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Repo Ultra-Bold" charset="1" panose="02000503040000020004"/>
      <p:regular r:id="rId14"/>
    </p:embeddedFont>
    <p:embeddedFont>
      <p:font typeface="Obra Letra" charset="1" panose="00000000000000000000"/>
      <p:regular r:id="rId15"/>
    </p:embeddedFont>
    <p:embeddedFont>
      <p:font typeface="League Spartan" charset="1" panose="00000800000000000000"/>
      <p:regular r:id="rId16"/>
    </p:embeddedFont>
    <p:embeddedFont>
      <p:font typeface="Libre Baskerville" charset="1" panose="02000000000000000000"/>
      <p:regular r:id="rId17"/>
    </p:embeddedFont>
    <p:embeddedFont>
      <p:font typeface="Repo Bold" charset="1" panose="02000503040000020004"/>
      <p:regular r:id="rId18"/>
    </p:embeddedFont>
    <p:embeddedFont>
      <p:font typeface="Repo" charset="1" panose="02000503040000020004"/>
      <p:regular r:id="rId19"/>
    </p:embeddedFont>
    <p:embeddedFont>
      <p:font typeface="KG Primary Penmanship" charset="1" panose="0200050600000002000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6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2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3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8577" y="1028700"/>
            <a:ext cx="15614687" cy="8387929"/>
          </a:xfrm>
          <a:custGeom>
            <a:avLst/>
            <a:gdLst/>
            <a:ahLst/>
            <a:cxnLst/>
            <a:rect r="r" b="b" t="t" l="l"/>
            <a:pathLst>
              <a:path h="8387929" w="15614687">
                <a:moveTo>
                  <a:pt x="0" y="0"/>
                </a:moveTo>
                <a:lnTo>
                  <a:pt x="15614686" y="0"/>
                </a:lnTo>
                <a:lnTo>
                  <a:pt x="15614686" y="8387929"/>
                </a:lnTo>
                <a:lnTo>
                  <a:pt x="0" y="8387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99580" y="5423074"/>
            <a:ext cx="4332102" cy="5146126"/>
          </a:xfrm>
          <a:custGeom>
            <a:avLst/>
            <a:gdLst/>
            <a:ahLst/>
            <a:cxnLst/>
            <a:rect r="r" b="b" t="t" l="l"/>
            <a:pathLst>
              <a:path h="5146126" w="4332102">
                <a:moveTo>
                  <a:pt x="0" y="0"/>
                </a:moveTo>
                <a:lnTo>
                  <a:pt x="4332102" y="0"/>
                </a:lnTo>
                <a:lnTo>
                  <a:pt x="4332102" y="5146125"/>
                </a:lnTo>
                <a:lnTo>
                  <a:pt x="0" y="5146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02535" y="6454399"/>
            <a:ext cx="4825458" cy="4114800"/>
          </a:xfrm>
          <a:custGeom>
            <a:avLst/>
            <a:gdLst/>
            <a:ahLst/>
            <a:cxnLst/>
            <a:rect r="r" b="b" t="t" l="l"/>
            <a:pathLst>
              <a:path h="4114800" w="4825458">
                <a:moveTo>
                  <a:pt x="0" y="0"/>
                </a:moveTo>
                <a:lnTo>
                  <a:pt x="4825459" y="0"/>
                </a:lnTo>
                <a:lnTo>
                  <a:pt x="4825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339858" y="7024024"/>
            <a:ext cx="3605725" cy="3415616"/>
          </a:xfrm>
          <a:custGeom>
            <a:avLst/>
            <a:gdLst/>
            <a:ahLst/>
            <a:cxnLst/>
            <a:rect r="r" b="b" t="t" l="l"/>
            <a:pathLst>
              <a:path h="3415616" w="3605725">
                <a:moveTo>
                  <a:pt x="0" y="0"/>
                </a:moveTo>
                <a:lnTo>
                  <a:pt x="3605724" y="0"/>
                </a:lnTo>
                <a:lnTo>
                  <a:pt x="3605724" y="3415617"/>
                </a:lnTo>
                <a:lnTo>
                  <a:pt x="0" y="34156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951846" y="7359229"/>
            <a:ext cx="4794788" cy="4114800"/>
          </a:xfrm>
          <a:custGeom>
            <a:avLst/>
            <a:gdLst/>
            <a:ahLst/>
            <a:cxnLst/>
            <a:rect r="r" b="b" t="t" l="l"/>
            <a:pathLst>
              <a:path h="4114800" w="4794788">
                <a:moveTo>
                  <a:pt x="0" y="0"/>
                </a:moveTo>
                <a:lnTo>
                  <a:pt x="4794788" y="0"/>
                </a:lnTo>
                <a:lnTo>
                  <a:pt x="47947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544415" y="2188924"/>
            <a:ext cx="929106" cy="1205209"/>
          </a:xfrm>
          <a:custGeom>
            <a:avLst/>
            <a:gdLst/>
            <a:ahLst/>
            <a:cxnLst/>
            <a:rect r="r" b="b" t="t" l="l"/>
            <a:pathLst>
              <a:path h="1205209" w="929106">
                <a:moveTo>
                  <a:pt x="0" y="0"/>
                </a:moveTo>
                <a:lnTo>
                  <a:pt x="929107" y="0"/>
                </a:lnTo>
                <a:lnTo>
                  <a:pt x="929107" y="1205208"/>
                </a:lnTo>
                <a:lnTo>
                  <a:pt x="0" y="12052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142720" y="-241274"/>
            <a:ext cx="4196525" cy="1755000"/>
          </a:xfrm>
          <a:custGeom>
            <a:avLst/>
            <a:gdLst/>
            <a:ahLst/>
            <a:cxnLst/>
            <a:rect r="r" b="b" t="t" l="l"/>
            <a:pathLst>
              <a:path h="1755000" w="4196525">
                <a:moveTo>
                  <a:pt x="0" y="0"/>
                </a:moveTo>
                <a:lnTo>
                  <a:pt x="4196525" y="0"/>
                </a:lnTo>
                <a:lnTo>
                  <a:pt x="4196525" y="1755001"/>
                </a:lnTo>
                <a:lnTo>
                  <a:pt x="0" y="175500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69559" r="0" b="-69559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517731" y="4072379"/>
            <a:ext cx="11252537" cy="2287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75"/>
              </a:lnSpc>
            </a:pPr>
            <a:r>
              <a:rPr lang="en-US" b="true" sz="7500" spc="915">
                <a:solidFill>
                  <a:srgbClr val="2B3244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ESPACIO RURAL Y URBANO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834128" y="6482495"/>
            <a:ext cx="4863584" cy="2789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65"/>
              </a:lnSpc>
            </a:pPr>
            <a:r>
              <a:rPr lang="en-US" sz="2899">
                <a:solidFill>
                  <a:srgbClr val="2B3244"/>
                </a:solidFill>
                <a:latin typeface="Obra Letra"/>
                <a:ea typeface="Obra Letra"/>
                <a:cs typeface="Obra Letra"/>
                <a:sym typeface="Obra Letra"/>
              </a:rPr>
              <a:t>kelly gissel Esparza López</a:t>
            </a:r>
          </a:p>
          <a:p>
            <a:pPr algn="ctr">
              <a:lnSpc>
                <a:spcPts val="4465"/>
              </a:lnSpc>
            </a:pPr>
            <a:r>
              <a:rPr lang="en-US" sz="2899">
                <a:solidFill>
                  <a:srgbClr val="2B3244"/>
                </a:solidFill>
                <a:latin typeface="Obra Letra"/>
                <a:ea typeface="Obra Letra"/>
                <a:cs typeface="Obra Letra"/>
                <a:sym typeface="Obra Letra"/>
              </a:rPr>
              <a:t> jose roberto contreras campas</a:t>
            </a:r>
          </a:p>
          <a:p>
            <a:pPr algn="ctr">
              <a:lnSpc>
                <a:spcPts val="4465"/>
              </a:lnSpc>
            </a:pPr>
            <a:r>
              <a:rPr lang="en-US" sz="2899">
                <a:solidFill>
                  <a:srgbClr val="2B3244"/>
                </a:solidFill>
                <a:latin typeface="Obra Letra"/>
                <a:ea typeface="Obra Letra"/>
                <a:cs typeface="Obra Letra"/>
                <a:sym typeface="Obra Letra"/>
              </a:rPr>
              <a:t> miriam sofia bárron castro</a:t>
            </a:r>
          </a:p>
          <a:p>
            <a:pPr algn="ctr">
              <a:lnSpc>
                <a:spcPts val="4465"/>
              </a:lnSpc>
            </a:pPr>
            <a:r>
              <a:rPr lang="en-US" sz="2899">
                <a:solidFill>
                  <a:srgbClr val="2B3244"/>
                </a:solidFill>
                <a:latin typeface="Obra Letra"/>
                <a:ea typeface="Obra Letra"/>
                <a:cs typeface="Obra Letra"/>
                <a:sym typeface="Obra Letra"/>
              </a:rPr>
              <a:t> evangeline Luque rivera</a:t>
            </a:r>
          </a:p>
          <a:p>
            <a:pPr algn="ctr">
              <a:lnSpc>
                <a:spcPts val="4465"/>
              </a:lnSpc>
              <a:spcBef>
                <a:spcPct val="0"/>
              </a:spcBef>
            </a:pPr>
            <a:r>
              <a:rPr lang="en-US" sz="2899">
                <a:solidFill>
                  <a:srgbClr val="2B3244"/>
                </a:solidFill>
                <a:latin typeface="Obra Letra"/>
                <a:ea typeface="Obra Letra"/>
                <a:cs typeface="Obra Letra"/>
                <a:sym typeface="Obra Letra"/>
              </a:rPr>
              <a:t> jose luis moreno lópez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073364" y="3426995"/>
            <a:ext cx="5871210" cy="517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2799">
                <a:solidFill>
                  <a:srgbClr val="2B324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Sergio armando Velarde Cortez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27507" y="332739"/>
            <a:ext cx="2477929" cy="695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2B324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geografía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27918" y="-787721"/>
            <a:ext cx="13702375" cy="7360669"/>
          </a:xfrm>
          <a:custGeom>
            <a:avLst/>
            <a:gdLst/>
            <a:ahLst/>
            <a:cxnLst/>
            <a:rect r="r" b="b" t="t" l="l"/>
            <a:pathLst>
              <a:path h="7360669" w="13702375">
                <a:moveTo>
                  <a:pt x="0" y="0"/>
                </a:moveTo>
                <a:lnTo>
                  <a:pt x="13702374" y="0"/>
                </a:lnTo>
                <a:lnTo>
                  <a:pt x="13702374" y="7360669"/>
                </a:lnTo>
                <a:lnTo>
                  <a:pt x="0" y="7360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76083" y="744271"/>
            <a:ext cx="9446599" cy="96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1"/>
              </a:lnSpc>
            </a:pPr>
            <a:r>
              <a:rPr lang="en-US" b="true" sz="6342">
                <a:solidFill>
                  <a:srgbClr val="378F81"/>
                </a:solidFill>
                <a:latin typeface="Repo Bold"/>
                <a:ea typeface="Repo Bold"/>
                <a:cs typeface="Repo Bold"/>
                <a:sym typeface="Repo Bold"/>
              </a:rPr>
              <a:t>¿QUE ES?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-565761" y="6572948"/>
            <a:ext cx="4002578" cy="4114800"/>
          </a:xfrm>
          <a:custGeom>
            <a:avLst/>
            <a:gdLst/>
            <a:ahLst/>
            <a:cxnLst/>
            <a:rect r="r" b="b" t="t" l="l"/>
            <a:pathLst>
              <a:path h="4114800" w="4002578">
                <a:moveTo>
                  <a:pt x="4002578" y="0"/>
                </a:moveTo>
                <a:lnTo>
                  <a:pt x="0" y="0"/>
                </a:lnTo>
                <a:lnTo>
                  <a:pt x="0" y="4114800"/>
                </a:lnTo>
                <a:lnTo>
                  <a:pt x="4002578" y="4114800"/>
                </a:lnTo>
                <a:lnTo>
                  <a:pt x="40025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530223">
            <a:off x="15084574" y="1011914"/>
            <a:ext cx="1746384" cy="2223406"/>
          </a:xfrm>
          <a:custGeom>
            <a:avLst/>
            <a:gdLst/>
            <a:ahLst/>
            <a:cxnLst/>
            <a:rect r="r" b="b" t="t" l="l"/>
            <a:pathLst>
              <a:path h="2223406" w="1746384">
                <a:moveTo>
                  <a:pt x="0" y="0"/>
                </a:moveTo>
                <a:lnTo>
                  <a:pt x="1746384" y="0"/>
                </a:lnTo>
                <a:lnTo>
                  <a:pt x="1746384" y="2223406"/>
                </a:lnTo>
                <a:lnTo>
                  <a:pt x="0" y="22234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491612" y="6150024"/>
            <a:ext cx="4932309" cy="4537724"/>
          </a:xfrm>
          <a:custGeom>
            <a:avLst/>
            <a:gdLst/>
            <a:ahLst/>
            <a:cxnLst/>
            <a:rect r="r" b="b" t="t" l="l"/>
            <a:pathLst>
              <a:path h="4537724" w="4932309">
                <a:moveTo>
                  <a:pt x="0" y="0"/>
                </a:moveTo>
                <a:lnTo>
                  <a:pt x="4932308" y="0"/>
                </a:lnTo>
                <a:lnTo>
                  <a:pt x="4932308" y="4537724"/>
                </a:lnTo>
                <a:lnTo>
                  <a:pt x="0" y="45377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2885373" y="123351"/>
            <a:ext cx="5538548" cy="5538525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-14529" t="0" r="-14529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436817" y="2647537"/>
            <a:ext cx="11418458" cy="7832496"/>
            <a:chOff x="0" y="0"/>
            <a:chExt cx="3007331" cy="206288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007331" cy="2062880"/>
            </a:xfrm>
            <a:custGeom>
              <a:avLst/>
              <a:gdLst/>
              <a:ahLst/>
              <a:cxnLst/>
              <a:rect r="r" b="b" t="t" l="l"/>
              <a:pathLst>
                <a:path h="2062880" w="3007331">
                  <a:moveTo>
                    <a:pt x="34579" y="0"/>
                  </a:moveTo>
                  <a:lnTo>
                    <a:pt x="2972752" y="0"/>
                  </a:lnTo>
                  <a:cubicBezTo>
                    <a:pt x="2981923" y="0"/>
                    <a:pt x="2990718" y="3643"/>
                    <a:pt x="2997203" y="10128"/>
                  </a:cubicBezTo>
                  <a:cubicBezTo>
                    <a:pt x="3003687" y="16613"/>
                    <a:pt x="3007331" y="25408"/>
                    <a:pt x="3007331" y="34579"/>
                  </a:cubicBezTo>
                  <a:lnTo>
                    <a:pt x="3007331" y="2028301"/>
                  </a:lnTo>
                  <a:cubicBezTo>
                    <a:pt x="3007331" y="2047398"/>
                    <a:pt x="2991849" y="2062880"/>
                    <a:pt x="2972752" y="2062880"/>
                  </a:cubicBezTo>
                  <a:lnTo>
                    <a:pt x="34579" y="2062880"/>
                  </a:lnTo>
                  <a:cubicBezTo>
                    <a:pt x="25408" y="2062880"/>
                    <a:pt x="16613" y="2059236"/>
                    <a:pt x="10128" y="2052752"/>
                  </a:cubicBezTo>
                  <a:cubicBezTo>
                    <a:pt x="3643" y="2046267"/>
                    <a:pt x="0" y="2037472"/>
                    <a:pt x="0" y="2028301"/>
                  </a:cubicBezTo>
                  <a:lnTo>
                    <a:pt x="0" y="34579"/>
                  </a:lnTo>
                  <a:cubicBezTo>
                    <a:pt x="0" y="25408"/>
                    <a:pt x="3643" y="16613"/>
                    <a:pt x="10128" y="10128"/>
                  </a:cubicBezTo>
                  <a:cubicBezTo>
                    <a:pt x="16613" y="3643"/>
                    <a:pt x="25408" y="0"/>
                    <a:pt x="3457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3007331" cy="21105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3792232" y="2743581"/>
            <a:ext cx="10543346" cy="3863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44"/>
              </a:lnSpc>
            </a:pPr>
            <a:r>
              <a:rPr lang="en-US" sz="3016" b="true">
                <a:solidFill>
                  <a:srgbClr val="D04B27"/>
                </a:solidFill>
                <a:latin typeface="Repo Bold"/>
                <a:ea typeface="Repo Bold"/>
                <a:cs typeface="Repo Bold"/>
                <a:sym typeface="Repo Bold"/>
              </a:rPr>
              <a:t>Espacio rural</a:t>
            </a:r>
          </a:p>
          <a:p>
            <a:pPr algn="just">
              <a:lnSpc>
                <a:spcPts val="4336"/>
              </a:lnSpc>
            </a:pPr>
            <a:r>
              <a:rPr lang="en-US" sz="2816" b="true">
                <a:solidFill>
                  <a:srgbClr val="D04B27"/>
                </a:solidFill>
                <a:latin typeface="Repo Bold"/>
                <a:ea typeface="Repo Bold"/>
                <a:cs typeface="Repo Bold"/>
                <a:sym typeface="Repo Bold"/>
              </a:rPr>
              <a:t>Es el área del campo, donde hay poca población y mucha naturaleza.</a:t>
            </a:r>
          </a:p>
          <a:p>
            <a:pPr algn="just">
              <a:lnSpc>
                <a:spcPts val="4336"/>
              </a:lnSpc>
            </a:pPr>
            <a:r>
              <a:rPr lang="en-US" sz="2816" b="true">
                <a:solidFill>
                  <a:srgbClr val="D04B27"/>
                </a:solidFill>
                <a:latin typeface="Repo Bold"/>
                <a:ea typeface="Repo Bold"/>
                <a:cs typeface="Repo Bold"/>
                <a:sym typeface="Repo Bold"/>
              </a:rPr>
              <a:t> Las personas se dedican principalmente a actividades primarias, como la agricultura, la ganadería o la pesca.</a:t>
            </a:r>
          </a:p>
          <a:p>
            <a:pPr algn="just">
              <a:lnSpc>
                <a:spcPts val="4336"/>
              </a:lnSpc>
            </a:pPr>
            <a:r>
              <a:rPr lang="en-US" sz="2816" b="true">
                <a:solidFill>
                  <a:srgbClr val="D04B27"/>
                </a:solidFill>
                <a:latin typeface="Repo Bold"/>
                <a:ea typeface="Repo Bold"/>
                <a:cs typeface="Repo Bold"/>
                <a:sym typeface="Repo Bold"/>
              </a:rPr>
              <a:t> Los pueblos y ranchos son ejemplos de espacios rurales</a:t>
            </a:r>
            <a:r>
              <a:rPr lang="en-US" sz="2816" b="true">
                <a:solidFill>
                  <a:srgbClr val="378F81"/>
                </a:solidFill>
                <a:latin typeface="Repo Bold"/>
                <a:ea typeface="Repo Bold"/>
                <a:cs typeface="Repo Bold"/>
                <a:sym typeface="Repo Bold"/>
              </a:rPr>
              <a:t>.</a:t>
            </a:r>
          </a:p>
          <a:p>
            <a:pPr algn="just">
              <a:lnSpc>
                <a:spcPts val="4336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3695933" y="6275466"/>
            <a:ext cx="11159342" cy="3800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80"/>
              </a:lnSpc>
            </a:pPr>
            <a:r>
              <a:rPr lang="en-US" sz="2974" b="true">
                <a:solidFill>
                  <a:srgbClr val="EA7421"/>
                </a:solidFill>
                <a:latin typeface="Repo Bold"/>
                <a:ea typeface="Repo Bold"/>
                <a:cs typeface="Repo Bold"/>
                <a:sym typeface="Repo Bold"/>
              </a:rPr>
              <a:t>Espacio urbano</a:t>
            </a:r>
          </a:p>
          <a:p>
            <a:pPr algn="just">
              <a:lnSpc>
                <a:spcPts val="4272"/>
              </a:lnSpc>
            </a:pPr>
            <a:r>
              <a:rPr lang="en-US" sz="2774" b="true">
                <a:solidFill>
                  <a:srgbClr val="EA7421"/>
                </a:solidFill>
                <a:latin typeface="Repo Bold"/>
                <a:ea typeface="Repo Bold"/>
                <a:cs typeface="Repo Bold"/>
                <a:sym typeface="Repo Bold"/>
              </a:rPr>
              <a:t>Es el área de la ciudad, donde vive mucha gente y hay muchos edificios, calles y servicios.</a:t>
            </a:r>
          </a:p>
          <a:p>
            <a:pPr algn="just">
              <a:lnSpc>
                <a:spcPts val="4272"/>
              </a:lnSpc>
            </a:pPr>
            <a:r>
              <a:rPr lang="en-US" sz="2774" b="true">
                <a:solidFill>
                  <a:srgbClr val="EA7421"/>
                </a:solidFill>
                <a:latin typeface="Repo Bold"/>
                <a:ea typeface="Repo Bold"/>
                <a:cs typeface="Repo Bold"/>
                <a:sym typeface="Repo Bold"/>
              </a:rPr>
              <a:t> Las actividades principales son industriales, comerciales y de servicios (oficinas, escuelas, hospitales, etc.).</a:t>
            </a:r>
          </a:p>
          <a:p>
            <a:pPr algn="just">
              <a:lnSpc>
                <a:spcPts val="4272"/>
              </a:lnSpc>
            </a:pPr>
            <a:r>
              <a:rPr lang="en-US" sz="2774" b="true">
                <a:solidFill>
                  <a:srgbClr val="EA7421"/>
                </a:solidFill>
                <a:latin typeface="Repo Bold"/>
                <a:ea typeface="Repo Bold"/>
                <a:cs typeface="Repo Bold"/>
                <a:sym typeface="Repo Bold"/>
              </a:rPr>
              <a:t> Las ciudades grandes son ejemplos de espacios urbanos.</a:t>
            </a:r>
          </a:p>
          <a:p>
            <a:pPr algn="just">
              <a:lnSpc>
                <a:spcPts val="427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66954" y="-431963"/>
            <a:ext cx="13702375" cy="7360669"/>
          </a:xfrm>
          <a:custGeom>
            <a:avLst/>
            <a:gdLst/>
            <a:ahLst/>
            <a:cxnLst/>
            <a:rect r="r" b="b" t="t" l="l"/>
            <a:pathLst>
              <a:path h="7360669" w="13702375">
                <a:moveTo>
                  <a:pt x="0" y="0"/>
                </a:moveTo>
                <a:lnTo>
                  <a:pt x="13702375" y="0"/>
                </a:lnTo>
                <a:lnTo>
                  <a:pt x="13702375" y="7360669"/>
                </a:lnTo>
                <a:lnTo>
                  <a:pt x="0" y="7360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00016" y="2837309"/>
            <a:ext cx="5011735" cy="2752008"/>
            <a:chOff x="0" y="0"/>
            <a:chExt cx="1319963" cy="7248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19963" cy="724809"/>
            </a:xfrm>
            <a:custGeom>
              <a:avLst/>
              <a:gdLst/>
              <a:ahLst/>
              <a:cxnLst/>
              <a:rect r="r" b="b" t="t" l="l"/>
              <a:pathLst>
                <a:path h="724809" w="1319963">
                  <a:moveTo>
                    <a:pt x="78783" y="0"/>
                  </a:moveTo>
                  <a:lnTo>
                    <a:pt x="1241181" y="0"/>
                  </a:lnTo>
                  <a:cubicBezTo>
                    <a:pt x="1262075" y="0"/>
                    <a:pt x="1282114" y="8300"/>
                    <a:pt x="1296888" y="23075"/>
                  </a:cubicBezTo>
                  <a:cubicBezTo>
                    <a:pt x="1311663" y="37850"/>
                    <a:pt x="1319963" y="57888"/>
                    <a:pt x="1319963" y="78783"/>
                  </a:cubicBezTo>
                  <a:lnTo>
                    <a:pt x="1319963" y="646026"/>
                  </a:lnTo>
                  <a:cubicBezTo>
                    <a:pt x="1319963" y="666920"/>
                    <a:pt x="1311663" y="686959"/>
                    <a:pt x="1296888" y="701734"/>
                  </a:cubicBezTo>
                  <a:cubicBezTo>
                    <a:pt x="1282114" y="716508"/>
                    <a:pt x="1262075" y="724809"/>
                    <a:pt x="1241181" y="724809"/>
                  </a:cubicBezTo>
                  <a:lnTo>
                    <a:pt x="78783" y="724809"/>
                  </a:lnTo>
                  <a:cubicBezTo>
                    <a:pt x="57888" y="724809"/>
                    <a:pt x="37850" y="716508"/>
                    <a:pt x="23075" y="701734"/>
                  </a:cubicBezTo>
                  <a:cubicBezTo>
                    <a:pt x="8300" y="686959"/>
                    <a:pt x="0" y="666920"/>
                    <a:pt x="0" y="646026"/>
                  </a:cubicBezTo>
                  <a:lnTo>
                    <a:pt x="0" y="78783"/>
                  </a:lnTo>
                  <a:cubicBezTo>
                    <a:pt x="0" y="57888"/>
                    <a:pt x="8300" y="37850"/>
                    <a:pt x="23075" y="23075"/>
                  </a:cubicBezTo>
                  <a:cubicBezTo>
                    <a:pt x="37850" y="8300"/>
                    <a:pt x="57888" y="0"/>
                    <a:pt x="78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57150"/>
              <a:ext cx="1319963" cy="667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6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485404" y="2837309"/>
            <a:ext cx="5011735" cy="2752008"/>
            <a:chOff x="0" y="0"/>
            <a:chExt cx="1319963" cy="7248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19963" cy="724809"/>
            </a:xfrm>
            <a:custGeom>
              <a:avLst/>
              <a:gdLst/>
              <a:ahLst/>
              <a:cxnLst/>
              <a:rect r="r" b="b" t="t" l="l"/>
              <a:pathLst>
                <a:path h="724809" w="1319963">
                  <a:moveTo>
                    <a:pt x="78783" y="0"/>
                  </a:moveTo>
                  <a:lnTo>
                    <a:pt x="1241181" y="0"/>
                  </a:lnTo>
                  <a:cubicBezTo>
                    <a:pt x="1262075" y="0"/>
                    <a:pt x="1282114" y="8300"/>
                    <a:pt x="1296888" y="23075"/>
                  </a:cubicBezTo>
                  <a:cubicBezTo>
                    <a:pt x="1311663" y="37850"/>
                    <a:pt x="1319963" y="57888"/>
                    <a:pt x="1319963" y="78783"/>
                  </a:cubicBezTo>
                  <a:lnTo>
                    <a:pt x="1319963" y="646026"/>
                  </a:lnTo>
                  <a:cubicBezTo>
                    <a:pt x="1319963" y="666920"/>
                    <a:pt x="1311663" y="686959"/>
                    <a:pt x="1296888" y="701734"/>
                  </a:cubicBezTo>
                  <a:cubicBezTo>
                    <a:pt x="1282114" y="716508"/>
                    <a:pt x="1262075" y="724809"/>
                    <a:pt x="1241181" y="724809"/>
                  </a:cubicBezTo>
                  <a:lnTo>
                    <a:pt x="78783" y="724809"/>
                  </a:lnTo>
                  <a:cubicBezTo>
                    <a:pt x="57888" y="724809"/>
                    <a:pt x="37850" y="716508"/>
                    <a:pt x="23075" y="701734"/>
                  </a:cubicBezTo>
                  <a:cubicBezTo>
                    <a:pt x="8300" y="686959"/>
                    <a:pt x="0" y="666920"/>
                    <a:pt x="0" y="646026"/>
                  </a:cubicBezTo>
                  <a:lnTo>
                    <a:pt x="0" y="78783"/>
                  </a:lnTo>
                  <a:cubicBezTo>
                    <a:pt x="0" y="57888"/>
                    <a:pt x="8300" y="37850"/>
                    <a:pt x="23075" y="23075"/>
                  </a:cubicBezTo>
                  <a:cubicBezTo>
                    <a:pt x="37850" y="8300"/>
                    <a:pt x="57888" y="0"/>
                    <a:pt x="78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57150"/>
              <a:ext cx="1319963" cy="667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6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328110" y="7998751"/>
            <a:ext cx="3446909" cy="2939273"/>
          </a:xfrm>
          <a:custGeom>
            <a:avLst/>
            <a:gdLst/>
            <a:ahLst/>
            <a:cxnLst/>
            <a:rect r="r" b="b" t="t" l="l"/>
            <a:pathLst>
              <a:path h="2939273" w="3446909">
                <a:moveTo>
                  <a:pt x="0" y="0"/>
                </a:moveTo>
                <a:lnTo>
                  <a:pt x="3446909" y="0"/>
                </a:lnTo>
                <a:lnTo>
                  <a:pt x="3446909" y="2939274"/>
                </a:lnTo>
                <a:lnTo>
                  <a:pt x="0" y="29392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00016" y="6073389"/>
            <a:ext cx="5011735" cy="2752008"/>
            <a:chOff x="0" y="0"/>
            <a:chExt cx="1319963" cy="72480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19963" cy="724809"/>
            </a:xfrm>
            <a:custGeom>
              <a:avLst/>
              <a:gdLst/>
              <a:ahLst/>
              <a:cxnLst/>
              <a:rect r="r" b="b" t="t" l="l"/>
              <a:pathLst>
                <a:path h="724809" w="1319963">
                  <a:moveTo>
                    <a:pt x="78783" y="0"/>
                  </a:moveTo>
                  <a:lnTo>
                    <a:pt x="1241181" y="0"/>
                  </a:lnTo>
                  <a:cubicBezTo>
                    <a:pt x="1262075" y="0"/>
                    <a:pt x="1282114" y="8300"/>
                    <a:pt x="1296888" y="23075"/>
                  </a:cubicBezTo>
                  <a:cubicBezTo>
                    <a:pt x="1311663" y="37850"/>
                    <a:pt x="1319963" y="57888"/>
                    <a:pt x="1319963" y="78783"/>
                  </a:cubicBezTo>
                  <a:lnTo>
                    <a:pt x="1319963" y="646026"/>
                  </a:lnTo>
                  <a:cubicBezTo>
                    <a:pt x="1319963" y="666920"/>
                    <a:pt x="1311663" y="686959"/>
                    <a:pt x="1296888" y="701734"/>
                  </a:cubicBezTo>
                  <a:cubicBezTo>
                    <a:pt x="1282114" y="716508"/>
                    <a:pt x="1262075" y="724809"/>
                    <a:pt x="1241181" y="724809"/>
                  </a:cubicBezTo>
                  <a:lnTo>
                    <a:pt x="78783" y="724809"/>
                  </a:lnTo>
                  <a:cubicBezTo>
                    <a:pt x="57888" y="724809"/>
                    <a:pt x="37850" y="716508"/>
                    <a:pt x="23075" y="701734"/>
                  </a:cubicBezTo>
                  <a:cubicBezTo>
                    <a:pt x="8300" y="686959"/>
                    <a:pt x="0" y="666920"/>
                    <a:pt x="0" y="646026"/>
                  </a:cubicBezTo>
                  <a:lnTo>
                    <a:pt x="0" y="78783"/>
                  </a:lnTo>
                  <a:cubicBezTo>
                    <a:pt x="0" y="57888"/>
                    <a:pt x="8300" y="37850"/>
                    <a:pt x="23075" y="23075"/>
                  </a:cubicBezTo>
                  <a:cubicBezTo>
                    <a:pt x="37850" y="8300"/>
                    <a:pt x="57888" y="0"/>
                    <a:pt x="78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57150"/>
              <a:ext cx="1319963" cy="667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6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485404" y="6073389"/>
            <a:ext cx="5011735" cy="2752008"/>
            <a:chOff x="0" y="0"/>
            <a:chExt cx="1319963" cy="72480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19963" cy="724809"/>
            </a:xfrm>
            <a:custGeom>
              <a:avLst/>
              <a:gdLst/>
              <a:ahLst/>
              <a:cxnLst/>
              <a:rect r="r" b="b" t="t" l="l"/>
              <a:pathLst>
                <a:path h="724809" w="1319963">
                  <a:moveTo>
                    <a:pt x="78783" y="0"/>
                  </a:moveTo>
                  <a:lnTo>
                    <a:pt x="1241181" y="0"/>
                  </a:lnTo>
                  <a:cubicBezTo>
                    <a:pt x="1262075" y="0"/>
                    <a:pt x="1282114" y="8300"/>
                    <a:pt x="1296888" y="23075"/>
                  </a:cubicBezTo>
                  <a:cubicBezTo>
                    <a:pt x="1311663" y="37850"/>
                    <a:pt x="1319963" y="57888"/>
                    <a:pt x="1319963" y="78783"/>
                  </a:cubicBezTo>
                  <a:lnTo>
                    <a:pt x="1319963" y="646026"/>
                  </a:lnTo>
                  <a:cubicBezTo>
                    <a:pt x="1319963" y="666920"/>
                    <a:pt x="1311663" y="686959"/>
                    <a:pt x="1296888" y="701734"/>
                  </a:cubicBezTo>
                  <a:cubicBezTo>
                    <a:pt x="1282114" y="716508"/>
                    <a:pt x="1262075" y="724809"/>
                    <a:pt x="1241181" y="724809"/>
                  </a:cubicBezTo>
                  <a:lnTo>
                    <a:pt x="78783" y="724809"/>
                  </a:lnTo>
                  <a:cubicBezTo>
                    <a:pt x="57888" y="724809"/>
                    <a:pt x="37850" y="716508"/>
                    <a:pt x="23075" y="701734"/>
                  </a:cubicBezTo>
                  <a:cubicBezTo>
                    <a:pt x="8300" y="686959"/>
                    <a:pt x="0" y="666920"/>
                    <a:pt x="0" y="646026"/>
                  </a:cubicBezTo>
                  <a:lnTo>
                    <a:pt x="0" y="78783"/>
                  </a:lnTo>
                  <a:cubicBezTo>
                    <a:pt x="0" y="57888"/>
                    <a:pt x="8300" y="37850"/>
                    <a:pt x="23075" y="23075"/>
                  </a:cubicBezTo>
                  <a:cubicBezTo>
                    <a:pt x="37850" y="8300"/>
                    <a:pt x="57888" y="0"/>
                    <a:pt x="78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57150"/>
              <a:ext cx="1319963" cy="667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6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3926014" y="6565613"/>
            <a:ext cx="5287710" cy="4114800"/>
          </a:xfrm>
          <a:custGeom>
            <a:avLst/>
            <a:gdLst/>
            <a:ahLst/>
            <a:cxnLst/>
            <a:rect r="r" b="b" t="t" l="l"/>
            <a:pathLst>
              <a:path h="4114800" w="528771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1970792" y="6073389"/>
            <a:ext cx="5011735" cy="2752008"/>
            <a:chOff x="0" y="0"/>
            <a:chExt cx="1319963" cy="72480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19963" cy="724809"/>
            </a:xfrm>
            <a:custGeom>
              <a:avLst/>
              <a:gdLst/>
              <a:ahLst/>
              <a:cxnLst/>
              <a:rect r="r" b="b" t="t" l="l"/>
              <a:pathLst>
                <a:path h="724809" w="1319963">
                  <a:moveTo>
                    <a:pt x="78783" y="0"/>
                  </a:moveTo>
                  <a:lnTo>
                    <a:pt x="1241181" y="0"/>
                  </a:lnTo>
                  <a:cubicBezTo>
                    <a:pt x="1262075" y="0"/>
                    <a:pt x="1282114" y="8300"/>
                    <a:pt x="1296888" y="23075"/>
                  </a:cubicBezTo>
                  <a:cubicBezTo>
                    <a:pt x="1311663" y="37850"/>
                    <a:pt x="1319963" y="57888"/>
                    <a:pt x="1319963" y="78783"/>
                  </a:cubicBezTo>
                  <a:lnTo>
                    <a:pt x="1319963" y="646026"/>
                  </a:lnTo>
                  <a:cubicBezTo>
                    <a:pt x="1319963" y="666920"/>
                    <a:pt x="1311663" y="686959"/>
                    <a:pt x="1296888" y="701734"/>
                  </a:cubicBezTo>
                  <a:cubicBezTo>
                    <a:pt x="1282114" y="716508"/>
                    <a:pt x="1262075" y="724809"/>
                    <a:pt x="1241181" y="724809"/>
                  </a:cubicBezTo>
                  <a:lnTo>
                    <a:pt x="78783" y="724809"/>
                  </a:lnTo>
                  <a:cubicBezTo>
                    <a:pt x="57888" y="724809"/>
                    <a:pt x="37850" y="716508"/>
                    <a:pt x="23075" y="701734"/>
                  </a:cubicBezTo>
                  <a:cubicBezTo>
                    <a:pt x="8300" y="686959"/>
                    <a:pt x="0" y="666920"/>
                    <a:pt x="0" y="646026"/>
                  </a:cubicBezTo>
                  <a:lnTo>
                    <a:pt x="0" y="78783"/>
                  </a:lnTo>
                  <a:cubicBezTo>
                    <a:pt x="0" y="57888"/>
                    <a:pt x="8300" y="37850"/>
                    <a:pt x="23075" y="23075"/>
                  </a:cubicBezTo>
                  <a:cubicBezTo>
                    <a:pt x="37850" y="8300"/>
                    <a:pt x="57888" y="0"/>
                    <a:pt x="78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57150"/>
              <a:ext cx="1319963" cy="667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6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1973389" y="2837309"/>
            <a:ext cx="5011735" cy="2752008"/>
            <a:chOff x="0" y="0"/>
            <a:chExt cx="1319963" cy="72480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19963" cy="724809"/>
            </a:xfrm>
            <a:custGeom>
              <a:avLst/>
              <a:gdLst/>
              <a:ahLst/>
              <a:cxnLst/>
              <a:rect r="r" b="b" t="t" l="l"/>
              <a:pathLst>
                <a:path h="724809" w="1319963">
                  <a:moveTo>
                    <a:pt x="78783" y="0"/>
                  </a:moveTo>
                  <a:lnTo>
                    <a:pt x="1241181" y="0"/>
                  </a:lnTo>
                  <a:cubicBezTo>
                    <a:pt x="1262075" y="0"/>
                    <a:pt x="1282114" y="8300"/>
                    <a:pt x="1296888" y="23075"/>
                  </a:cubicBezTo>
                  <a:cubicBezTo>
                    <a:pt x="1311663" y="37850"/>
                    <a:pt x="1319963" y="57888"/>
                    <a:pt x="1319963" y="78783"/>
                  </a:cubicBezTo>
                  <a:lnTo>
                    <a:pt x="1319963" y="646026"/>
                  </a:lnTo>
                  <a:cubicBezTo>
                    <a:pt x="1319963" y="666920"/>
                    <a:pt x="1311663" y="686959"/>
                    <a:pt x="1296888" y="701734"/>
                  </a:cubicBezTo>
                  <a:cubicBezTo>
                    <a:pt x="1282114" y="716508"/>
                    <a:pt x="1262075" y="724809"/>
                    <a:pt x="1241181" y="724809"/>
                  </a:cubicBezTo>
                  <a:lnTo>
                    <a:pt x="78783" y="724809"/>
                  </a:lnTo>
                  <a:cubicBezTo>
                    <a:pt x="57888" y="724809"/>
                    <a:pt x="37850" y="716508"/>
                    <a:pt x="23075" y="701734"/>
                  </a:cubicBezTo>
                  <a:cubicBezTo>
                    <a:pt x="8300" y="686959"/>
                    <a:pt x="0" y="666920"/>
                    <a:pt x="0" y="646026"/>
                  </a:cubicBezTo>
                  <a:lnTo>
                    <a:pt x="0" y="78783"/>
                  </a:lnTo>
                  <a:cubicBezTo>
                    <a:pt x="0" y="57888"/>
                    <a:pt x="8300" y="37850"/>
                    <a:pt x="23075" y="23075"/>
                  </a:cubicBezTo>
                  <a:cubicBezTo>
                    <a:pt x="37850" y="8300"/>
                    <a:pt x="57888" y="0"/>
                    <a:pt x="78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57150"/>
              <a:ext cx="1319963" cy="667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6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3061911">
            <a:off x="8614699" y="8813253"/>
            <a:ext cx="1058603" cy="2283260"/>
          </a:xfrm>
          <a:custGeom>
            <a:avLst/>
            <a:gdLst/>
            <a:ahLst/>
            <a:cxnLst/>
            <a:rect r="r" b="b" t="t" l="l"/>
            <a:pathLst>
              <a:path h="2283260" w="1058603">
                <a:moveTo>
                  <a:pt x="0" y="0"/>
                </a:moveTo>
                <a:lnTo>
                  <a:pt x="1058602" y="0"/>
                </a:lnTo>
                <a:lnTo>
                  <a:pt x="1058602" y="2283261"/>
                </a:lnTo>
                <a:lnTo>
                  <a:pt x="0" y="22832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3618142" y="0"/>
            <a:ext cx="3336261" cy="3184613"/>
          </a:xfrm>
          <a:custGeom>
            <a:avLst/>
            <a:gdLst/>
            <a:ahLst/>
            <a:cxnLst/>
            <a:rect r="r" b="b" t="t" l="l"/>
            <a:pathLst>
              <a:path h="3184613" w="3336261">
                <a:moveTo>
                  <a:pt x="0" y="0"/>
                </a:moveTo>
                <a:lnTo>
                  <a:pt x="3336260" y="0"/>
                </a:lnTo>
                <a:lnTo>
                  <a:pt x="3336260" y="3184613"/>
                </a:lnTo>
                <a:lnTo>
                  <a:pt x="0" y="31846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281567" y="3450856"/>
            <a:ext cx="4448635" cy="334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b="true" sz="2400">
                <a:solidFill>
                  <a:srgbClr val="D04B27"/>
                </a:solidFill>
                <a:latin typeface="Repo Bold"/>
                <a:ea typeface="Repo Bold"/>
                <a:cs typeface="Repo Bold"/>
                <a:sym typeface="Repo Bold"/>
              </a:rPr>
              <a:t>ESPACIO RURAL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81567" y="6594188"/>
            <a:ext cx="4448635" cy="334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96"/>
              </a:lnSpc>
              <a:spcBef>
                <a:spcPct val="0"/>
              </a:spcBef>
            </a:pPr>
            <a:r>
              <a:rPr lang="en-US" b="true" sz="2400">
                <a:solidFill>
                  <a:srgbClr val="D04B27"/>
                </a:solidFill>
                <a:latin typeface="Repo Bold"/>
                <a:ea typeface="Repo Bold"/>
                <a:cs typeface="Repo Bold"/>
                <a:sym typeface="Repo Bold"/>
              </a:rPr>
              <a:t>ESPACIO URBANO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766954" y="6594188"/>
            <a:ext cx="4448635" cy="334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96"/>
              </a:lnSpc>
              <a:spcBef>
                <a:spcPct val="0"/>
              </a:spcBef>
            </a:pPr>
            <a:r>
              <a:rPr lang="en-US" b="true" sz="2400">
                <a:solidFill>
                  <a:srgbClr val="D04B27"/>
                </a:solidFill>
                <a:latin typeface="Repo Bold"/>
                <a:ea typeface="Repo Bold"/>
                <a:cs typeface="Repo Bold"/>
                <a:sym typeface="Repo Bold"/>
              </a:rPr>
              <a:t>ESPACIO URBANO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252342" y="6594188"/>
            <a:ext cx="4448635" cy="334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96"/>
              </a:lnSpc>
              <a:spcBef>
                <a:spcPct val="0"/>
              </a:spcBef>
            </a:pPr>
            <a:r>
              <a:rPr lang="en-US" b="true" sz="2400">
                <a:solidFill>
                  <a:srgbClr val="D04B27"/>
                </a:solidFill>
                <a:latin typeface="Repo Bold"/>
                <a:ea typeface="Repo Bold"/>
                <a:cs typeface="Repo Bold"/>
                <a:sym typeface="Repo Bold"/>
              </a:rPr>
              <a:t>ESPACIO URBANO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766954" y="3450856"/>
            <a:ext cx="4448635" cy="334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b="true" sz="2400">
                <a:solidFill>
                  <a:srgbClr val="D04B27"/>
                </a:solidFill>
                <a:latin typeface="Repo Bold"/>
                <a:ea typeface="Repo Bold"/>
                <a:cs typeface="Repo Bold"/>
                <a:sym typeface="Repo Bold"/>
              </a:rPr>
              <a:t>ESPACIO RURAL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252342" y="3450856"/>
            <a:ext cx="4448635" cy="334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b="true" sz="2400">
                <a:solidFill>
                  <a:srgbClr val="D04B27"/>
                </a:solidFill>
                <a:latin typeface="Repo Bold"/>
                <a:ea typeface="Repo Bold"/>
                <a:cs typeface="Repo Bold"/>
                <a:sym typeface="Repo Bold"/>
              </a:rPr>
              <a:t>ESPACIO RURAL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20059" y="3996934"/>
            <a:ext cx="3971649" cy="1090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55"/>
              </a:lnSpc>
            </a:pPr>
            <a:r>
              <a:rPr lang="en-US" sz="2199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En muchos países, el espacio rural ocupa más del 80% del territorio, aunque vive menos del 20% de la población.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520059" y="7148428"/>
            <a:ext cx="3971649" cy="1090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155"/>
              </a:lnSpc>
            </a:pPr>
            <a:r>
              <a:rPr lang="en-US" sz="2199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Más de la mitad de la población mundial vive en áreas urbanas, y la cifra sigue aumentando cada año.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005447" y="7148428"/>
            <a:ext cx="3971649" cy="1356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155"/>
              </a:lnSpc>
            </a:pPr>
            <a:r>
              <a:rPr lang="en-US" sz="2199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Las ciudades generan alrededor del 70% de las emisiones de CO₂ del planeta debido al transporte y las industrias.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490835" y="7148428"/>
            <a:ext cx="3971649" cy="1356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155"/>
              </a:lnSpc>
            </a:pPr>
            <a:r>
              <a:rPr lang="en-US" sz="2199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En el espacio urbano, la vida es más acelerada y con mayor acceso a servicios como educación, salud y entretenimiento.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005447" y="3996934"/>
            <a:ext cx="3971649" cy="1356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155"/>
              </a:lnSpc>
            </a:pPr>
            <a:r>
              <a:rPr lang="en-US" sz="2199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Las personas del campo suelen tener una conexión más directa con la naturaleza y dependen del clima para sus actividades económicas.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490835" y="3996934"/>
            <a:ext cx="3971649" cy="1356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155"/>
              </a:lnSpc>
            </a:pPr>
            <a:r>
              <a:rPr lang="en-US" sz="2199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En el espacio rural, las casas suelen estar muy separadas entre sí, a diferencia de las ciudades donde están muy juntas.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28700" y="1028700"/>
            <a:ext cx="6238182" cy="664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47"/>
              </a:lnSpc>
            </a:pPr>
            <a:r>
              <a:rPr lang="en-US" b="true" sz="4399">
                <a:solidFill>
                  <a:srgbClr val="D04B27"/>
                </a:solidFill>
                <a:latin typeface="Repo Bold"/>
                <a:ea typeface="Repo Bold"/>
                <a:cs typeface="Repo Bold"/>
                <a:sym typeface="Repo Bold"/>
              </a:rPr>
              <a:t>DATOS CURIOSOS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93314" y="-627268"/>
            <a:ext cx="13702375" cy="7360669"/>
          </a:xfrm>
          <a:custGeom>
            <a:avLst/>
            <a:gdLst/>
            <a:ahLst/>
            <a:cxnLst/>
            <a:rect r="r" b="b" t="t" l="l"/>
            <a:pathLst>
              <a:path h="7360669" w="13702375">
                <a:moveTo>
                  <a:pt x="0" y="0"/>
                </a:moveTo>
                <a:lnTo>
                  <a:pt x="13702374" y="0"/>
                </a:lnTo>
                <a:lnTo>
                  <a:pt x="13702374" y="7360669"/>
                </a:lnTo>
                <a:lnTo>
                  <a:pt x="0" y="7360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16559" y="2712122"/>
            <a:ext cx="7397249" cy="7574878"/>
            <a:chOff x="0" y="0"/>
            <a:chExt cx="1948247" cy="19950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48247" cy="1995030"/>
            </a:xfrm>
            <a:custGeom>
              <a:avLst/>
              <a:gdLst/>
              <a:ahLst/>
              <a:cxnLst/>
              <a:rect r="r" b="b" t="t" l="l"/>
              <a:pathLst>
                <a:path h="1995030" w="1948247">
                  <a:moveTo>
                    <a:pt x="53376" y="0"/>
                  </a:moveTo>
                  <a:lnTo>
                    <a:pt x="1894870" y="0"/>
                  </a:lnTo>
                  <a:cubicBezTo>
                    <a:pt x="1909026" y="0"/>
                    <a:pt x="1922603" y="5624"/>
                    <a:pt x="1932613" y="15634"/>
                  </a:cubicBezTo>
                  <a:cubicBezTo>
                    <a:pt x="1942623" y="25644"/>
                    <a:pt x="1948247" y="39220"/>
                    <a:pt x="1948247" y="53376"/>
                  </a:cubicBezTo>
                  <a:lnTo>
                    <a:pt x="1948247" y="1941653"/>
                  </a:lnTo>
                  <a:cubicBezTo>
                    <a:pt x="1948247" y="1955809"/>
                    <a:pt x="1942623" y="1969386"/>
                    <a:pt x="1932613" y="1979396"/>
                  </a:cubicBezTo>
                  <a:cubicBezTo>
                    <a:pt x="1922603" y="1989406"/>
                    <a:pt x="1909026" y="1995030"/>
                    <a:pt x="1894870" y="1995030"/>
                  </a:cubicBezTo>
                  <a:lnTo>
                    <a:pt x="53376" y="1995030"/>
                  </a:lnTo>
                  <a:cubicBezTo>
                    <a:pt x="39220" y="1995030"/>
                    <a:pt x="25644" y="1989406"/>
                    <a:pt x="15634" y="1979396"/>
                  </a:cubicBezTo>
                  <a:cubicBezTo>
                    <a:pt x="5624" y="1969386"/>
                    <a:pt x="0" y="1955809"/>
                    <a:pt x="0" y="1941653"/>
                  </a:cubicBezTo>
                  <a:lnTo>
                    <a:pt x="0" y="53376"/>
                  </a:lnTo>
                  <a:cubicBezTo>
                    <a:pt x="0" y="39220"/>
                    <a:pt x="5624" y="25644"/>
                    <a:pt x="15634" y="15634"/>
                  </a:cubicBezTo>
                  <a:cubicBezTo>
                    <a:pt x="25644" y="5624"/>
                    <a:pt x="39220" y="0"/>
                    <a:pt x="5337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57150"/>
              <a:ext cx="1948247" cy="19378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6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862051" y="3053066"/>
            <a:ext cx="7397249" cy="7574878"/>
            <a:chOff x="0" y="0"/>
            <a:chExt cx="1948247" cy="199502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8247" cy="1995030"/>
            </a:xfrm>
            <a:custGeom>
              <a:avLst/>
              <a:gdLst/>
              <a:ahLst/>
              <a:cxnLst/>
              <a:rect r="r" b="b" t="t" l="l"/>
              <a:pathLst>
                <a:path h="1995030" w="1948247">
                  <a:moveTo>
                    <a:pt x="53376" y="0"/>
                  </a:moveTo>
                  <a:lnTo>
                    <a:pt x="1894870" y="0"/>
                  </a:lnTo>
                  <a:cubicBezTo>
                    <a:pt x="1909026" y="0"/>
                    <a:pt x="1922603" y="5624"/>
                    <a:pt x="1932613" y="15634"/>
                  </a:cubicBezTo>
                  <a:cubicBezTo>
                    <a:pt x="1942623" y="25644"/>
                    <a:pt x="1948247" y="39220"/>
                    <a:pt x="1948247" y="53376"/>
                  </a:cubicBezTo>
                  <a:lnTo>
                    <a:pt x="1948247" y="1941653"/>
                  </a:lnTo>
                  <a:cubicBezTo>
                    <a:pt x="1948247" y="1955809"/>
                    <a:pt x="1942623" y="1969386"/>
                    <a:pt x="1932613" y="1979396"/>
                  </a:cubicBezTo>
                  <a:cubicBezTo>
                    <a:pt x="1922603" y="1989406"/>
                    <a:pt x="1909026" y="1995030"/>
                    <a:pt x="1894870" y="1995030"/>
                  </a:cubicBezTo>
                  <a:lnTo>
                    <a:pt x="53376" y="1995030"/>
                  </a:lnTo>
                  <a:cubicBezTo>
                    <a:pt x="39220" y="1995030"/>
                    <a:pt x="25644" y="1989406"/>
                    <a:pt x="15634" y="1979396"/>
                  </a:cubicBezTo>
                  <a:cubicBezTo>
                    <a:pt x="5624" y="1969386"/>
                    <a:pt x="0" y="1955809"/>
                    <a:pt x="0" y="1941653"/>
                  </a:cubicBezTo>
                  <a:lnTo>
                    <a:pt x="0" y="53376"/>
                  </a:lnTo>
                  <a:cubicBezTo>
                    <a:pt x="0" y="39220"/>
                    <a:pt x="5624" y="25644"/>
                    <a:pt x="15634" y="15634"/>
                  </a:cubicBezTo>
                  <a:cubicBezTo>
                    <a:pt x="25644" y="5624"/>
                    <a:pt x="39220" y="0"/>
                    <a:pt x="5337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57150"/>
              <a:ext cx="1948247" cy="19378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6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16559" y="2712122"/>
            <a:ext cx="7397249" cy="2946814"/>
            <a:chOff x="0" y="0"/>
            <a:chExt cx="9862998" cy="3929086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4"/>
            <a:srcRect l="0" t="14759" r="0" b="14759"/>
            <a:stretch>
              <a:fillRect/>
            </a:stretch>
          </p:blipFill>
          <p:spPr>
            <a:xfrm flipH="false" flipV="false">
              <a:off x="0" y="0"/>
              <a:ext cx="9862998" cy="3929086"/>
            </a:xfrm>
            <a:prstGeom prst="rect">
              <a:avLst/>
            </a:prstGeom>
          </p:spPr>
        </p:pic>
      </p:grpSp>
      <p:sp>
        <p:nvSpPr>
          <p:cNvPr name="Freeform 11" id="11"/>
          <p:cNvSpPr/>
          <p:nvPr/>
        </p:nvSpPr>
        <p:spPr>
          <a:xfrm flipH="false" flipV="false" rot="0">
            <a:off x="14858477" y="474811"/>
            <a:ext cx="2721758" cy="2578255"/>
          </a:xfrm>
          <a:custGeom>
            <a:avLst/>
            <a:gdLst/>
            <a:ahLst/>
            <a:cxnLst/>
            <a:rect r="r" b="b" t="t" l="l"/>
            <a:pathLst>
              <a:path h="2578255" w="2721758">
                <a:moveTo>
                  <a:pt x="0" y="0"/>
                </a:moveTo>
                <a:lnTo>
                  <a:pt x="2721758" y="0"/>
                </a:lnTo>
                <a:lnTo>
                  <a:pt x="2721758" y="2578255"/>
                </a:lnTo>
                <a:lnTo>
                  <a:pt x="0" y="25782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9862051" y="2712122"/>
            <a:ext cx="7397249" cy="2946814"/>
            <a:chOff x="0" y="0"/>
            <a:chExt cx="9862998" cy="3929086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7"/>
            <a:srcRect l="0" t="21399" r="0" b="21399"/>
            <a:stretch>
              <a:fillRect/>
            </a:stretch>
          </p:blipFill>
          <p:spPr>
            <a:xfrm flipH="false" flipV="false">
              <a:off x="0" y="0"/>
              <a:ext cx="9862998" cy="3929086"/>
            </a:xfrm>
            <a:prstGeom prst="rect">
              <a:avLst/>
            </a:prstGeom>
          </p:spPr>
        </p:pic>
      </p:grpSp>
      <p:sp>
        <p:nvSpPr>
          <p:cNvPr name="TextBox 14" id="14"/>
          <p:cNvSpPr txBox="true"/>
          <p:nvPr/>
        </p:nvSpPr>
        <p:spPr>
          <a:xfrm rot="0">
            <a:off x="1028700" y="1028700"/>
            <a:ext cx="6869124" cy="44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09"/>
              </a:lnSpc>
              <a:spcBef>
                <a:spcPct val="0"/>
              </a:spcBef>
            </a:pPr>
            <a:r>
              <a:rPr lang="en-US" b="true" sz="3000">
                <a:solidFill>
                  <a:srgbClr val="D04B27"/>
                </a:solidFill>
                <a:latin typeface="Repo Bold"/>
                <a:ea typeface="Repo Bold"/>
                <a:cs typeface="Repo Bold"/>
                <a:sym typeface="Repo Bold"/>
              </a:rPr>
              <a:t>CARACTERISTICAS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819961" y="2281592"/>
            <a:ext cx="6042090" cy="430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000" b="true">
                <a:solidFill>
                  <a:srgbClr val="2B3244"/>
                </a:solidFill>
                <a:latin typeface="Repo Bold"/>
                <a:ea typeface="Repo Bold"/>
                <a:cs typeface="Repo Bold"/>
                <a:sym typeface="Repo Bold"/>
              </a:rPr>
              <a:t>rural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5610630"/>
            <a:ext cx="7703680" cy="5017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25612" indent="-212806" lvl="1">
              <a:lnSpc>
                <a:spcPts val="3351"/>
              </a:lnSpc>
              <a:buFont typeface="Arial"/>
              <a:buChar char="•"/>
            </a:pPr>
            <a:r>
              <a:rPr lang="en-US" sz="1971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Baja densidad de población (pocas personas viviendo en grandes extensiones).</a:t>
            </a:r>
          </a:p>
          <a:p>
            <a:pPr algn="just" marL="425612" indent="-212806" lvl="1">
              <a:lnSpc>
                <a:spcPts val="3351"/>
              </a:lnSpc>
              <a:buFont typeface="Arial"/>
              <a:buChar char="•"/>
            </a:pPr>
            <a:r>
              <a:rPr lang="en-US" sz="1971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Predomina la naturaleza: campos, montañas, ríos, bosques.</a:t>
            </a:r>
          </a:p>
          <a:p>
            <a:pPr algn="just" marL="425612" indent="-212806" lvl="1">
              <a:lnSpc>
                <a:spcPts val="3351"/>
              </a:lnSpc>
              <a:buFont typeface="Arial"/>
              <a:buChar char="•"/>
            </a:pPr>
            <a:r>
              <a:rPr lang="en-US" sz="1971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Actividades económicas como agricultura, ganadería, pesca y minería.</a:t>
            </a:r>
          </a:p>
          <a:p>
            <a:pPr algn="just" marL="425612" indent="-212806" lvl="1">
              <a:lnSpc>
                <a:spcPts val="3351"/>
              </a:lnSpc>
              <a:buFont typeface="Arial"/>
              <a:buChar char="•"/>
            </a:pPr>
            <a:r>
              <a:rPr lang="en-US" sz="1971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Viviendas separadas y dispersas.</a:t>
            </a:r>
          </a:p>
          <a:p>
            <a:pPr algn="just" marL="425612" indent="-212806" lvl="1">
              <a:lnSpc>
                <a:spcPts val="3351"/>
              </a:lnSpc>
              <a:buFont typeface="Arial"/>
              <a:buChar char="•"/>
            </a:pPr>
            <a:r>
              <a:rPr lang="en-US" sz="1971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Vida tranquila, con menos contaminación y tráfico.</a:t>
            </a:r>
          </a:p>
          <a:p>
            <a:pPr algn="just" marL="425612" indent="-212806" lvl="1">
              <a:lnSpc>
                <a:spcPts val="3351"/>
              </a:lnSpc>
              <a:buFont typeface="Arial"/>
              <a:buChar char="•"/>
            </a:pPr>
            <a:r>
              <a:rPr lang="en-US" sz="1971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Menor acceso a servicios como hospitales, escuelas o transporte público.</a:t>
            </a:r>
          </a:p>
          <a:p>
            <a:pPr algn="just" marL="446272" indent="-223136" lvl="1">
              <a:lnSpc>
                <a:spcPts val="3513"/>
              </a:lnSpc>
              <a:buFont typeface="Arial"/>
              <a:buChar char="•"/>
            </a:pPr>
            <a:r>
              <a:rPr lang="en-US" sz="2067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Fuerte sentido de comunidad y cooperación entre los habitantes.</a:t>
            </a:r>
          </a:p>
          <a:p>
            <a:pPr algn="just">
              <a:lnSpc>
                <a:spcPts val="3025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2245910" y="2276830"/>
            <a:ext cx="6042090" cy="430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000" b="true">
                <a:solidFill>
                  <a:srgbClr val="2B3244"/>
                </a:solidFill>
                <a:latin typeface="Repo Bold"/>
                <a:ea typeface="Repo Bold"/>
                <a:cs typeface="Repo Bold"/>
                <a:sym typeface="Repo Bold"/>
              </a:rPr>
              <a:t>urbano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862051" y="5563687"/>
            <a:ext cx="7137136" cy="5009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22608" indent="-211304" lvl="1">
              <a:lnSpc>
                <a:spcPts val="3327"/>
              </a:lnSpc>
              <a:buFont typeface="Arial"/>
              <a:buChar char="•"/>
            </a:pPr>
            <a:r>
              <a:rPr lang="en-US" sz="1957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Alta densidad de población (muchas personas en un área pequeña).</a:t>
            </a:r>
          </a:p>
          <a:p>
            <a:pPr algn="just" marL="422608" indent="-211304" lvl="1">
              <a:lnSpc>
                <a:spcPts val="3327"/>
              </a:lnSpc>
              <a:buFont typeface="Arial"/>
              <a:buChar char="•"/>
            </a:pPr>
            <a:r>
              <a:rPr lang="en-US" sz="1957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Predominan las construcciones: edificios, carreteras, fábricas.</a:t>
            </a:r>
          </a:p>
          <a:p>
            <a:pPr algn="just" marL="422608" indent="-211304" lvl="1">
              <a:lnSpc>
                <a:spcPts val="3327"/>
              </a:lnSpc>
              <a:buFont typeface="Arial"/>
              <a:buChar char="•"/>
            </a:pPr>
            <a:r>
              <a:rPr lang="en-US" sz="1957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Actividades económicas basadas en servicios, comercio e industria.</a:t>
            </a:r>
          </a:p>
          <a:p>
            <a:pPr algn="just" marL="422608" indent="-211304" lvl="1">
              <a:lnSpc>
                <a:spcPts val="3327"/>
              </a:lnSpc>
              <a:buFont typeface="Arial"/>
              <a:buChar char="•"/>
            </a:pPr>
            <a:r>
              <a:rPr lang="en-US" sz="1957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Mayor acceso a educación, salud, transporte y entretenimiento.</a:t>
            </a:r>
          </a:p>
          <a:p>
            <a:pPr algn="just" marL="422608" indent="-211304" lvl="1">
              <a:lnSpc>
                <a:spcPts val="3327"/>
              </a:lnSpc>
              <a:buFont typeface="Arial"/>
              <a:buChar char="•"/>
            </a:pPr>
            <a:r>
              <a:rPr lang="en-US" sz="1957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Mayor nivel de contaminación y ruido.</a:t>
            </a:r>
          </a:p>
          <a:p>
            <a:pPr algn="just" marL="422608" indent="-211304" lvl="1">
              <a:lnSpc>
                <a:spcPts val="3327"/>
              </a:lnSpc>
              <a:buFont typeface="Arial"/>
              <a:buChar char="•"/>
            </a:pPr>
            <a:r>
              <a:rPr lang="en-US" sz="1957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Ritmo de vida rápido y competitivo.</a:t>
            </a:r>
          </a:p>
          <a:p>
            <a:pPr algn="just" marL="422608" indent="-211304" lvl="1">
              <a:lnSpc>
                <a:spcPts val="3327"/>
              </a:lnSpc>
              <a:buFont typeface="Arial"/>
              <a:buChar char="•"/>
            </a:pPr>
            <a:r>
              <a:rPr lang="en-US" sz="1957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Más oportunidades de empleo y desarrollo tecnológico.</a:t>
            </a:r>
          </a:p>
          <a:p>
            <a:pPr algn="just">
              <a:lnSpc>
                <a:spcPts val="3327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19678" y="-896843"/>
            <a:ext cx="13702375" cy="7360669"/>
          </a:xfrm>
          <a:custGeom>
            <a:avLst/>
            <a:gdLst/>
            <a:ahLst/>
            <a:cxnLst/>
            <a:rect r="r" b="b" t="t" l="l"/>
            <a:pathLst>
              <a:path h="7360669" w="13702375">
                <a:moveTo>
                  <a:pt x="0" y="0"/>
                </a:moveTo>
                <a:lnTo>
                  <a:pt x="13702374" y="0"/>
                </a:lnTo>
                <a:lnTo>
                  <a:pt x="13702374" y="7360669"/>
                </a:lnTo>
                <a:lnTo>
                  <a:pt x="0" y="7360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251586" y="6131343"/>
            <a:ext cx="3036414" cy="4651887"/>
          </a:xfrm>
          <a:custGeom>
            <a:avLst/>
            <a:gdLst/>
            <a:ahLst/>
            <a:cxnLst/>
            <a:rect r="r" b="b" t="t" l="l"/>
            <a:pathLst>
              <a:path h="4651887" w="3036414">
                <a:moveTo>
                  <a:pt x="0" y="0"/>
                </a:moveTo>
                <a:lnTo>
                  <a:pt x="3036414" y="0"/>
                </a:lnTo>
                <a:lnTo>
                  <a:pt x="3036414" y="4651887"/>
                </a:lnTo>
                <a:lnTo>
                  <a:pt x="0" y="4651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59549">
            <a:off x="8363888" y="1661028"/>
            <a:ext cx="1560223" cy="2244926"/>
          </a:xfrm>
          <a:custGeom>
            <a:avLst/>
            <a:gdLst/>
            <a:ahLst/>
            <a:cxnLst/>
            <a:rect r="r" b="b" t="t" l="l"/>
            <a:pathLst>
              <a:path h="2244926" w="1560223">
                <a:moveTo>
                  <a:pt x="0" y="0"/>
                </a:moveTo>
                <a:lnTo>
                  <a:pt x="1560224" y="0"/>
                </a:lnTo>
                <a:lnTo>
                  <a:pt x="1560224" y="2244926"/>
                </a:lnTo>
                <a:lnTo>
                  <a:pt x="0" y="22449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74549" y="6463826"/>
            <a:ext cx="3455978" cy="4105374"/>
          </a:xfrm>
          <a:custGeom>
            <a:avLst/>
            <a:gdLst/>
            <a:ahLst/>
            <a:cxnLst/>
            <a:rect r="r" b="b" t="t" l="l"/>
            <a:pathLst>
              <a:path h="4105374" w="3455978">
                <a:moveTo>
                  <a:pt x="0" y="0"/>
                </a:moveTo>
                <a:lnTo>
                  <a:pt x="3455979" y="0"/>
                </a:lnTo>
                <a:lnTo>
                  <a:pt x="3455979" y="4105373"/>
                </a:lnTo>
                <a:lnTo>
                  <a:pt x="0" y="41053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7025" y="-331305"/>
            <a:ext cx="8154222" cy="4586750"/>
          </a:xfrm>
          <a:custGeom>
            <a:avLst/>
            <a:gdLst/>
            <a:ahLst/>
            <a:cxnLst/>
            <a:rect r="r" b="b" t="t" l="l"/>
            <a:pathLst>
              <a:path h="4586750" w="8154222">
                <a:moveTo>
                  <a:pt x="0" y="0"/>
                </a:moveTo>
                <a:lnTo>
                  <a:pt x="8154221" y="0"/>
                </a:lnTo>
                <a:lnTo>
                  <a:pt x="8154221" y="4586749"/>
                </a:lnTo>
                <a:lnTo>
                  <a:pt x="0" y="458674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597006" y="3433462"/>
            <a:ext cx="11093989" cy="4309217"/>
            <a:chOff x="0" y="0"/>
            <a:chExt cx="2921874" cy="113493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921874" cy="1134938"/>
            </a:xfrm>
            <a:custGeom>
              <a:avLst/>
              <a:gdLst/>
              <a:ahLst/>
              <a:cxnLst/>
              <a:rect r="r" b="b" t="t" l="l"/>
              <a:pathLst>
                <a:path h="1134938" w="2921874">
                  <a:moveTo>
                    <a:pt x="35590" y="0"/>
                  </a:moveTo>
                  <a:lnTo>
                    <a:pt x="2886283" y="0"/>
                  </a:lnTo>
                  <a:cubicBezTo>
                    <a:pt x="2895722" y="0"/>
                    <a:pt x="2904775" y="3750"/>
                    <a:pt x="2911449" y="10424"/>
                  </a:cubicBezTo>
                  <a:cubicBezTo>
                    <a:pt x="2918124" y="17099"/>
                    <a:pt x="2921874" y="26151"/>
                    <a:pt x="2921874" y="35590"/>
                  </a:cubicBezTo>
                  <a:lnTo>
                    <a:pt x="2921874" y="1099348"/>
                  </a:lnTo>
                  <a:cubicBezTo>
                    <a:pt x="2921874" y="1108787"/>
                    <a:pt x="2918124" y="1117839"/>
                    <a:pt x="2911449" y="1124514"/>
                  </a:cubicBezTo>
                  <a:cubicBezTo>
                    <a:pt x="2904775" y="1131188"/>
                    <a:pt x="2895722" y="1134938"/>
                    <a:pt x="2886283" y="1134938"/>
                  </a:cubicBezTo>
                  <a:lnTo>
                    <a:pt x="35590" y="1134938"/>
                  </a:lnTo>
                  <a:cubicBezTo>
                    <a:pt x="26151" y="1134938"/>
                    <a:pt x="17099" y="1131188"/>
                    <a:pt x="10424" y="1124514"/>
                  </a:cubicBezTo>
                  <a:cubicBezTo>
                    <a:pt x="3750" y="1117839"/>
                    <a:pt x="0" y="1108787"/>
                    <a:pt x="0" y="1099348"/>
                  </a:cubicBezTo>
                  <a:lnTo>
                    <a:pt x="0" y="35590"/>
                  </a:lnTo>
                  <a:cubicBezTo>
                    <a:pt x="0" y="26151"/>
                    <a:pt x="3750" y="17099"/>
                    <a:pt x="10424" y="10424"/>
                  </a:cubicBezTo>
                  <a:cubicBezTo>
                    <a:pt x="17099" y="3750"/>
                    <a:pt x="26151" y="0"/>
                    <a:pt x="355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2921874" cy="1182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6024909" y="4255444"/>
            <a:ext cx="6238182" cy="44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b="true" sz="3000">
                <a:solidFill>
                  <a:srgbClr val="D04B27"/>
                </a:solidFill>
                <a:latin typeface="Repo Bold"/>
                <a:ea typeface="Repo Bold"/>
                <a:cs typeface="Repo Bold"/>
                <a:sym typeface="Repo Bold"/>
              </a:rPr>
              <a:t>PROCESO DE URBANIZACION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665319" y="4868060"/>
            <a:ext cx="8957363" cy="2581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499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El proceso de urbanización es el crecimiento y expansión de las ciudades debido al aumento de la población urbana. Ocurre cuando las personas dejan el campo (espacio rural) para mudarse a las ciudades (espacio urbano) en busca de mejores oportunidades de trabajo, educación y servicios.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19678" y="-896843"/>
            <a:ext cx="13702375" cy="7360669"/>
          </a:xfrm>
          <a:custGeom>
            <a:avLst/>
            <a:gdLst/>
            <a:ahLst/>
            <a:cxnLst/>
            <a:rect r="r" b="b" t="t" l="l"/>
            <a:pathLst>
              <a:path h="7360669" w="13702375">
                <a:moveTo>
                  <a:pt x="0" y="0"/>
                </a:moveTo>
                <a:lnTo>
                  <a:pt x="13702374" y="0"/>
                </a:lnTo>
                <a:lnTo>
                  <a:pt x="13702374" y="7360669"/>
                </a:lnTo>
                <a:lnTo>
                  <a:pt x="0" y="7360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314066" y="6463826"/>
            <a:ext cx="4973934" cy="4114800"/>
          </a:xfrm>
          <a:custGeom>
            <a:avLst/>
            <a:gdLst/>
            <a:ahLst/>
            <a:cxnLst/>
            <a:rect r="r" b="b" t="t" l="l"/>
            <a:pathLst>
              <a:path h="4114800" w="4973934">
                <a:moveTo>
                  <a:pt x="0" y="0"/>
                </a:moveTo>
                <a:lnTo>
                  <a:pt x="4973934" y="0"/>
                </a:lnTo>
                <a:lnTo>
                  <a:pt x="4973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19571" y="-159184"/>
            <a:ext cx="6344480" cy="4268407"/>
          </a:xfrm>
          <a:custGeom>
            <a:avLst/>
            <a:gdLst/>
            <a:ahLst/>
            <a:cxnLst/>
            <a:rect r="r" b="b" t="t" l="l"/>
            <a:pathLst>
              <a:path h="4268407" w="6344480">
                <a:moveTo>
                  <a:pt x="0" y="0"/>
                </a:moveTo>
                <a:lnTo>
                  <a:pt x="6344480" y="0"/>
                </a:lnTo>
                <a:lnTo>
                  <a:pt x="6344480" y="4268407"/>
                </a:lnTo>
                <a:lnTo>
                  <a:pt x="0" y="42684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597006" y="2402566"/>
            <a:ext cx="11093989" cy="6261341"/>
            <a:chOff x="0" y="0"/>
            <a:chExt cx="2921874" cy="164907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21874" cy="1649077"/>
            </a:xfrm>
            <a:custGeom>
              <a:avLst/>
              <a:gdLst/>
              <a:ahLst/>
              <a:cxnLst/>
              <a:rect r="r" b="b" t="t" l="l"/>
              <a:pathLst>
                <a:path h="1649077" w="2921874">
                  <a:moveTo>
                    <a:pt x="35590" y="0"/>
                  </a:moveTo>
                  <a:lnTo>
                    <a:pt x="2886283" y="0"/>
                  </a:lnTo>
                  <a:cubicBezTo>
                    <a:pt x="2895722" y="0"/>
                    <a:pt x="2904775" y="3750"/>
                    <a:pt x="2911449" y="10424"/>
                  </a:cubicBezTo>
                  <a:cubicBezTo>
                    <a:pt x="2918124" y="17099"/>
                    <a:pt x="2921874" y="26151"/>
                    <a:pt x="2921874" y="35590"/>
                  </a:cubicBezTo>
                  <a:lnTo>
                    <a:pt x="2921874" y="1613487"/>
                  </a:lnTo>
                  <a:cubicBezTo>
                    <a:pt x="2921874" y="1622926"/>
                    <a:pt x="2918124" y="1631979"/>
                    <a:pt x="2911449" y="1638653"/>
                  </a:cubicBezTo>
                  <a:cubicBezTo>
                    <a:pt x="2904775" y="1645328"/>
                    <a:pt x="2895722" y="1649077"/>
                    <a:pt x="2886283" y="1649077"/>
                  </a:cubicBezTo>
                  <a:lnTo>
                    <a:pt x="35590" y="1649077"/>
                  </a:lnTo>
                  <a:cubicBezTo>
                    <a:pt x="26151" y="1649077"/>
                    <a:pt x="17099" y="1645328"/>
                    <a:pt x="10424" y="1638653"/>
                  </a:cubicBezTo>
                  <a:cubicBezTo>
                    <a:pt x="3750" y="1631979"/>
                    <a:pt x="0" y="1622926"/>
                    <a:pt x="0" y="1613487"/>
                  </a:cubicBezTo>
                  <a:lnTo>
                    <a:pt x="0" y="35590"/>
                  </a:lnTo>
                  <a:cubicBezTo>
                    <a:pt x="0" y="26151"/>
                    <a:pt x="3750" y="17099"/>
                    <a:pt x="10424" y="10424"/>
                  </a:cubicBezTo>
                  <a:cubicBezTo>
                    <a:pt x="17099" y="3750"/>
                    <a:pt x="26151" y="0"/>
                    <a:pt x="355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921874" cy="16967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319571" y="6316985"/>
            <a:ext cx="4984890" cy="4114800"/>
          </a:xfrm>
          <a:custGeom>
            <a:avLst/>
            <a:gdLst/>
            <a:ahLst/>
            <a:cxnLst/>
            <a:rect r="r" b="b" t="t" l="l"/>
            <a:pathLst>
              <a:path h="4114800" w="4984890">
                <a:moveTo>
                  <a:pt x="0" y="0"/>
                </a:moveTo>
                <a:lnTo>
                  <a:pt x="4984890" y="0"/>
                </a:lnTo>
                <a:lnTo>
                  <a:pt x="49848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665319" y="3320576"/>
            <a:ext cx="8957363" cy="5200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499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El proceso de ruralización es el movimiento de personas que dejan las ciudades para ir a vivir a zonas rurales. Esto ocurre cuando la gente busca una vida más tranquila, menos contaminación, contacto con la naturaleza o menores costos de vida. También influye el uso de la tecnología, que permite trabajar desde cualquier lugar. La ruralización puede traer beneficios como el crecimiento económico y social de las comunidades rurales, pero también puede generar cambios en sus costumbres, en el uso del suelo y en el ambiente si no se maneja adecuadamente.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024909" y="2783491"/>
            <a:ext cx="6238182" cy="44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b="true" sz="3000">
                <a:solidFill>
                  <a:srgbClr val="D04B27"/>
                </a:solidFill>
                <a:latin typeface="Repo Bold"/>
                <a:ea typeface="Repo Bold"/>
                <a:cs typeface="Repo Bold"/>
                <a:sym typeface="Repo Bold"/>
              </a:rPr>
              <a:t>PROCESO DE RURALIZACION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94600">
            <a:off x="14860299" y="6578184"/>
            <a:ext cx="2365533" cy="3011674"/>
          </a:xfrm>
          <a:custGeom>
            <a:avLst/>
            <a:gdLst/>
            <a:ahLst/>
            <a:cxnLst/>
            <a:rect r="r" b="b" t="t" l="l"/>
            <a:pathLst>
              <a:path h="3011674" w="2365533">
                <a:moveTo>
                  <a:pt x="0" y="0"/>
                </a:moveTo>
                <a:lnTo>
                  <a:pt x="2365533" y="0"/>
                </a:lnTo>
                <a:lnTo>
                  <a:pt x="2365533" y="3011673"/>
                </a:lnTo>
                <a:lnTo>
                  <a:pt x="0" y="3011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011238" y="1858308"/>
            <a:ext cx="7248062" cy="7248033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8888" t="0" r="-38888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2720085"/>
            <a:ext cx="10138466" cy="5995976"/>
            <a:chOff x="0" y="0"/>
            <a:chExt cx="2670213" cy="157918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70213" cy="1579187"/>
            </a:xfrm>
            <a:custGeom>
              <a:avLst/>
              <a:gdLst/>
              <a:ahLst/>
              <a:cxnLst/>
              <a:rect r="r" b="b" t="t" l="l"/>
              <a:pathLst>
                <a:path h="1579187" w="2670213">
                  <a:moveTo>
                    <a:pt x="38945" y="0"/>
                  </a:moveTo>
                  <a:lnTo>
                    <a:pt x="2631269" y="0"/>
                  </a:lnTo>
                  <a:cubicBezTo>
                    <a:pt x="2652777" y="0"/>
                    <a:pt x="2670213" y="17436"/>
                    <a:pt x="2670213" y="38945"/>
                  </a:cubicBezTo>
                  <a:lnTo>
                    <a:pt x="2670213" y="1540243"/>
                  </a:lnTo>
                  <a:cubicBezTo>
                    <a:pt x="2670213" y="1561751"/>
                    <a:pt x="2652777" y="1579187"/>
                    <a:pt x="2631269" y="1579187"/>
                  </a:cubicBezTo>
                  <a:lnTo>
                    <a:pt x="38945" y="1579187"/>
                  </a:lnTo>
                  <a:cubicBezTo>
                    <a:pt x="17436" y="1579187"/>
                    <a:pt x="0" y="1561751"/>
                    <a:pt x="0" y="1540243"/>
                  </a:cubicBezTo>
                  <a:lnTo>
                    <a:pt x="0" y="38945"/>
                  </a:lnTo>
                  <a:cubicBezTo>
                    <a:pt x="0" y="17436"/>
                    <a:pt x="17436" y="0"/>
                    <a:pt x="3894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57150"/>
              <a:ext cx="2670213" cy="15220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6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138370" y="2761015"/>
            <a:ext cx="9919126" cy="5799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9"/>
              </a:lnSpc>
            </a:pPr>
            <a:r>
              <a:rPr lang="en-US" sz="2264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 Espacio Rural:</a:t>
            </a:r>
          </a:p>
          <a:p>
            <a:pPr algn="just">
              <a:lnSpc>
                <a:spcPts val="3849"/>
              </a:lnSpc>
            </a:pPr>
            <a:r>
              <a:rPr lang="en-US" sz="2264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En los espacios rurales hay problemas sociales como la falta de servicios y la migración a las ciudades. Económicamente dependen de la agricultura y tienen bajos ingresos. En el aspecto ambiental, enfrentan degradación del suelo, deforestación y escasez de agua.</a:t>
            </a:r>
          </a:p>
          <a:p>
            <a:pPr algn="just">
              <a:lnSpc>
                <a:spcPts val="3849"/>
              </a:lnSpc>
            </a:pPr>
          </a:p>
          <a:p>
            <a:pPr algn="just">
              <a:lnSpc>
                <a:spcPts val="3849"/>
              </a:lnSpc>
            </a:pPr>
            <a:r>
              <a:rPr lang="en-US" sz="2264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 </a:t>
            </a:r>
            <a:r>
              <a:rPr lang="en-US" sz="2264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Espacio Urbano:</a:t>
            </a:r>
          </a:p>
          <a:p>
            <a:pPr algn="just">
              <a:lnSpc>
                <a:spcPts val="3849"/>
              </a:lnSpc>
            </a:pPr>
            <a:r>
              <a:rPr lang="en-US" sz="2264">
                <a:solidFill>
                  <a:srgbClr val="2B3244"/>
                </a:solidFill>
                <a:latin typeface="Repo"/>
                <a:ea typeface="Repo"/>
                <a:cs typeface="Repo"/>
                <a:sym typeface="Repo"/>
              </a:rPr>
              <a:t>En los espacios urbanos existen desigualdades sociales, desempleo y altos costos de vida. Económicamente hay competencia laboral y concentración de riqueza. Ambientalmente sufren contaminación, exceso de basura y pérdida de áreas verdes.</a:t>
            </a:r>
          </a:p>
          <a:p>
            <a:pPr algn="just">
              <a:lnSpc>
                <a:spcPts val="3849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170830"/>
            <a:ext cx="8115300" cy="887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09"/>
              </a:lnSpc>
              <a:spcBef>
                <a:spcPct val="0"/>
              </a:spcBef>
            </a:pPr>
            <a:r>
              <a:rPr lang="en-US" b="true" sz="3000">
                <a:solidFill>
                  <a:srgbClr val="D04B27"/>
                </a:solidFill>
                <a:latin typeface="Repo Bold"/>
                <a:ea typeface="Repo Bold"/>
                <a:cs typeface="Repo Bold"/>
                <a:sym typeface="Repo Bold"/>
              </a:rPr>
              <a:t>IMPLICACIONES SOCIALES, ECONOMICAS Y AMBIENTALES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8577" y="1028700"/>
            <a:ext cx="15614687" cy="8387929"/>
          </a:xfrm>
          <a:custGeom>
            <a:avLst/>
            <a:gdLst/>
            <a:ahLst/>
            <a:cxnLst/>
            <a:rect r="r" b="b" t="t" l="l"/>
            <a:pathLst>
              <a:path h="8387929" w="15614687">
                <a:moveTo>
                  <a:pt x="0" y="0"/>
                </a:moveTo>
                <a:lnTo>
                  <a:pt x="15614686" y="0"/>
                </a:lnTo>
                <a:lnTo>
                  <a:pt x="15614686" y="8387929"/>
                </a:lnTo>
                <a:lnTo>
                  <a:pt x="0" y="8387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17731" y="4118465"/>
            <a:ext cx="11252537" cy="1375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30"/>
              </a:lnSpc>
            </a:pPr>
            <a:r>
              <a:rPr lang="en-US" b="true" sz="9000">
                <a:solidFill>
                  <a:srgbClr val="2B3244"/>
                </a:solidFill>
                <a:latin typeface="Repo Bold"/>
                <a:ea typeface="Repo Bold"/>
                <a:cs typeface="Repo Bold"/>
                <a:sym typeface="Repo Bold"/>
              </a:rPr>
              <a:t>GRACIAS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976725" y="6309833"/>
            <a:ext cx="4794788" cy="4114800"/>
          </a:xfrm>
          <a:custGeom>
            <a:avLst/>
            <a:gdLst/>
            <a:ahLst/>
            <a:cxnLst/>
            <a:rect r="r" b="b" t="t" l="l"/>
            <a:pathLst>
              <a:path h="4114800" w="4794788">
                <a:moveTo>
                  <a:pt x="0" y="0"/>
                </a:moveTo>
                <a:lnTo>
                  <a:pt x="4794788" y="0"/>
                </a:lnTo>
                <a:lnTo>
                  <a:pt x="47947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599580" y="5423074"/>
            <a:ext cx="4332102" cy="5146126"/>
          </a:xfrm>
          <a:custGeom>
            <a:avLst/>
            <a:gdLst/>
            <a:ahLst/>
            <a:cxnLst/>
            <a:rect r="r" b="b" t="t" l="l"/>
            <a:pathLst>
              <a:path h="5146126" w="4332102">
                <a:moveTo>
                  <a:pt x="0" y="0"/>
                </a:moveTo>
                <a:lnTo>
                  <a:pt x="4332102" y="0"/>
                </a:lnTo>
                <a:lnTo>
                  <a:pt x="4332102" y="5146125"/>
                </a:lnTo>
                <a:lnTo>
                  <a:pt x="0" y="51461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433328">
            <a:off x="12813097" y="7935158"/>
            <a:ext cx="2327256" cy="2962942"/>
          </a:xfrm>
          <a:custGeom>
            <a:avLst/>
            <a:gdLst/>
            <a:ahLst/>
            <a:cxnLst/>
            <a:rect r="r" b="b" t="t" l="l"/>
            <a:pathLst>
              <a:path h="2962942" w="2327256">
                <a:moveTo>
                  <a:pt x="0" y="0"/>
                </a:moveTo>
                <a:lnTo>
                  <a:pt x="2327256" y="0"/>
                </a:lnTo>
                <a:lnTo>
                  <a:pt x="2327256" y="2962942"/>
                </a:lnTo>
                <a:lnTo>
                  <a:pt x="0" y="29629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445038" y="5630374"/>
            <a:ext cx="3397925" cy="896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2B324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dios los bendiga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DAG323Bh2fA</dc:identifier>
  <dcterms:modified xsi:type="dcterms:W3CDTF">2011-08-01T06:04:30Z</dcterms:modified>
  <cp:revision>1</cp:revision>
  <dc:title>Presentación proyecto geografía ilustraciones doodle beige</dc:title>
</cp:coreProperties>
</file>