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Museo Moderno Bold" charset="1" panose="00000000000000000000"/>
      <p:regular r:id="rId17"/>
    </p:embeddedFont>
    <p:embeddedFont>
      <p:font typeface="Open Sans Bold" charset="1" panose="020B0806030504020204"/>
      <p:regular r:id="rId18"/>
    </p:embeddedFont>
    <p:embeddedFont>
      <p:font typeface="Capriola" charset="1" panose="020106030305020600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16230600" cy="1121387"/>
          </a:xfrm>
          <a:custGeom>
            <a:avLst/>
            <a:gdLst/>
            <a:ahLst/>
            <a:cxnLst/>
            <a:rect r="r" b="b" t="t" l="l"/>
            <a:pathLst>
              <a:path h="1121387" w="16230600">
                <a:moveTo>
                  <a:pt x="0" y="0"/>
                </a:moveTo>
                <a:lnTo>
                  <a:pt x="16230600" y="0"/>
                </a:lnTo>
                <a:lnTo>
                  <a:pt x="16230600" y="1121387"/>
                </a:lnTo>
                <a:lnTo>
                  <a:pt x="0" y="112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350328"/>
            <a:ext cx="16230600" cy="6907972"/>
            <a:chOff x="0" y="0"/>
            <a:chExt cx="4274726" cy="18193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1819384"/>
            </a:xfrm>
            <a:custGeom>
              <a:avLst/>
              <a:gdLst/>
              <a:ahLst/>
              <a:cxnLst/>
              <a:rect r="r" b="b" t="t" l="l"/>
              <a:pathLst>
                <a:path h="1819384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819384"/>
                  </a:lnTo>
                  <a:lnTo>
                    <a:pt x="0" y="1819384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274726" cy="18289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907871" y="3168113"/>
            <a:ext cx="12046270" cy="263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70"/>
              </a:lnSpc>
            </a:pPr>
            <a:r>
              <a:rPr lang="en-US" b="true" sz="10170">
                <a:solidFill>
                  <a:srgbClr val="552E4D"/>
                </a:solidFill>
                <a:latin typeface="Museo Moderno Bold"/>
                <a:ea typeface="Museo Moderno Bold"/>
                <a:cs typeface="Museo Moderno Bold"/>
                <a:sym typeface="Museo Moderno Bold"/>
              </a:rPr>
              <a:t>CSS Y DISEÑO WED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9200" y="7997408"/>
            <a:ext cx="730180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>
                <a:solidFill>
                  <a:srgbClr val="552E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Samir,Gladys , jimena.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150087"/>
            <a:ext cx="16761725" cy="7608663"/>
            <a:chOff x="0" y="0"/>
            <a:chExt cx="4414611" cy="200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2003928"/>
            </a:xfrm>
            <a:custGeom>
              <a:avLst/>
              <a:gdLst/>
              <a:ahLst/>
              <a:cxnLst/>
              <a:rect r="r" b="b" t="t" l="l"/>
              <a:pathLst>
                <a:path h="2003928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003928"/>
                  </a:lnTo>
                  <a:lnTo>
                    <a:pt x="0" y="2003928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13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79885" y="4092154"/>
            <a:ext cx="6177690" cy="4115886"/>
          </a:xfrm>
          <a:custGeom>
            <a:avLst/>
            <a:gdLst/>
            <a:ahLst/>
            <a:cxnLst/>
            <a:rect r="r" b="b" t="t" l="l"/>
            <a:pathLst>
              <a:path h="4115886" w="6177690">
                <a:moveTo>
                  <a:pt x="0" y="0"/>
                </a:moveTo>
                <a:lnTo>
                  <a:pt x="6177690" y="0"/>
                </a:lnTo>
                <a:lnTo>
                  <a:pt x="6177690" y="4115886"/>
                </a:lnTo>
                <a:lnTo>
                  <a:pt x="0" y="41158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4316406"/>
            <a:ext cx="8459149" cy="2649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3"/>
              </a:lnSpc>
              <a:spcBef>
                <a:spcPct val="0"/>
              </a:spcBef>
            </a:pPr>
            <a:r>
              <a:rPr lang="en-US" sz="3175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patrones de diseño (como el diseño en Z), tipos de sitios (e-commerce, blogs, portfolios) y tendencias modernas como el minimalismo, el modo oscuro y el uso de inteligencia artificial para generar layouts   adaptativos.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3253" y="2719048"/>
            <a:ext cx="13924229" cy="944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84"/>
              </a:lnSpc>
            </a:pPr>
            <a:r>
              <a:rPr lang="en-US" b="true" sz="7184">
                <a:solidFill>
                  <a:srgbClr val="552E4D"/>
                </a:solidFill>
                <a:latin typeface="Museo Moderno Bold"/>
                <a:ea typeface="Museo Moderno Bold"/>
                <a:cs typeface="Museo Moderno Bold"/>
                <a:sym typeface="Museo Moderno Bold"/>
              </a:rPr>
              <a:t>EJEMPLOS DE DISEÑO WED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97575" y="640573"/>
            <a:ext cx="16761725" cy="9118176"/>
            <a:chOff x="0" y="0"/>
            <a:chExt cx="4414611" cy="24014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14611" cy="2401495"/>
            </a:xfrm>
            <a:custGeom>
              <a:avLst/>
              <a:gdLst/>
              <a:ahLst/>
              <a:cxnLst/>
              <a:rect r="r" b="b" t="t" l="l"/>
              <a:pathLst>
                <a:path h="2401495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401495"/>
                  </a:lnTo>
                  <a:lnTo>
                    <a:pt x="0" y="2401495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4414611" cy="2411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84722" y="3576956"/>
            <a:ext cx="1391855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Gracias por su atención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9621" y="990073"/>
            <a:ext cx="16789679" cy="1160014"/>
          </a:xfrm>
          <a:custGeom>
            <a:avLst/>
            <a:gdLst/>
            <a:ahLst/>
            <a:cxnLst/>
            <a:rect r="r" b="b" t="t" l="l"/>
            <a:pathLst>
              <a:path h="1160014" w="16789679">
                <a:moveTo>
                  <a:pt x="0" y="0"/>
                </a:moveTo>
                <a:lnTo>
                  <a:pt x="16789679" y="0"/>
                </a:lnTo>
                <a:lnTo>
                  <a:pt x="16789679" y="1160014"/>
                </a:lnTo>
                <a:lnTo>
                  <a:pt x="0" y="116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69621" y="2350328"/>
            <a:ext cx="16789679" cy="7411143"/>
            <a:chOff x="0" y="0"/>
            <a:chExt cx="4421973" cy="19519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21973" cy="1951906"/>
            </a:xfrm>
            <a:custGeom>
              <a:avLst/>
              <a:gdLst/>
              <a:ahLst/>
              <a:cxnLst/>
              <a:rect r="r" b="b" t="t" l="l"/>
              <a:pathLst>
                <a:path h="1951906" w="4421973">
                  <a:moveTo>
                    <a:pt x="0" y="0"/>
                  </a:moveTo>
                  <a:lnTo>
                    <a:pt x="4421973" y="0"/>
                  </a:lnTo>
                  <a:lnTo>
                    <a:pt x="4421973" y="1951906"/>
                  </a:lnTo>
                  <a:lnTo>
                    <a:pt x="0" y="1951906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21973" cy="1961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718409" y="3878122"/>
            <a:ext cx="5782188" cy="3852383"/>
          </a:xfrm>
          <a:custGeom>
            <a:avLst/>
            <a:gdLst/>
            <a:ahLst/>
            <a:cxnLst/>
            <a:rect r="r" b="b" t="t" l="l"/>
            <a:pathLst>
              <a:path h="3852383" w="5782188">
                <a:moveTo>
                  <a:pt x="0" y="0"/>
                </a:moveTo>
                <a:lnTo>
                  <a:pt x="5782188" y="0"/>
                </a:lnTo>
                <a:lnTo>
                  <a:pt x="5782188" y="3852383"/>
                </a:lnTo>
                <a:lnTo>
                  <a:pt x="0" y="38523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84961" y="2818335"/>
            <a:ext cx="8864564" cy="966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4"/>
              </a:lnSpc>
            </a:pPr>
            <a:r>
              <a:rPr lang="en-US" b="true" sz="7284">
                <a:solidFill>
                  <a:srgbClr val="552E4D"/>
                </a:solidFill>
                <a:latin typeface="Museo Moderno Bold"/>
                <a:ea typeface="Museo Moderno Bold"/>
                <a:cs typeface="Museo Moderno Bold"/>
                <a:sym typeface="Museo Moderno Bold"/>
              </a:rPr>
              <a:t>¿QUE ES EL CSS?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205003"/>
            <a:ext cx="8177085" cy="2760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9"/>
              </a:lnSpc>
              <a:spcBef>
                <a:spcPct val="0"/>
              </a:spcBef>
            </a:pPr>
            <a:r>
              <a:rPr lang="en-US" sz="2787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CSS, o Cascading Style Sheets (Hojas de Estilo en Cascada), es un lenguaje de programación que define cómo se presentan visualmente los elementos de una página web escrita en HTML o   XML.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350328"/>
            <a:ext cx="16761725" cy="7580709"/>
            <a:chOff x="0" y="0"/>
            <a:chExt cx="4414611" cy="19965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1996565"/>
            </a:xfrm>
            <a:custGeom>
              <a:avLst/>
              <a:gdLst/>
              <a:ahLst/>
              <a:cxnLst/>
              <a:rect r="r" b="b" t="t" l="l"/>
              <a:pathLst>
                <a:path h="1996565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1996565"/>
                  </a:lnTo>
                  <a:lnTo>
                    <a:pt x="0" y="1996565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060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02680" y="2832021"/>
            <a:ext cx="9339781" cy="966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4"/>
              </a:lnSpc>
            </a:pPr>
            <a:r>
              <a:rPr lang="en-US" b="true" sz="7284">
                <a:solidFill>
                  <a:srgbClr val="552E4D"/>
                </a:solidFill>
                <a:latin typeface="Museo Moderno Bold"/>
                <a:ea typeface="Museo Moderno Bold"/>
                <a:cs typeface="Museo Moderno Bold"/>
                <a:sym typeface="Museo Moderno Bold"/>
              </a:rPr>
              <a:t>FUNCIÓN DEL CSS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2680" y="4231116"/>
            <a:ext cx="14397280" cy="1717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0"/>
              </a:lnSpc>
              <a:spcBef>
                <a:spcPct val="0"/>
              </a:spcBef>
            </a:pPr>
            <a:r>
              <a:rPr lang="en-US" sz="290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Dar estilo al contenido:                                                                                                            </a:t>
            </a:r>
          </a:p>
          <a:p>
            <a:pPr algn="ctr">
              <a:lnSpc>
                <a:spcPts val="4640"/>
              </a:lnSpc>
              <a:spcBef>
                <a:spcPct val="0"/>
              </a:spcBef>
            </a:pPr>
            <a:r>
              <a:rPr lang="en-US" sz="290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Controla el color, el tipo de fuente, el tamaño del texto y el color de fondo de los elementos.                                                                                                                          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2680" y="6367689"/>
            <a:ext cx="12098245" cy="116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25"/>
              </a:lnSpc>
              <a:spcBef>
                <a:spcPct val="0"/>
              </a:spcBef>
            </a:pPr>
            <a:r>
              <a:rPr lang="en-US" sz="2953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Diseñar la disposición:                                                                                                             </a:t>
            </a:r>
          </a:p>
          <a:p>
            <a:pPr algn="ctr">
              <a:lnSpc>
                <a:spcPts val="4725"/>
              </a:lnSpc>
              <a:spcBef>
                <a:spcPct val="0"/>
              </a:spcBef>
            </a:pPr>
            <a:r>
              <a:rPr lang="en-US" sz="2953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Define la posición y el espaciado de los elementos en la página.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150087"/>
            <a:ext cx="16761725" cy="7608663"/>
            <a:chOff x="0" y="0"/>
            <a:chExt cx="4414611" cy="200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2003928"/>
            </a:xfrm>
            <a:custGeom>
              <a:avLst/>
              <a:gdLst/>
              <a:ahLst/>
              <a:cxnLst/>
              <a:rect r="r" b="b" t="t" l="l"/>
              <a:pathLst>
                <a:path h="2003928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003928"/>
                  </a:lnTo>
                  <a:lnTo>
                    <a:pt x="0" y="2003928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13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427946"/>
            <a:ext cx="13958987" cy="1208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3"/>
              </a:lnSpc>
              <a:spcBef>
                <a:spcPct val="0"/>
              </a:spcBef>
            </a:pPr>
            <a:r>
              <a:rPr lang="en-US" sz="293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Crear diseños adaptativos:                                                                                                                                                      </a:t>
            </a:r>
          </a:p>
          <a:p>
            <a:pPr algn="ctr">
              <a:lnSpc>
                <a:spcPts val="3223"/>
              </a:lnSpc>
              <a:spcBef>
                <a:spcPct val="0"/>
              </a:spcBef>
            </a:pPr>
            <a:r>
              <a:rPr lang="en-US" sz="293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Permite que los diseños se ajusten a diferentes tamaños de pantalla,como            computadoras, tabletas o teléfonos móviles.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0123" y="5364319"/>
            <a:ext cx="14087564" cy="120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1"/>
              </a:lnSpc>
              <a:spcBef>
                <a:spcPct val="0"/>
              </a:spcBef>
            </a:pPr>
            <a:r>
              <a:rPr lang="en-US" sz="292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Añadir efectos visuales y animaciones:                                                                            </a:t>
            </a:r>
          </a:p>
          <a:p>
            <a:pPr algn="ctr">
              <a:lnSpc>
                <a:spcPts val="3221"/>
              </a:lnSpc>
              <a:spcBef>
                <a:spcPct val="0"/>
              </a:spcBef>
            </a:pPr>
            <a:r>
              <a:rPr lang="en-US" sz="292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Se usa para crear efectos de clic en botones, animaciones de fondo y otros         elementos dinámicos.                                                                                                        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0123" y="7114274"/>
            <a:ext cx="14378296" cy="1208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3"/>
              </a:lnSpc>
              <a:spcBef>
                <a:spcPct val="0"/>
              </a:spcBef>
            </a:pPr>
            <a:r>
              <a:rPr lang="en-US" sz="293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Mejorar la accesibilidad y la flexibilidad:                                                                         </a:t>
            </a:r>
          </a:p>
          <a:p>
            <a:pPr algn="ctr">
              <a:lnSpc>
                <a:spcPts val="3223"/>
              </a:lnSpc>
              <a:spcBef>
                <a:spcPct val="0"/>
              </a:spcBef>
            </a:pPr>
            <a:r>
              <a:rPr lang="en-US" sz="293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Al separar el diseño del contenido, CSS facilita la creación de sitios web más accesibles y permite aplicar diferentes estilos al mismo documento.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150087"/>
            <a:ext cx="16761725" cy="7608663"/>
            <a:chOff x="0" y="0"/>
            <a:chExt cx="4414611" cy="200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2003928"/>
            </a:xfrm>
            <a:custGeom>
              <a:avLst/>
              <a:gdLst/>
              <a:ahLst/>
              <a:cxnLst/>
              <a:rect r="r" b="b" t="t" l="l"/>
              <a:pathLst>
                <a:path h="2003928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003928"/>
                  </a:lnTo>
                  <a:lnTo>
                    <a:pt x="0" y="2003928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13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543748" y="4474547"/>
            <a:ext cx="6621996" cy="3724873"/>
          </a:xfrm>
          <a:custGeom>
            <a:avLst/>
            <a:gdLst/>
            <a:ahLst/>
            <a:cxnLst/>
            <a:rect r="r" b="b" t="t" l="l"/>
            <a:pathLst>
              <a:path h="3724873" w="6621996">
                <a:moveTo>
                  <a:pt x="0" y="0"/>
                </a:moveTo>
                <a:lnTo>
                  <a:pt x="6621996" y="0"/>
                </a:lnTo>
                <a:lnTo>
                  <a:pt x="6621996" y="3724872"/>
                </a:lnTo>
                <a:lnTo>
                  <a:pt x="0" y="372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748159"/>
            <a:ext cx="9339781" cy="966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4"/>
              </a:lnSpc>
            </a:pPr>
            <a:r>
              <a:rPr lang="en-US" b="true" sz="7284">
                <a:solidFill>
                  <a:srgbClr val="552E4D"/>
                </a:solidFill>
                <a:latin typeface="Museo Moderno Bold"/>
                <a:ea typeface="Museo Moderno Bold"/>
                <a:cs typeface="Museo Moderno Bold"/>
                <a:sym typeface="Museo Moderno Bold"/>
              </a:rPr>
              <a:t>EJEMPLOS DE  CSS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92535" y="4323439"/>
            <a:ext cx="6571632" cy="3290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93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I</a:t>
            </a:r>
            <a:r>
              <a:rPr lang="en-US" sz="293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lustran cómo estilizar texto, fondos, y elementos de la interfaz, incluyendo el uso de selectores básicos como clases e IDs, y técnicas más avanzadas como en Flexbox, Grid, transiciones y animaciones, para crear diseños atractivos y funcionales.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150087"/>
            <a:ext cx="16761725" cy="7608663"/>
            <a:chOff x="0" y="0"/>
            <a:chExt cx="4414611" cy="200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2003928"/>
            </a:xfrm>
            <a:custGeom>
              <a:avLst/>
              <a:gdLst/>
              <a:ahLst/>
              <a:cxnLst/>
              <a:rect r="r" b="b" t="t" l="l"/>
              <a:pathLst>
                <a:path h="2003928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003928"/>
                  </a:lnTo>
                  <a:lnTo>
                    <a:pt x="0" y="2003928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13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899606" y="3551476"/>
            <a:ext cx="5728115" cy="3816357"/>
          </a:xfrm>
          <a:custGeom>
            <a:avLst/>
            <a:gdLst/>
            <a:ahLst/>
            <a:cxnLst/>
            <a:rect r="r" b="b" t="t" l="l"/>
            <a:pathLst>
              <a:path h="3816357" w="5728115">
                <a:moveTo>
                  <a:pt x="0" y="0"/>
                </a:moveTo>
                <a:lnTo>
                  <a:pt x="5728115" y="0"/>
                </a:lnTo>
                <a:lnTo>
                  <a:pt x="5728115" y="3816357"/>
                </a:lnTo>
                <a:lnTo>
                  <a:pt x="0" y="38163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93253" y="2606995"/>
            <a:ext cx="10206353" cy="944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84"/>
              </a:lnSpc>
            </a:pPr>
            <a:r>
              <a:rPr lang="en-US" b="true" sz="7184">
                <a:solidFill>
                  <a:srgbClr val="552E4D"/>
                </a:solidFill>
                <a:latin typeface="Museo Moderno Bold"/>
                <a:ea typeface="Museo Moderno Bold"/>
                <a:cs typeface="Museo Moderno Bold"/>
                <a:sym typeface="Museo Moderno Bold"/>
              </a:rPr>
              <a:t> QUE ES DISEÑO WED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244609"/>
            <a:ext cx="8906204" cy="2458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3"/>
              </a:lnSpc>
              <a:spcBef>
                <a:spcPct val="0"/>
              </a:spcBef>
            </a:pPr>
            <a:r>
              <a:rPr lang="en-US" sz="293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E</a:t>
            </a:r>
            <a:r>
              <a:rPr lang="en-US" sz="293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s la disciplina encargada de la planificación, creación e implementación de la parte visual y funcional de un sitio web o plataforma digital, abarcando aspectos como el diseño gráfico, la experiencia de usuario (UX), la arquitectura de la información y el contenido.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150087"/>
            <a:ext cx="16761725" cy="7608663"/>
            <a:chOff x="0" y="0"/>
            <a:chExt cx="4414611" cy="200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2003928"/>
            </a:xfrm>
            <a:custGeom>
              <a:avLst/>
              <a:gdLst/>
              <a:ahLst/>
              <a:cxnLst/>
              <a:rect r="r" b="b" t="t" l="l"/>
              <a:pathLst>
                <a:path h="2003928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003928"/>
                  </a:lnTo>
                  <a:lnTo>
                    <a:pt x="0" y="2003928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13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97575" y="2830627"/>
            <a:ext cx="13924229" cy="944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84"/>
              </a:lnSpc>
            </a:pPr>
            <a:r>
              <a:rPr lang="en-US" b="true" sz="7184">
                <a:solidFill>
                  <a:srgbClr val="552E4D"/>
                </a:solidFill>
                <a:latin typeface="Museo Moderno Bold"/>
                <a:ea typeface="Museo Moderno Bold"/>
                <a:cs typeface="Museo Moderno Bold"/>
                <a:sym typeface="Museo Moderno Bold"/>
              </a:rPr>
              <a:t> FUNCIONES DE DISEÑO WED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588451"/>
            <a:ext cx="13955415" cy="112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65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Diseño Visual y Estético:                                                                                                                                                                          </a:t>
            </a:r>
          </a:p>
          <a:p>
            <a:pPr algn="ctr">
              <a:lnSpc>
                <a:spcPts val="2925"/>
              </a:lnSpc>
              <a:spcBef>
                <a:spcPct val="0"/>
              </a:spcBef>
            </a:pPr>
            <a:r>
              <a:rPr lang="en-US" sz="265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Crear una imagen de marca potente y atractiva, seleccionando colores, tipografía,    imágenes y elementos visuales que reflejen la identidad de la marca.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982993"/>
            <a:ext cx="13787691" cy="1090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Experiencia de Usuario (UX):                                                                                                          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Diseñar un sitio web que sea fácil de usar, intuitivo y que ofrezca una experiencia agradable y atractiva al visitante.                                                                                               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7625738"/>
            <a:ext cx="12389994" cy="108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9"/>
              </a:lnSpc>
              <a:spcBef>
                <a:spcPct val="0"/>
              </a:spcBef>
            </a:pPr>
            <a:r>
              <a:rPr lang="en-US" sz="2554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Diseño Responsivo:                                                                                                               </a:t>
            </a:r>
          </a:p>
          <a:p>
            <a:pPr algn="ctr">
              <a:lnSpc>
                <a:spcPts val="2809"/>
              </a:lnSpc>
              <a:spcBef>
                <a:spcPct val="0"/>
              </a:spcBef>
            </a:pPr>
            <a:r>
              <a:rPr lang="en-US" sz="2554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Asegurar que el sitio web se adapte y funcione correctamente en diversos dispositivos, como ordenadores de escritorio, tabletas y teléfonos móviles.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150087"/>
            <a:ext cx="16761725" cy="7608663"/>
            <a:chOff x="0" y="0"/>
            <a:chExt cx="4414611" cy="200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2003928"/>
            </a:xfrm>
            <a:custGeom>
              <a:avLst/>
              <a:gdLst/>
              <a:ahLst/>
              <a:cxnLst/>
              <a:rect r="r" b="b" t="t" l="l"/>
              <a:pathLst>
                <a:path h="2003928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003928"/>
                  </a:lnTo>
                  <a:lnTo>
                    <a:pt x="0" y="2003928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13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33022" y="2867720"/>
            <a:ext cx="15744190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Arquitectura de la Información:                                                                                                                            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Planificar la estructura del sitio, definiendo cómo se distribuirá la información, la navegación y los enlaces internos de manera lógica.                                                                                                          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3022" y="4612640"/>
            <a:ext cx="12233185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Accesibilidad:                                                                                                                                                                                   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Implementar criterios de accesibilidad para que el sitio sea utilizable por        personas con   diferentes capacidades.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3022" y="6360160"/>
            <a:ext cx="15017388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Rendimiento y Velocidad:                                                                                                                                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Optimizar los elementos del sitio para garantizar una carga rápida, lo cual es fundamental para la satisfacción del usuario y el SEO.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1006" y="0"/>
            <a:ext cx="9356994" cy="10287000"/>
          </a:xfrm>
          <a:custGeom>
            <a:avLst/>
            <a:gdLst/>
            <a:ahLst/>
            <a:cxnLst/>
            <a:rect r="r" b="b" t="t" l="l"/>
            <a:pathLst>
              <a:path h="10287000" w="9356994">
                <a:moveTo>
                  <a:pt x="0" y="0"/>
                </a:moveTo>
                <a:lnTo>
                  <a:pt x="9356994" y="0"/>
                </a:lnTo>
                <a:lnTo>
                  <a:pt x="93569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1111" b="-5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160" y="0"/>
            <a:ext cx="9000166" cy="10287000"/>
          </a:xfrm>
          <a:custGeom>
            <a:avLst/>
            <a:gdLst/>
            <a:ahLst/>
            <a:cxnLst/>
            <a:rect r="r" b="b" t="t" l="l"/>
            <a:pathLst>
              <a:path h="10287000" w="9000166">
                <a:moveTo>
                  <a:pt x="0" y="0"/>
                </a:moveTo>
                <a:lnTo>
                  <a:pt x="9000166" y="0"/>
                </a:lnTo>
                <a:lnTo>
                  <a:pt x="9000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-533" r="-15516" b="-5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7575" y="992004"/>
            <a:ext cx="16761725" cy="1158083"/>
          </a:xfrm>
          <a:custGeom>
            <a:avLst/>
            <a:gdLst/>
            <a:ahLst/>
            <a:cxnLst/>
            <a:rect r="r" b="b" t="t" l="l"/>
            <a:pathLst>
              <a:path h="1158083" w="16761725">
                <a:moveTo>
                  <a:pt x="0" y="0"/>
                </a:moveTo>
                <a:lnTo>
                  <a:pt x="16761725" y="0"/>
                </a:lnTo>
                <a:lnTo>
                  <a:pt x="16761725" y="1158083"/>
                </a:lnTo>
                <a:lnTo>
                  <a:pt x="0" y="115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7575" y="2150087"/>
            <a:ext cx="16761725" cy="7608663"/>
            <a:chOff x="0" y="0"/>
            <a:chExt cx="4414611" cy="20039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14611" cy="2003928"/>
            </a:xfrm>
            <a:custGeom>
              <a:avLst/>
              <a:gdLst/>
              <a:ahLst/>
              <a:cxnLst/>
              <a:rect r="r" b="b" t="t" l="l"/>
              <a:pathLst>
                <a:path h="2003928" w="4414611">
                  <a:moveTo>
                    <a:pt x="0" y="0"/>
                  </a:moveTo>
                  <a:lnTo>
                    <a:pt x="4414611" y="0"/>
                  </a:lnTo>
                  <a:lnTo>
                    <a:pt x="4414611" y="2003928"/>
                  </a:lnTo>
                  <a:lnTo>
                    <a:pt x="0" y="2003928"/>
                  </a:lnTo>
                  <a:close/>
                </a:path>
              </a:pathLst>
            </a:custGeom>
            <a:solidFill>
              <a:srgbClr val="F8F2FF"/>
            </a:solidFill>
            <a:ln w="47625" cap="sq">
              <a:solidFill>
                <a:srgbClr val="552E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4414611" cy="2013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035443"/>
            <a:ext cx="14156411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Funcionalidad y Interactividad:                                                                                                         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Desarrollar las características y funcionalidades dinámicas que permiten al usuario interactuar con el sitio.                                                                                                                      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864123"/>
            <a:ext cx="13267481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Alineación con la Marca:                                                                                                                                           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Armonizar los elementos visuales y funcionales del sitio con la misión, visión y   valores de la marca.      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501691"/>
            <a:ext cx="14184144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60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Posicionamiento Web (SEO):                                                                                                                                          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600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Poner en marcha estrategias y estructuras que mejoren la visibilidad del sitio en los motores de búsqueda.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7911279"/>
            <a:ext cx="13010299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Gestión de Contenidos (CMS):                                                                                                                                </a:t>
            </a:r>
          </a:p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599">
                <a:solidFill>
                  <a:srgbClr val="552E4D"/>
                </a:solidFill>
                <a:latin typeface="Capriola"/>
                <a:ea typeface="Capriola"/>
                <a:cs typeface="Capriola"/>
                <a:sym typeface="Capriola"/>
              </a:rPr>
              <a:t>Configurar y, en algunos casos, gestionar el Sistema de Gestión de Contenidos  para facilitar la actualización y manejo de la información del sitio.                  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DAG0pjcgXV8</dc:identifier>
  <dcterms:modified xsi:type="dcterms:W3CDTF">2011-08-01T06:04:30Z</dcterms:modified>
  <cp:revision>1</cp:revision>
  <dc:title>Presentación de proyecto creativo web ux morado</dc:title>
</cp:coreProperties>
</file>