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Greenth Grunge"/>
      <p:regular r:id="rId22"/>
    </p:embeddedFont>
    <p:embeddedFont>
      <p:font typeface="Space Mono" panose="02000509040000020004"/>
      <p:regular r:id="rId23"/>
    </p:embeddedFont>
    <p:embeddedFont>
      <p:font typeface="Space Mono Bold" panose="02000809030000020004" pitchFamily="49" charset="77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7.jpeg"/><Relationship Id="rId2" Type="http://schemas.openxmlformats.org/officeDocument/2006/relationships/image" Target="../media/image1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5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0.jpeg"/><Relationship Id="rId2" Type="http://schemas.openxmlformats.org/officeDocument/2006/relationships/image" Target="../media/image1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8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1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jpeg"/><Relationship Id="rId2" Type="http://schemas.openxmlformats.org/officeDocument/2006/relationships/image" Target="../media/image1.jpe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image" Target="../media/image9.svg"/><Relationship Id="rId19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48.jpeg"/><Relationship Id="rId2" Type="http://schemas.openxmlformats.org/officeDocument/2006/relationships/image" Target="../media/image1.jpe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0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1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3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5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8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3.jpeg"/><Relationship Id="rId2" Type="http://schemas.openxmlformats.org/officeDocument/2006/relationships/image" Target="../media/image1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6.jpeg"/><Relationship Id="rId2" Type="http://schemas.openxmlformats.org/officeDocument/2006/relationships/image" Target="../media/image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4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9.jpe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7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4.jpeg"/><Relationship Id="rId2" Type="http://schemas.openxmlformats.org/officeDocument/2006/relationships/image" Target="../media/image1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2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412302" y="6953312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4" y="0"/>
                </a:lnTo>
                <a:lnTo>
                  <a:pt x="68820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3611321" y="-5500401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5867952" y="8956803"/>
            <a:ext cx="16230600" cy="3130187"/>
          </a:xfrm>
          <a:custGeom>
            <a:avLst/>
            <a:gdLst/>
            <a:ahLst/>
            <a:cxnLst/>
            <a:rect l="l" t="t" r="r" b="b"/>
            <a:pathLst>
              <a:path w="16230600" h="3130187">
                <a:moveTo>
                  <a:pt x="0" y="0"/>
                </a:moveTo>
                <a:lnTo>
                  <a:pt x="16230600" y="0"/>
                </a:lnTo>
                <a:lnTo>
                  <a:pt x="16230600" y="3130187"/>
                </a:lnTo>
                <a:lnTo>
                  <a:pt x="0" y="3130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5876030" y="-1304097"/>
            <a:ext cx="16230600" cy="3130187"/>
          </a:xfrm>
          <a:custGeom>
            <a:avLst/>
            <a:gdLst/>
            <a:ahLst/>
            <a:cxnLst/>
            <a:rect l="l" t="t" r="r" b="b"/>
            <a:pathLst>
              <a:path w="16230600" h="3130187">
                <a:moveTo>
                  <a:pt x="0" y="0"/>
                </a:moveTo>
                <a:lnTo>
                  <a:pt x="16230600" y="0"/>
                </a:lnTo>
                <a:lnTo>
                  <a:pt x="16230600" y="3130187"/>
                </a:lnTo>
                <a:lnTo>
                  <a:pt x="0" y="3130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053336" y="9010712"/>
            <a:ext cx="7116792" cy="4114800"/>
          </a:xfrm>
          <a:custGeom>
            <a:avLst/>
            <a:gdLst/>
            <a:ahLst/>
            <a:cxnLst/>
            <a:rect l="l" t="t" r="r" b="b"/>
            <a:pathLst>
              <a:path w="7116792" h="4114800">
                <a:moveTo>
                  <a:pt x="0" y="0"/>
                </a:moveTo>
                <a:lnTo>
                  <a:pt x="7116793" y="0"/>
                </a:lnTo>
                <a:lnTo>
                  <a:pt x="71167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2211521" y="-490474"/>
            <a:ext cx="7315200" cy="1502941"/>
          </a:xfrm>
          <a:custGeom>
            <a:avLst/>
            <a:gdLst/>
            <a:ahLst/>
            <a:cxnLst/>
            <a:rect l="l" t="t" r="r" b="b"/>
            <a:pathLst>
              <a:path w="7315200" h="1502941">
                <a:moveTo>
                  <a:pt x="0" y="0"/>
                </a:moveTo>
                <a:lnTo>
                  <a:pt x="7315200" y="0"/>
                </a:lnTo>
                <a:lnTo>
                  <a:pt x="7315200" y="1502941"/>
                </a:lnTo>
                <a:lnTo>
                  <a:pt x="0" y="1502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6824735" y="9655636"/>
            <a:ext cx="7315200" cy="2824953"/>
          </a:xfrm>
          <a:custGeom>
            <a:avLst/>
            <a:gdLst/>
            <a:ahLst/>
            <a:cxnLst/>
            <a:rect l="l" t="t" r="r" b="b"/>
            <a:pathLst>
              <a:path w="7315200" h="2824953">
                <a:moveTo>
                  <a:pt x="0" y="0"/>
                </a:moveTo>
                <a:lnTo>
                  <a:pt x="7315200" y="0"/>
                </a:lnTo>
                <a:lnTo>
                  <a:pt x="7315200" y="2824953"/>
                </a:lnTo>
                <a:lnTo>
                  <a:pt x="0" y="2824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115394" y="5986612"/>
            <a:ext cx="15013121" cy="1811073"/>
          </a:xfrm>
          <a:custGeom>
            <a:avLst/>
            <a:gdLst/>
            <a:ahLst/>
            <a:cxnLst/>
            <a:rect l="l" t="t" r="r" b="b"/>
            <a:pathLst>
              <a:path w="15013121" h="1811073">
                <a:moveTo>
                  <a:pt x="0" y="0"/>
                </a:moveTo>
                <a:lnTo>
                  <a:pt x="15013122" y="0"/>
                </a:lnTo>
                <a:lnTo>
                  <a:pt x="15013122" y="1811073"/>
                </a:lnTo>
                <a:lnTo>
                  <a:pt x="0" y="18110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425450" y="8864931"/>
            <a:ext cx="5329440" cy="1124027"/>
          </a:xfrm>
          <a:custGeom>
            <a:avLst/>
            <a:gdLst/>
            <a:ahLst/>
            <a:cxnLst/>
            <a:rect l="l" t="t" r="r" b="b"/>
            <a:pathLst>
              <a:path w="5329440" h="1124027">
                <a:moveTo>
                  <a:pt x="0" y="0"/>
                </a:moveTo>
                <a:lnTo>
                  <a:pt x="5329440" y="0"/>
                </a:lnTo>
                <a:lnTo>
                  <a:pt x="5329440" y="1124028"/>
                </a:lnTo>
                <a:lnTo>
                  <a:pt x="0" y="1124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7625611" y="6525210"/>
            <a:ext cx="2856724" cy="3499487"/>
          </a:xfrm>
          <a:custGeom>
            <a:avLst/>
            <a:gdLst/>
            <a:ahLst/>
            <a:cxnLst/>
            <a:rect l="l" t="t" r="r" b="b"/>
            <a:pathLst>
              <a:path w="2856724" h="3499487">
                <a:moveTo>
                  <a:pt x="0" y="0"/>
                </a:moveTo>
                <a:lnTo>
                  <a:pt x="2856724" y="0"/>
                </a:lnTo>
                <a:lnTo>
                  <a:pt x="2856724" y="3499487"/>
                </a:lnTo>
                <a:lnTo>
                  <a:pt x="0" y="34994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881929" y="3654423"/>
            <a:ext cx="16524141" cy="2048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3"/>
              </a:lnSpc>
            </a:pPr>
            <a:r>
              <a:rPr lang="en-US" sz="11973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THE WEEKND’S ERAS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58241" y="5617234"/>
            <a:ext cx="6971519" cy="7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1"/>
              </a:lnSpc>
            </a:pPr>
            <a:r>
              <a:rPr lang="en-US" sz="4543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By Ana Paulina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09879" y="2672532"/>
            <a:ext cx="7068243" cy="107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0"/>
              </a:lnSpc>
            </a:pPr>
            <a:r>
              <a:rPr lang="en-US" sz="6243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MY PECHA KUCHA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9651897" y="3293879"/>
            <a:ext cx="3656086" cy="3683713"/>
          </a:xfrm>
          <a:custGeom>
            <a:avLst/>
            <a:gdLst/>
            <a:ahLst/>
            <a:cxnLst/>
            <a:rect l="l" t="t" r="r" b="b"/>
            <a:pathLst>
              <a:path w="3656086" h="3683713">
                <a:moveTo>
                  <a:pt x="0" y="0"/>
                </a:moveTo>
                <a:lnTo>
                  <a:pt x="3656085" y="0"/>
                </a:lnTo>
                <a:lnTo>
                  <a:pt x="3656085" y="3683713"/>
                </a:lnTo>
                <a:lnTo>
                  <a:pt x="0" y="368371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3307982" y="3293879"/>
            <a:ext cx="2944564" cy="2944564"/>
          </a:xfrm>
          <a:custGeom>
            <a:avLst/>
            <a:gdLst/>
            <a:ahLst/>
            <a:cxnLst/>
            <a:rect l="l" t="t" r="r" b="b"/>
            <a:pathLst>
              <a:path w="2944564" h="2944564">
                <a:moveTo>
                  <a:pt x="0" y="0"/>
                </a:moveTo>
                <a:lnTo>
                  <a:pt x="2944565" y="0"/>
                </a:lnTo>
                <a:lnTo>
                  <a:pt x="2944565" y="2944564"/>
                </a:lnTo>
                <a:lnTo>
                  <a:pt x="0" y="2944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3305552" y="6226796"/>
            <a:ext cx="2468399" cy="2960599"/>
          </a:xfrm>
          <a:custGeom>
            <a:avLst/>
            <a:gdLst/>
            <a:ahLst/>
            <a:cxnLst/>
            <a:rect l="l" t="t" r="r" b="b"/>
            <a:pathLst>
              <a:path w="2468399" h="2960599">
                <a:moveTo>
                  <a:pt x="0" y="0"/>
                </a:moveTo>
                <a:lnTo>
                  <a:pt x="2468400" y="0"/>
                </a:lnTo>
                <a:lnTo>
                  <a:pt x="2468400" y="2960599"/>
                </a:lnTo>
                <a:lnTo>
                  <a:pt x="0" y="2960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406532" y="-1955291"/>
            <a:ext cx="16230600" cy="841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After hours (2020)</a:t>
            </a: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85281" y="3109497"/>
            <a:ext cx="6258719" cy="6139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6"/>
              </a:lnSpc>
            </a:pPr>
            <a:r>
              <a:rPr lang="en-US" sz="4361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Red suit, bandaged face, and neon visuals. A cinematic era blending synthwave, pop, and R&amp;B.</a:t>
            </a:r>
          </a:p>
          <a:p>
            <a:pPr algn="just">
              <a:lnSpc>
                <a:spcPts val="6106"/>
              </a:lnSpc>
            </a:pPr>
            <a:endParaRPr lang="en-US" sz="4361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9701784" y="3456838"/>
            <a:ext cx="3556311" cy="3090567"/>
          </a:xfrm>
          <a:custGeom>
            <a:avLst/>
            <a:gdLst/>
            <a:ahLst/>
            <a:cxnLst/>
            <a:rect l="l" t="t" r="r" b="b"/>
            <a:pathLst>
              <a:path w="3556311" h="3090567">
                <a:moveTo>
                  <a:pt x="0" y="0"/>
                </a:moveTo>
                <a:lnTo>
                  <a:pt x="3556311" y="0"/>
                </a:lnTo>
                <a:lnTo>
                  <a:pt x="3556311" y="3090567"/>
                </a:lnTo>
                <a:lnTo>
                  <a:pt x="0" y="30905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1506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3258095" y="3450764"/>
            <a:ext cx="3224783" cy="3096641"/>
          </a:xfrm>
          <a:custGeom>
            <a:avLst/>
            <a:gdLst/>
            <a:ahLst/>
            <a:cxnLst/>
            <a:rect l="l" t="t" r="r" b="b"/>
            <a:pathLst>
              <a:path w="3224783" h="3096641">
                <a:moveTo>
                  <a:pt x="0" y="0"/>
                </a:moveTo>
                <a:lnTo>
                  <a:pt x="3224783" y="0"/>
                </a:lnTo>
                <a:lnTo>
                  <a:pt x="3224783" y="3096641"/>
                </a:lnTo>
                <a:lnTo>
                  <a:pt x="0" y="309664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2814" b="-519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1645703" y="6500424"/>
            <a:ext cx="3224783" cy="3271764"/>
          </a:xfrm>
          <a:custGeom>
            <a:avLst/>
            <a:gdLst/>
            <a:ahLst/>
            <a:cxnLst/>
            <a:rect l="l" t="t" r="r" b="b"/>
            <a:pathLst>
              <a:path w="3224783" h="3271764">
                <a:moveTo>
                  <a:pt x="0" y="0"/>
                </a:moveTo>
                <a:lnTo>
                  <a:pt x="3224784" y="0"/>
                </a:lnTo>
                <a:lnTo>
                  <a:pt x="3224784" y="3271764"/>
                </a:lnTo>
                <a:lnTo>
                  <a:pt x="0" y="32717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790" r="-4790" b="-800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406532" y="-1955291"/>
            <a:ext cx="16230600" cy="502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Dawn fm (2022)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85281" y="3355514"/>
            <a:ext cx="6258719" cy="536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6"/>
              </a:lnSpc>
            </a:pPr>
            <a:r>
              <a:rPr lang="en-US" sz="4361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Concept album with radio-style narration. Themes of purgatory, reflection, and mortality.</a:t>
            </a:r>
          </a:p>
          <a:p>
            <a:pPr algn="just">
              <a:lnSpc>
                <a:spcPts val="6106"/>
              </a:lnSpc>
            </a:pPr>
            <a:endParaRPr lang="en-US" sz="4361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9398767" y="3636719"/>
            <a:ext cx="3014983" cy="3833557"/>
          </a:xfrm>
          <a:custGeom>
            <a:avLst/>
            <a:gdLst/>
            <a:ahLst/>
            <a:cxnLst/>
            <a:rect l="l" t="t" r="r" b="b"/>
            <a:pathLst>
              <a:path w="3014983" h="3833557">
                <a:moveTo>
                  <a:pt x="0" y="0"/>
                </a:moveTo>
                <a:lnTo>
                  <a:pt x="3014983" y="0"/>
                </a:lnTo>
                <a:lnTo>
                  <a:pt x="3014983" y="3833557"/>
                </a:lnTo>
                <a:lnTo>
                  <a:pt x="0" y="38335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9075" b="-2074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2413750" y="3636719"/>
            <a:ext cx="2858533" cy="2858533"/>
          </a:xfrm>
          <a:custGeom>
            <a:avLst/>
            <a:gdLst/>
            <a:ahLst/>
            <a:cxnLst/>
            <a:rect l="l" t="t" r="r" b="b"/>
            <a:pathLst>
              <a:path w="2858533" h="2858533">
                <a:moveTo>
                  <a:pt x="0" y="0"/>
                </a:moveTo>
                <a:lnTo>
                  <a:pt x="2858533" y="0"/>
                </a:lnTo>
                <a:lnTo>
                  <a:pt x="2858533" y="2858533"/>
                </a:lnTo>
                <a:lnTo>
                  <a:pt x="0" y="28585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2413750" y="6495252"/>
            <a:ext cx="2858533" cy="2858533"/>
          </a:xfrm>
          <a:custGeom>
            <a:avLst/>
            <a:gdLst/>
            <a:ahLst/>
            <a:cxnLst/>
            <a:rect l="l" t="t" r="r" b="b"/>
            <a:pathLst>
              <a:path w="2858533" h="2858533">
                <a:moveTo>
                  <a:pt x="0" y="0"/>
                </a:moveTo>
                <a:lnTo>
                  <a:pt x="2858533" y="0"/>
                </a:lnTo>
                <a:lnTo>
                  <a:pt x="2858533" y="2858533"/>
                </a:lnTo>
                <a:lnTo>
                  <a:pt x="0" y="28585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2182954" y="-2307573"/>
            <a:ext cx="13922093" cy="5764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3"/>
              </a:lnSpc>
            </a:pPr>
            <a:endParaRPr/>
          </a:p>
          <a:p>
            <a:pPr algn="ctr">
              <a:lnSpc>
                <a:spcPts val="11483"/>
              </a:lnSpc>
            </a:pPr>
            <a:endParaRPr/>
          </a:p>
          <a:p>
            <a:pPr algn="ctr">
              <a:lnSpc>
                <a:spcPts val="11483"/>
              </a:lnSpc>
            </a:pPr>
            <a:r>
              <a:rPr lang="en-US" sz="820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Hurry up tomorrow (2025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20088" y="3384019"/>
            <a:ext cx="6003966" cy="5874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57"/>
              </a:lnSpc>
            </a:pPr>
            <a:r>
              <a:rPr lang="en-US" sz="4184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A darker, futuristic transition era. It bridges Dawn FM and his upcoming “final trilogy” album.</a:t>
            </a:r>
          </a:p>
          <a:p>
            <a:pPr algn="just">
              <a:lnSpc>
                <a:spcPts val="5857"/>
              </a:lnSpc>
            </a:pPr>
            <a:endParaRPr lang="en-US" sz="4184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2770502" y="4509812"/>
            <a:ext cx="633688" cy="633688"/>
          </a:xfrm>
          <a:custGeom>
            <a:avLst/>
            <a:gdLst/>
            <a:ahLst/>
            <a:cxnLst/>
            <a:rect l="l" t="t" r="r" b="b"/>
            <a:pathLst>
              <a:path w="633688" h="633688">
                <a:moveTo>
                  <a:pt x="0" y="0"/>
                </a:moveTo>
                <a:lnTo>
                  <a:pt x="633688" y="0"/>
                </a:lnTo>
                <a:lnTo>
                  <a:pt x="633688" y="633688"/>
                </a:lnTo>
                <a:lnTo>
                  <a:pt x="0" y="633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5798016" y="3205538"/>
            <a:ext cx="2025145" cy="2481035"/>
          </a:xfrm>
          <a:custGeom>
            <a:avLst/>
            <a:gdLst/>
            <a:ahLst/>
            <a:cxnLst/>
            <a:rect l="l" t="t" r="r" b="b"/>
            <a:pathLst>
              <a:path w="2025145" h="2481035">
                <a:moveTo>
                  <a:pt x="0" y="0"/>
                </a:moveTo>
                <a:lnTo>
                  <a:pt x="2025144" y="0"/>
                </a:lnTo>
                <a:lnTo>
                  <a:pt x="2025144" y="2481035"/>
                </a:lnTo>
                <a:lnTo>
                  <a:pt x="0" y="248103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692557" y="1858654"/>
            <a:ext cx="2499602" cy="2499602"/>
          </a:xfrm>
          <a:custGeom>
            <a:avLst/>
            <a:gdLst/>
            <a:ahLst/>
            <a:cxnLst/>
            <a:rect l="l" t="t" r="r" b="b"/>
            <a:pathLst>
              <a:path w="2499602" h="2499602">
                <a:moveTo>
                  <a:pt x="0" y="0"/>
                </a:moveTo>
                <a:lnTo>
                  <a:pt x="2499602" y="0"/>
                </a:lnTo>
                <a:lnTo>
                  <a:pt x="2499602" y="2499602"/>
                </a:lnTo>
                <a:lnTo>
                  <a:pt x="0" y="24996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7296154" y="6238443"/>
            <a:ext cx="3843502" cy="3694566"/>
          </a:xfrm>
          <a:custGeom>
            <a:avLst/>
            <a:gdLst/>
            <a:ahLst/>
            <a:cxnLst/>
            <a:rect l="l" t="t" r="r" b="b"/>
            <a:pathLst>
              <a:path w="3843502" h="3694566">
                <a:moveTo>
                  <a:pt x="0" y="0"/>
                </a:moveTo>
                <a:lnTo>
                  <a:pt x="3843502" y="0"/>
                </a:lnTo>
                <a:lnTo>
                  <a:pt x="3843502" y="3694566"/>
                </a:lnTo>
                <a:lnTo>
                  <a:pt x="0" y="369456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3730545" y="1852500"/>
            <a:ext cx="10826911" cy="163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Global tours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30545" y="4350806"/>
            <a:ext cx="12150150" cy="336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6"/>
              </a:lnSpc>
            </a:pPr>
            <a:r>
              <a:rPr lang="en-US" sz="4790" b="1">
                <a:solidFill>
                  <a:srgbClr val="000000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His tours became immersive, with huge LED stages and futuristic designs.</a:t>
            </a:r>
          </a:p>
          <a:p>
            <a:pPr algn="l">
              <a:lnSpc>
                <a:spcPts val="6706"/>
              </a:lnSpc>
            </a:pPr>
            <a:endParaRPr lang="en-US" sz="4790" b="1">
              <a:solidFill>
                <a:srgbClr val="000000"/>
              </a:solidFill>
              <a:latin typeface="Space Mono Bold"/>
              <a:ea typeface="Space Mono Bold"/>
              <a:cs typeface="Space Mono Bold"/>
              <a:sym typeface="Space Mon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2770502" y="4509812"/>
            <a:ext cx="633688" cy="633688"/>
          </a:xfrm>
          <a:custGeom>
            <a:avLst/>
            <a:gdLst/>
            <a:ahLst/>
            <a:cxnLst/>
            <a:rect l="l" t="t" r="r" b="b"/>
            <a:pathLst>
              <a:path w="633688" h="633688">
                <a:moveTo>
                  <a:pt x="0" y="0"/>
                </a:moveTo>
                <a:lnTo>
                  <a:pt x="633688" y="0"/>
                </a:lnTo>
                <a:lnTo>
                  <a:pt x="633688" y="633688"/>
                </a:lnTo>
                <a:lnTo>
                  <a:pt x="0" y="633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98907" y="2976903"/>
            <a:ext cx="2247745" cy="3261541"/>
          </a:xfrm>
          <a:custGeom>
            <a:avLst/>
            <a:gdLst/>
            <a:ahLst/>
            <a:cxnLst/>
            <a:rect l="l" t="t" r="r" b="b"/>
            <a:pathLst>
              <a:path w="2247745" h="3261541">
                <a:moveTo>
                  <a:pt x="0" y="0"/>
                </a:moveTo>
                <a:lnTo>
                  <a:pt x="2247745" y="0"/>
                </a:lnTo>
                <a:lnTo>
                  <a:pt x="2247745" y="3261540"/>
                </a:lnTo>
                <a:lnTo>
                  <a:pt x="0" y="3261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4112833" y="6391754"/>
            <a:ext cx="3146467" cy="3095336"/>
          </a:xfrm>
          <a:custGeom>
            <a:avLst/>
            <a:gdLst/>
            <a:ahLst/>
            <a:cxnLst/>
            <a:rect l="l" t="t" r="r" b="b"/>
            <a:pathLst>
              <a:path w="3146467" h="3095336">
                <a:moveTo>
                  <a:pt x="0" y="0"/>
                </a:moveTo>
                <a:lnTo>
                  <a:pt x="3146467" y="0"/>
                </a:lnTo>
                <a:lnTo>
                  <a:pt x="3146467" y="3095336"/>
                </a:lnTo>
                <a:lnTo>
                  <a:pt x="0" y="309533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3730545" y="1852500"/>
            <a:ext cx="10826911" cy="163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Current legacy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30545" y="4350806"/>
            <a:ext cx="12150150" cy="336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06"/>
              </a:lnSpc>
            </a:pPr>
            <a:r>
              <a:rPr lang="en-US" sz="4790" b="1">
                <a:solidFill>
                  <a:srgbClr val="000000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The Weeknd is not just a musician but a visionary shaping pop culture and aesthetics.</a:t>
            </a:r>
          </a:p>
          <a:p>
            <a:pPr algn="l">
              <a:lnSpc>
                <a:spcPts val="6706"/>
              </a:lnSpc>
            </a:pPr>
            <a:endParaRPr lang="en-US" sz="4790" b="1">
              <a:solidFill>
                <a:srgbClr val="000000"/>
              </a:solidFill>
              <a:latin typeface="Space Mono Bold"/>
              <a:ea typeface="Space Mono Bold"/>
              <a:cs typeface="Space Mono Bold"/>
              <a:sym typeface="Space Mono Bold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479761" y="2052147"/>
            <a:ext cx="15328479" cy="58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06"/>
              </a:lnSpc>
            </a:pPr>
            <a:r>
              <a:rPr lang="en-US" sz="168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5 cons of The Weeknd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479761" y="2052147"/>
            <a:ext cx="15328479" cy="58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06"/>
              </a:lnSpc>
            </a:pPr>
            <a:r>
              <a:rPr lang="en-US" sz="168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There are no cons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13276907" y="3377674"/>
            <a:ext cx="4320133" cy="5276499"/>
          </a:xfrm>
          <a:custGeom>
            <a:avLst/>
            <a:gdLst/>
            <a:ahLst/>
            <a:cxnLst/>
            <a:rect l="l" t="t" r="r" b="b"/>
            <a:pathLst>
              <a:path w="4320133" h="5276499">
                <a:moveTo>
                  <a:pt x="0" y="0"/>
                </a:moveTo>
                <a:lnTo>
                  <a:pt x="4320133" y="0"/>
                </a:lnTo>
                <a:lnTo>
                  <a:pt x="4320133" y="5276499"/>
                </a:lnTo>
                <a:lnTo>
                  <a:pt x="0" y="52764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2636533" y="1743229"/>
            <a:ext cx="13014933" cy="163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Cultural impact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11093" y="3833942"/>
            <a:ext cx="8265813" cy="489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46"/>
              </a:lnSpc>
            </a:pPr>
            <a:r>
              <a:rPr lang="en-US" sz="4676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The Weeknd has shaped pop culture with his sound, visuals, and viral internet moments.</a:t>
            </a:r>
          </a:p>
          <a:p>
            <a:pPr algn="l">
              <a:lnSpc>
                <a:spcPts val="6546"/>
              </a:lnSpc>
            </a:pPr>
            <a:endParaRPr lang="en-US" sz="4676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3682194" y="674550"/>
            <a:ext cx="10826911" cy="672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Philanthropy</a:t>
            </a: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3750219" y="4226856"/>
            <a:ext cx="3509081" cy="3509081"/>
          </a:xfrm>
          <a:custGeom>
            <a:avLst/>
            <a:gdLst/>
            <a:ahLst/>
            <a:cxnLst/>
            <a:rect l="l" t="t" r="r" b="b"/>
            <a:pathLst>
              <a:path w="3509081" h="3509081">
                <a:moveTo>
                  <a:pt x="0" y="0"/>
                </a:moveTo>
                <a:lnTo>
                  <a:pt x="3509081" y="0"/>
                </a:lnTo>
                <a:lnTo>
                  <a:pt x="3509081" y="3509081"/>
                </a:lnTo>
                <a:lnTo>
                  <a:pt x="0" y="35090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691609" y="2990811"/>
            <a:ext cx="2990586" cy="2990586"/>
          </a:xfrm>
          <a:custGeom>
            <a:avLst/>
            <a:gdLst/>
            <a:ahLst/>
            <a:cxnLst/>
            <a:rect l="l" t="t" r="r" b="b"/>
            <a:pathLst>
              <a:path w="2990586" h="2990586">
                <a:moveTo>
                  <a:pt x="0" y="0"/>
                </a:moveTo>
                <a:lnTo>
                  <a:pt x="2990585" y="0"/>
                </a:lnTo>
                <a:lnTo>
                  <a:pt x="2990585" y="2990585"/>
                </a:lnTo>
                <a:lnTo>
                  <a:pt x="0" y="2990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4022609" y="4141131"/>
            <a:ext cx="10242781" cy="399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0"/>
              </a:lnSpc>
            </a:pPr>
            <a:r>
              <a:rPr lang="en-US" sz="4593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He has donated millions to education, health, and humanitarian causes worldwide.</a:t>
            </a:r>
          </a:p>
          <a:p>
            <a:pPr algn="l">
              <a:lnSpc>
                <a:spcPts val="6430"/>
              </a:lnSpc>
            </a:pPr>
            <a:endParaRPr lang="en-US" sz="4593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942358" y="419146"/>
            <a:ext cx="17330068" cy="671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88"/>
              </a:lnSpc>
            </a:pPr>
            <a:endParaRPr/>
          </a:p>
          <a:p>
            <a:pPr algn="l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Conclusion &amp; Legacy</a:t>
            </a:r>
          </a:p>
          <a:p>
            <a:pPr algn="l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l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63898" y="3869573"/>
            <a:ext cx="2756919" cy="2788287"/>
          </a:xfrm>
          <a:custGeom>
            <a:avLst/>
            <a:gdLst/>
            <a:ahLst/>
            <a:cxnLst/>
            <a:rect l="l" t="t" r="r" b="b"/>
            <a:pathLst>
              <a:path w="2756919" h="2788287">
                <a:moveTo>
                  <a:pt x="0" y="0"/>
                </a:moveTo>
                <a:lnTo>
                  <a:pt x="2756919" y="0"/>
                </a:lnTo>
                <a:lnTo>
                  <a:pt x="2756919" y="2788287"/>
                </a:lnTo>
                <a:lnTo>
                  <a:pt x="0" y="2788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4676694" y="4161345"/>
            <a:ext cx="3316345" cy="3236753"/>
          </a:xfrm>
          <a:custGeom>
            <a:avLst/>
            <a:gdLst/>
            <a:ahLst/>
            <a:cxnLst/>
            <a:rect l="l" t="t" r="r" b="b"/>
            <a:pathLst>
              <a:path w="3316345" h="3236753">
                <a:moveTo>
                  <a:pt x="0" y="0"/>
                </a:moveTo>
                <a:lnTo>
                  <a:pt x="3316345" y="0"/>
                </a:lnTo>
                <a:lnTo>
                  <a:pt x="3316345" y="3236753"/>
                </a:lnTo>
                <a:lnTo>
                  <a:pt x="0" y="3236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3887900" y="4603113"/>
            <a:ext cx="10762951" cy="4122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44"/>
              </a:lnSpc>
            </a:pPr>
            <a:r>
              <a:rPr lang="en-US" sz="4746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From underground mixtapes to stadium tours, The Weeknd continues to define an era in music.</a:t>
            </a:r>
          </a:p>
          <a:p>
            <a:pPr algn="l">
              <a:lnSpc>
                <a:spcPts val="6644"/>
              </a:lnSpc>
            </a:pPr>
            <a:endParaRPr lang="en-US" sz="4746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3730545" y="2180353"/>
            <a:ext cx="10826911" cy="163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Introduction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05151" y="3861360"/>
            <a:ext cx="10277699" cy="467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831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The Weeknd, born Abel Tesfaye, is one of the most influential artists of the 21st century. His career is divided into distinct eras, each with unique sounds and visuals.</a:t>
            </a:r>
          </a:p>
          <a:p>
            <a:pPr algn="ctr">
              <a:lnSpc>
                <a:spcPts val="5364"/>
              </a:lnSpc>
            </a:pPr>
            <a:endParaRPr lang="en-US" sz="3831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3121839" y="1815613"/>
            <a:ext cx="5161347" cy="6451683"/>
          </a:xfrm>
          <a:custGeom>
            <a:avLst/>
            <a:gdLst/>
            <a:ahLst/>
            <a:cxnLst/>
            <a:rect l="l" t="t" r="r" b="b"/>
            <a:pathLst>
              <a:path w="5161347" h="6451683">
                <a:moveTo>
                  <a:pt x="0" y="0"/>
                </a:moveTo>
                <a:lnTo>
                  <a:pt x="5161346" y="0"/>
                </a:lnTo>
                <a:lnTo>
                  <a:pt x="5161346" y="6451683"/>
                </a:lnTo>
                <a:lnTo>
                  <a:pt x="0" y="64516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4095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MX"/>
          </a:p>
        </p:txBody>
      </p:sp>
      <p:sp>
        <p:nvSpPr>
          <p:cNvPr id="13" name="TextBox 13"/>
          <p:cNvSpPr txBox="1"/>
          <p:nvPr/>
        </p:nvSpPr>
        <p:spPr>
          <a:xfrm>
            <a:off x="7827168" y="2262912"/>
            <a:ext cx="8931098" cy="546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7"/>
              </a:lnSpc>
            </a:pPr>
            <a:r>
              <a:rPr lang="en-US" sz="15697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TextBox 12"/>
          <p:cNvSpPr txBox="1"/>
          <p:nvPr/>
        </p:nvSpPr>
        <p:spPr>
          <a:xfrm>
            <a:off x="1028700" y="-485105"/>
            <a:ext cx="16230600" cy="672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Early Mixtapes (2011)</a:t>
            </a: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917059" y="2873373"/>
            <a:ext cx="3251742" cy="3251742"/>
          </a:xfrm>
          <a:custGeom>
            <a:avLst/>
            <a:gdLst/>
            <a:ahLst/>
            <a:cxnLst/>
            <a:rect l="l" t="t" r="r" b="b"/>
            <a:pathLst>
              <a:path w="3251742" h="3251742">
                <a:moveTo>
                  <a:pt x="0" y="0"/>
                </a:moveTo>
                <a:lnTo>
                  <a:pt x="3251741" y="0"/>
                </a:lnTo>
                <a:lnTo>
                  <a:pt x="3251741" y="3251742"/>
                </a:lnTo>
                <a:lnTo>
                  <a:pt x="0" y="32517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3168800" y="4096316"/>
            <a:ext cx="3590664" cy="3590664"/>
          </a:xfrm>
          <a:custGeom>
            <a:avLst/>
            <a:gdLst/>
            <a:ahLst/>
            <a:cxnLst/>
            <a:rect l="l" t="t" r="r" b="b"/>
            <a:pathLst>
              <a:path w="3590664" h="3590664">
                <a:moveTo>
                  <a:pt x="0" y="0"/>
                </a:moveTo>
                <a:lnTo>
                  <a:pt x="3590664" y="0"/>
                </a:lnTo>
                <a:lnTo>
                  <a:pt x="3590664" y="3590664"/>
                </a:lnTo>
                <a:lnTo>
                  <a:pt x="0" y="35906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Freeform 15"/>
          <p:cNvSpPr/>
          <p:nvPr/>
        </p:nvSpPr>
        <p:spPr>
          <a:xfrm>
            <a:off x="9917059" y="6125115"/>
            <a:ext cx="3251742" cy="3123730"/>
          </a:xfrm>
          <a:custGeom>
            <a:avLst/>
            <a:gdLst/>
            <a:ahLst/>
            <a:cxnLst/>
            <a:rect l="l" t="t" r="r" b="b"/>
            <a:pathLst>
              <a:path w="3251742" h="3123730">
                <a:moveTo>
                  <a:pt x="0" y="0"/>
                </a:moveTo>
                <a:lnTo>
                  <a:pt x="3251741" y="0"/>
                </a:lnTo>
                <a:lnTo>
                  <a:pt x="3251741" y="3123730"/>
                </a:lnTo>
                <a:lnTo>
                  <a:pt x="0" y="312373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776" b="-69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6" name="TextBox 16"/>
          <p:cNvSpPr txBox="1"/>
          <p:nvPr/>
        </p:nvSpPr>
        <p:spPr>
          <a:xfrm>
            <a:off x="1621749" y="2881432"/>
            <a:ext cx="7879051" cy="506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24"/>
              </a:lnSpc>
            </a:pPr>
            <a:endParaRPr/>
          </a:p>
          <a:p>
            <a:pPr algn="just">
              <a:lnSpc>
                <a:spcPts val="5724"/>
              </a:lnSpc>
            </a:pPr>
            <a:r>
              <a:rPr lang="en-US" sz="4088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“House of Balloons,” “Thursday,” and “Echoes of Silence” introduced his dark, mysterious R&amp;B style.</a:t>
            </a:r>
          </a:p>
          <a:p>
            <a:pPr algn="just">
              <a:lnSpc>
                <a:spcPts val="5724"/>
              </a:lnSpc>
            </a:pPr>
            <a:endParaRPr lang="en-US" sz="4088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8664805" y="2967157"/>
            <a:ext cx="4008825" cy="4008825"/>
          </a:xfrm>
          <a:custGeom>
            <a:avLst/>
            <a:gdLst/>
            <a:ahLst/>
            <a:cxnLst/>
            <a:rect l="l" t="t" r="r" b="b"/>
            <a:pathLst>
              <a:path w="4008825" h="4008825">
                <a:moveTo>
                  <a:pt x="0" y="0"/>
                </a:moveTo>
                <a:lnTo>
                  <a:pt x="4008825" y="0"/>
                </a:lnTo>
                <a:lnTo>
                  <a:pt x="4008825" y="4008824"/>
                </a:lnTo>
                <a:lnTo>
                  <a:pt x="0" y="40088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2675248" y="2977516"/>
            <a:ext cx="3114506" cy="3040536"/>
          </a:xfrm>
          <a:custGeom>
            <a:avLst/>
            <a:gdLst/>
            <a:ahLst/>
            <a:cxnLst/>
            <a:rect l="l" t="t" r="r" b="b"/>
            <a:pathLst>
              <a:path w="3114506" h="3040536">
                <a:moveTo>
                  <a:pt x="0" y="0"/>
                </a:moveTo>
                <a:lnTo>
                  <a:pt x="3114506" y="0"/>
                </a:lnTo>
                <a:lnTo>
                  <a:pt x="3114506" y="3040537"/>
                </a:lnTo>
                <a:lnTo>
                  <a:pt x="0" y="304053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2629759" y="6044373"/>
            <a:ext cx="3159995" cy="3204471"/>
          </a:xfrm>
          <a:custGeom>
            <a:avLst/>
            <a:gdLst/>
            <a:ahLst/>
            <a:cxnLst/>
            <a:rect l="l" t="t" r="r" b="b"/>
            <a:pathLst>
              <a:path w="3159995" h="3204471">
                <a:moveTo>
                  <a:pt x="0" y="0"/>
                </a:moveTo>
                <a:lnTo>
                  <a:pt x="3159995" y="0"/>
                </a:lnTo>
                <a:lnTo>
                  <a:pt x="3159995" y="3204472"/>
                </a:lnTo>
                <a:lnTo>
                  <a:pt x="0" y="32044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614" t="-7712" r="-461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028700" y="-485105"/>
            <a:ext cx="16230600" cy="672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Trilogy (2012)</a:t>
            </a: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44293" y="3541469"/>
            <a:ext cx="6077842" cy="538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12"/>
              </a:lnSpc>
            </a:pPr>
            <a:r>
              <a:rPr lang="en-US" sz="4365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The three mixtapes were repackaged into Trilogy, marking his official industry entry.</a:t>
            </a:r>
          </a:p>
          <a:p>
            <a:pPr algn="l">
              <a:lnSpc>
                <a:spcPts val="6112"/>
              </a:lnSpc>
            </a:pPr>
            <a:endParaRPr lang="en-US" sz="4365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8964647" y="2977516"/>
            <a:ext cx="3665112" cy="3514041"/>
          </a:xfrm>
          <a:custGeom>
            <a:avLst/>
            <a:gdLst/>
            <a:ahLst/>
            <a:cxnLst/>
            <a:rect l="l" t="t" r="r" b="b"/>
            <a:pathLst>
              <a:path w="3665112" h="3514041">
                <a:moveTo>
                  <a:pt x="0" y="0"/>
                </a:moveTo>
                <a:lnTo>
                  <a:pt x="3665112" y="0"/>
                </a:lnTo>
                <a:lnTo>
                  <a:pt x="3665112" y="3514041"/>
                </a:lnTo>
                <a:lnTo>
                  <a:pt x="0" y="35140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2629759" y="3006789"/>
            <a:ext cx="3418738" cy="4273422"/>
          </a:xfrm>
          <a:custGeom>
            <a:avLst/>
            <a:gdLst/>
            <a:ahLst/>
            <a:cxnLst/>
            <a:rect l="l" t="t" r="r" b="b"/>
            <a:pathLst>
              <a:path w="3418738" h="4273422">
                <a:moveTo>
                  <a:pt x="0" y="0"/>
                </a:moveTo>
                <a:lnTo>
                  <a:pt x="3418738" y="0"/>
                </a:lnTo>
                <a:lnTo>
                  <a:pt x="3418738" y="4273422"/>
                </a:lnTo>
                <a:lnTo>
                  <a:pt x="0" y="42734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8964647" y="6491557"/>
            <a:ext cx="3665112" cy="2995533"/>
          </a:xfrm>
          <a:custGeom>
            <a:avLst/>
            <a:gdLst/>
            <a:ahLst/>
            <a:cxnLst/>
            <a:rect l="l" t="t" r="r" b="b"/>
            <a:pathLst>
              <a:path w="3665112" h="2995533">
                <a:moveTo>
                  <a:pt x="0" y="0"/>
                </a:moveTo>
                <a:lnTo>
                  <a:pt x="3665112" y="0"/>
                </a:lnTo>
                <a:lnTo>
                  <a:pt x="3665112" y="2995533"/>
                </a:lnTo>
                <a:lnTo>
                  <a:pt x="0" y="29955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912" r="-912" b="-2458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028700" y="-485105"/>
            <a:ext cx="16230600" cy="3330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Kiss land (2013)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24923" y="2973060"/>
            <a:ext cx="5939882" cy="57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4"/>
              </a:lnSpc>
            </a:pPr>
            <a:r>
              <a:rPr lang="en-US" sz="4081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Experimental, cinematic, and Japanese-influenced visuals showed his ambition to expand his artistry.</a:t>
            </a:r>
          </a:p>
          <a:p>
            <a:pPr algn="l">
              <a:lnSpc>
                <a:spcPts val="5714"/>
              </a:lnSpc>
            </a:pPr>
            <a:endParaRPr lang="en-US" sz="4081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8664805" y="3197933"/>
            <a:ext cx="4200165" cy="4200165"/>
          </a:xfrm>
          <a:custGeom>
            <a:avLst/>
            <a:gdLst/>
            <a:ahLst/>
            <a:cxnLst/>
            <a:rect l="l" t="t" r="r" b="b"/>
            <a:pathLst>
              <a:path w="4200165" h="4200165">
                <a:moveTo>
                  <a:pt x="0" y="0"/>
                </a:moveTo>
                <a:lnTo>
                  <a:pt x="4200165" y="0"/>
                </a:lnTo>
                <a:lnTo>
                  <a:pt x="4200165" y="4200165"/>
                </a:lnTo>
                <a:lnTo>
                  <a:pt x="0" y="42001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2864970" y="3205130"/>
            <a:ext cx="3033313" cy="3033313"/>
          </a:xfrm>
          <a:custGeom>
            <a:avLst/>
            <a:gdLst/>
            <a:ahLst/>
            <a:cxnLst/>
            <a:rect l="l" t="t" r="r" b="b"/>
            <a:pathLst>
              <a:path w="3033313" h="3033313">
                <a:moveTo>
                  <a:pt x="0" y="0"/>
                </a:moveTo>
                <a:lnTo>
                  <a:pt x="3033313" y="0"/>
                </a:lnTo>
                <a:lnTo>
                  <a:pt x="3033313" y="3033313"/>
                </a:lnTo>
                <a:lnTo>
                  <a:pt x="0" y="30333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2864970" y="6238443"/>
            <a:ext cx="3033313" cy="2892049"/>
          </a:xfrm>
          <a:custGeom>
            <a:avLst/>
            <a:gdLst/>
            <a:ahLst/>
            <a:cxnLst/>
            <a:rect l="l" t="t" r="r" b="b"/>
            <a:pathLst>
              <a:path w="3033313" h="2892049">
                <a:moveTo>
                  <a:pt x="0" y="0"/>
                </a:moveTo>
                <a:lnTo>
                  <a:pt x="3033313" y="0"/>
                </a:lnTo>
                <a:lnTo>
                  <a:pt x="3033313" y="2892049"/>
                </a:lnTo>
                <a:lnTo>
                  <a:pt x="0" y="289204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3073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3340575" y="-840821"/>
            <a:ext cx="11606850" cy="630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5"/>
              </a:lnSpc>
            </a:pPr>
            <a:endParaRPr/>
          </a:p>
          <a:p>
            <a:pPr algn="ctr">
              <a:lnSpc>
                <a:spcPts val="10005"/>
              </a:lnSpc>
            </a:pPr>
            <a:r>
              <a:rPr lang="en-US" sz="7146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Beauty Behind the Madness (2015)</a:t>
            </a:r>
          </a:p>
          <a:p>
            <a:pPr algn="ctr">
              <a:lnSpc>
                <a:spcPts val="10005"/>
              </a:lnSpc>
            </a:pPr>
            <a:endParaRPr lang="en-US" sz="7146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0005"/>
              </a:lnSpc>
            </a:pPr>
            <a:endParaRPr lang="en-US" sz="7146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24923" y="3236154"/>
            <a:ext cx="5939882" cy="503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4"/>
              </a:lnSpc>
            </a:pPr>
            <a:r>
              <a:rPr lang="en-US" sz="4081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Mainstream breakthrough with “Can’t Feel My Face” and “The Hills.” Pop mixed with dark R&amp;B.</a:t>
            </a:r>
          </a:p>
          <a:p>
            <a:pPr algn="l">
              <a:lnSpc>
                <a:spcPts val="5714"/>
              </a:lnSpc>
            </a:pPr>
            <a:endParaRPr lang="en-US" sz="4081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9884034" y="2980229"/>
            <a:ext cx="3360830" cy="3442591"/>
          </a:xfrm>
          <a:custGeom>
            <a:avLst/>
            <a:gdLst/>
            <a:ahLst/>
            <a:cxnLst/>
            <a:rect l="l" t="t" r="r" b="b"/>
            <a:pathLst>
              <a:path w="3360830" h="3442591">
                <a:moveTo>
                  <a:pt x="0" y="0"/>
                </a:moveTo>
                <a:lnTo>
                  <a:pt x="3360829" y="0"/>
                </a:lnTo>
                <a:lnTo>
                  <a:pt x="3360829" y="3442592"/>
                </a:lnTo>
                <a:lnTo>
                  <a:pt x="0" y="34425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3244863" y="2980229"/>
            <a:ext cx="3808623" cy="5712934"/>
          </a:xfrm>
          <a:custGeom>
            <a:avLst/>
            <a:gdLst/>
            <a:ahLst/>
            <a:cxnLst/>
            <a:rect l="l" t="t" r="r" b="b"/>
            <a:pathLst>
              <a:path w="3808623" h="5712934">
                <a:moveTo>
                  <a:pt x="0" y="0"/>
                </a:moveTo>
                <a:lnTo>
                  <a:pt x="3808623" y="0"/>
                </a:lnTo>
                <a:lnTo>
                  <a:pt x="3808623" y="5712935"/>
                </a:lnTo>
                <a:lnTo>
                  <a:pt x="0" y="571293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0229143" y="6422821"/>
            <a:ext cx="2670610" cy="2703161"/>
          </a:xfrm>
          <a:custGeom>
            <a:avLst/>
            <a:gdLst/>
            <a:ahLst/>
            <a:cxnLst/>
            <a:rect l="l" t="t" r="r" b="b"/>
            <a:pathLst>
              <a:path w="2670610" h="2703161">
                <a:moveTo>
                  <a:pt x="0" y="0"/>
                </a:moveTo>
                <a:lnTo>
                  <a:pt x="2670610" y="0"/>
                </a:lnTo>
                <a:lnTo>
                  <a:pt x="2670610" y="2703160"/>
                </a:lnTo>
                <a:lnTo>
                  <a:pt x="0" y="27031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4214" b="-3397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1028700" y="-2181614"/>
            <a:ext cx="16230600" cy="841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Iconic Look (2015)</a:t>
            </a: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3388"/>
              </a:lnSpc>
            </a:pPr>
            <a:endParaRPr lang="en-US" sz="9562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585738" y="3100827"/>
            <a:ext cx="5558262" cy="616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30"/>
              </a:lnSpc>
            </a:pPr>
            <a:r>
              <a:rPr lang="en-US" sz="5021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His tall, unique hairstyle became his symbol during this era.</a:t>
            </a:r>
          </a:p>
          <a:p>
            <a:pPr algn="just">
              <a:lnSpc>
                <a:spcPts val="7030"/>
              </a:lnSpc>
            </a:pPr>
            <a:endParaRPr lang="en-US" sz="5021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9708305" y="3243278"/>
            <a:ext cx="3748573" cy="3966812"/>
          </a:xfrm>
          <a:custGeom>
            <a:avLst/>
            <a:gdLst/>
            <a:ahLst/>
            <a:cxnLst/>
            <a:rect l="l" t="t" r="r" b="b"/>
            <a:pathLst>
              <a:path w="3748573" h="3966812">
                <a:moveTo>
                  <a:pt x="0" y="0"/>
                </a:moveTo>
                <a:lnTo>
                  <a:pt x="3748573" y="0"/>
                </a:lnTo>
                <a:lnTo>
                  <a:pt x="3748573" y="3966812"/>
                </a:lnTo>
                <a:lnTo>
                  <a:pt x="0" y="39668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3456878" y="3942993"/>
            <a:ext cx="3796383" cy="3966812"/>
          </a:xfrm>
          <a:custGeom>
            <a:avLst/>
            <a:gdLst/>
            <a:ahLst/>
            <a:cxnLst/>
            <a:rect l="l" t="t" r="r" b="b"/>
            <a:pathLst>
              <a:path w="3796383" h="3966812">
                <a:moveTo>
                  <a:pt x="0" y="0"/>
                </a:moveTo>
                <a:lnTo>
                  <a:pt x="3796383" y="0"/>
                </a:lnTo>
                <a:lnTo>
                  <a:pt x="3796383" y="3966812"/>
                </a:lnTo>
                <a:lnTo>
                  <a:pt x="0" y="39668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244" r="-2244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TextBox 14"/>
          <p:cNvSpPr txBox="1"/>
          <p:nvPr/>
        </p:nvSpPr>
        <p:spPr>
          <a:xfrm>
            <a:off x="1028700" y="-3850175"/>
            <a:ext cx="16230600" cy="672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endParaRPr/>
          </a:p>
          <a:p>
            <a:pPr algn="ctr">
              <a:lnSpc>
                <a:spcPts val="13388"/>
              </a:lnSpc>
            </a:pPr>
            <a:r>
              <a:rPr lang="en-US" sz="9562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Starboy (2016)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4933" y="3157553"/>
            <a:ext cx="5079067" cy="644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4"/>
              </a:lnSpc>
            </a:pPr>
            <a:r>
              <a:rPr lang="en-US" sz="4588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Collaboration with Daft Punk. Sleek visuals, futuristic sounds, and reinvention.</a:t>
            </a:r>
          </a:p>
          <a:p>
            <a:pPr algn="just">
              <a:lnSpc>
                <a:spcPts val="6424"/>
              </a:lnSpc>
            </a:pPr>
            <a:endParaRPr lang="en-US" sz="4588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 rot="-3875000">
            <a:off x="-2924978" y="6945416"/>
            <a:ext cx="6408472" cy="7663345"/>
          </a:xfrm>
          <a:custGeom>
            <a:avLst/>
            <a:gdLst/>
            <a:ahLst/>
            <a:cxnLst/>
            <a:rect l="l" t="t" r="r" b="b"/>
            <a:pathLst>
              <a:path w="6408472" h="7663345">
                <a:moveTo>
                  <a:pt x="0" y="0"/>
                </a:moveTo>
                <a:lnTo>
                  <a:pt x="6408472" y="0"/>
                </a:lnTo>
                <a:lnTo>
                  <a:pt x="6408472" y="7663345"/>
                </a:lnTo>
                <a:lnTo>
                  <a:pt x="0" y="7663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 rot="-3875000">
            <a:off x="14382159" y="-6115439"/>
            <a:ext cx="6882003" cy="8229600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Freeform 5"/>
          <p:cNvSpPr/>
          <p:nvPr/>
        </p:nvSpPr>
        <p:spPr>
          <a:xfrm rot="-737289">
            <a:off x="7446954" y="8876308"/>
            <a:ext cx="14185597" cy="2735794"/>
          </a:xfrm>
          <a:custGeom>
            <a:avLst/>
            <a:gdLst/>
            <a:ahLst/>
            <a:cxnLst/>
            <a:rect l="l" t="t" r="r" b="b"/>
            <a:pathLst>
              <a:path w="14185597" h="2735794">
                <a:moveTo>
                  <a:pt x="0" y="0"/>
                </a:moveTo>
                <a:lnTo>
                  <a:pt x="14185597" y="0"/>
                </a:lnTo>
                <a:lnTo>
                  <a:pt x="14185597" y="2735794"/>
                </a:lnTo>
                <a:lnTo>
                  <a:pt x="0" y="273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6" name="Freeform 6"/>
          <p:cNvSpPr/>
          <p:nvPr/>
        </p:nvSpPr>
        <p:spPr>
          <a:xfrm rot="9895434">
            <a:off x="-6489048" y="-1168459"/>
            <a:ext cx="15035495" cy="2899703"/>
          </a:xfrm>
          <a:custGeom>
            <a:avLst/>
            <a:gdLst/>
            <a:ahLst/>
            <a:cxnLst/>
            <a:rect l="l" t="t" r="r" b="b"/>
            <a:pathLst>
              <a:path w="15035495" h="2899703">
                <a:moveTo>
                  <a:pt x="0" y="0"/>
                </a:moveTo>
                <a:lnTo>
                  <a:pt x="15035496" y="0"/>
                </a:lnTo>
                <a:lnTo>
                  <a:pt x="15035496" y="2899702"/>
                </a:lnTo>
                <a:lnTo>
                  <a:pt x="0" y="289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Freeform 7"/>
          <p:cNvSpPr/>
          <p:nvPr/>
        </p:nvSpPr>
        <p:spPr>
          <a:xfrm rot="-783414">
            <a:off x="15475009" y="8923425"/>
            <a:ext cx="6220100" cy="3596348"/>
          </a:xfrm>
          <a:custGeom>
            <a:avLst/>
            <a:gdLst/>
            <a:ahLst/>
            <a:cxnLst/>
            <a:rect l="l" t="t" r="r" b="b"/>
            <a:pathLst>
              <a:path w="6220100" h="3596348">
                <a:moveTo>
                  <a:pt x="0" y="0"/>
                </a:moveTo>
                <a:lnTo>
                  <a:pt x="6220100" y="0"/>
                </a:lnTo>
                <a:lnTo>
                  <a:pt x="6220100" y="3596349"/>
                </a:lnTo>
                <a:lnTo>
                  <a:pt x="0" y="3596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Freeform 8"/>
          <p:cNvSpPr/>
          <p:nvPr/>
        </p:nvSpPr>
        <p:spPr>
          <a:xfrm>
            <a:off x="-3094367" y="-414746"/>
            <a:ext cx="6776561" cy="1392275"/>
          </a:xfrm>
          <a:custGeom>
            <a:avLst/>
            <a:gdLst/>
            <a:ahLst/>
            <a:cxnLst/>
            <a:rect l="l" t="t" r="r" b="b"/>
            <a:pathLst>
              <a:path w="6776561" h="1392275">
                <a:moveTo>
                  <a:pt x="0" y="0"/>
                </a:moveTo>
                <a:lnTo>
                  <a:pt x="6776561" y="0"/>
                </a:lnTo>
                <a:lnTo>
                  <a:pt x="6776561" y="1392276"/>
                </a:lnTo>
                <a:lnTo>
                  <a:pt x="0" y="1392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9" name="Freeform 9"/>
          <p:cNvSpPr/>
          <p:nvPr/>
        </p:nvSpPr>
        <p:spPr>
          <a:xfrm>
            <a:off x="8283185" y="9487090"/>
            <a:ext cx="6393508" cy="2469018"/>
          </a:xfrm>
          <a:custGeom>
            <a:avLst/>
            <a:gdLst/>
            <a:ahLst/>
            <a:cxnLst/>
            <a:rect l="l" t="t" r="r" b="b"/>
            <a:pathLst>
              <a:path w="6393508" h="2469018">
                <a:moveTo>
                  <a:pt x="0" y="0"/>
                </a:moveTo>
                <a:lnTo>
                  <a:pt x="6393509" y="0"/>
                </a:lnTo>
                <a:lnTo>
                  <a:pt x="6393509" y="2469018"/>
                </a:lnTo>
                <a:lnTo>
                  <a:pt x="0" y="2469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0" name="Freeform 10"/>
          <p:cNvSpPr/>
          <p:nvPr/>
        </p:nvSpPr>
        <p:spPr>
          <a:xfrm rot="2322867">
            <a:off x="-11029236" y="6045231"/>
            <a:ext cx="13980112" cy="1686458"/>
          </a:xfrm>
          <a:custGeom>
            <a:avLst/>
            <a:gdLst/>
            <a:ahLst/>
            <a:cxnLst/>
            <a:rect l="l" t="t" r="r" b="b"/>
            <a:pathLst>
              <a:path w="13980112" h="1686458">
                <a:moveTo>
                  <a:pt x="0" y="0"/>
                </a:moveTo>
                <a:lnTo>
                  <a:pt x="13980112" y="0"/>
                </a:lnTo>
                <a:lnTo>
                  <a:pt x="13980112" y="1686459"/>
                </a:lnTo>
                <a:lnTo>
                  <a:pt x="0" y="1686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>
          <a:xfrm>
            <a:off x="-1074836" y="8725502"/>
            <a:ext cx="4962737" cy="1046686"/>
          </a:xfrm>
          <a:custGeom>
            <a:avLst/>
            <a:gdLst/>
            <a:ahLst/>
            <a:cxnLst/>
            <a:rect l="l" t="t" r="r" b="b"/>
            <a:pathLst>
              <a:path w="4962737" h="1046686">
                <a:moveTo>
                  <a:pt x="0" y="0"/>
                </a:moveTo>
                <a:lnTo>
                  <a:pt x="4962736" y="0"/>
                </a:lnTo>
                <a:lnTo>
                  <a:pt x="4962736" y="1046686"/>
                </a:lnTo>
                <a:lnTo>
                  <a:pt x="0" y="10466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2" name="Freeform 12"/>
          <p:cNvSpPr/>
          <p:nvPr/>
        </p:nvSpPr>
        <p:spPr>
          <a:xfrm>
            <a:off x="9144000" y="3267505"/>
            <a:ext cx="3620956" cy="3106624"/>
          </a:xfrm>
          <a:custGeom>
            <a:avLst/>
            <a:gdLst/>
            <a:ahLst/>
            <a:cxnLst/>
            <a:rect l="l" t="t" r="r" b="b"/>
            <a:pathLst>
              <a:path w="3620956" h="3106624">
                <a:moveTo>
                  <a:pt x="0" y="0"/>
                </a:moveTo>
                <a:lnTo>
                  <a:pt x="3620956" y="0"/>
                </a:lnTo>
                <a:lnTo>
                  <a:pt x="3620956" y="3106623"/>
                </a:lnTo>
                <a:lnTo>
                  <a:pt x="0" y="31066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1655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3" name="Freeform 13"/>
          <p:cNvSpPr/>
          <p:nvPr/>
        </p:nvSpPr>
        <p:spPr>
          <a:xfrm>
            <a:off x="12629759" y="3267505"/>
            <a:ext cx="3388024" cy="3106624"/>
          </a:xfrm>
          <a:custGeom>
            <a:avLst/>
            <a:gdLst/>
            <a:ahLst/>
            <a:cxnLst/>
            <a:rect l="l" t="t" r="r" b="b"/>
            <a:pathLst>
              <a:path w="3388024" h="3106624">
                <a:moveTo>
                  <a:pt x="0" y="0"/>
                </a:moveTo>
                <a:lnTo>
                  <a:pt x="3388024" y="0"/>
                </a:lnTo>
                <a:lnTo>
                  <a:pt x="3388024" y="3106623"/>
                </a:lnTo>
                <a:lnTo>
                  <a:pt x="0" y="31066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892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4" name="Freeform 14"/>
          <p:cNvSpPr/>
          <p:nvPr/>
        </p:nvSpPr>
        <p:spPr>
          <a:xfrm>
            <a:off x="11089181" y="6374128"/>
            <a:ext cx="3081157" cy="3112962"/>
          </a:xfrm>
          <a:custGeom>
            <a:avLst/>
            <a:gdLst/>
            <a:ahLst/>
            <a:cxnLst/>
            <a:rect l="l" t="t" r="r" b="b"/>
            <a:pathLst>
              <a:path w="3081157" h="3112962">
                <a:moveTo>
                  <a:pt x="0" y="0"/>
                </a:moveTo>
                <a:lnTo>
                  <a:pt x="3081157" y="0"/>
                </a:lnTo>
                <a:lnTo>
                  <a:pt x="3081157" y="3112962"/>
                </a:lnTo>
                <a:lnTo>
                  <a:pt x="0" y="311296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1032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15" name="TextBox 15"/>
          <p:cNvSpPr txBox="1"/>
          <p:nvPr/>
        </p:nvSpPr>
        <p:spPr>
          <a:xfrm>
            <a:off x="2759064" y="-4702681"/>
            <a:ext cx="12769872" cy="106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33"/>
              </a:lnSpc>
            </a:pPr>
            <a:endParaRPr/>
          </a:p>
          <a:p>
            <a:pPr algn="ctr">
              <a:lnSpc>
                <a:spcPts val="10533"/>
              </a:lnSpc>
            </a:pPr>
            <a:endParaRPr/>
          </a:p>
          <a:p>
            <a:pPr algn="ctr">
              <a:lnSpc>
                <a:spcPts val="10533"/>
              </a:lnSpc>
            </a:pPr>
            <a:endParaRPr/>
          </a:p>
          <a:p>
            <a:pPr algn="ctr">
              <a:lnSpc>
                <a:spcPts val="10533"/>
              </a:lnSpc>
            </a:pPr>
            <a:endParaRPr/>
          </a:p>
          <a:p>
            <a:pPr algn="ctr">
              <a:lnSpc>
                <a:spcPts val="10533"/>
              </a:lnSpc>
            </a:pPr>
            <a:r>
              <a:rPr lang="en-US" sz="7523">
                <a:solidFill>
                  <a:srgbClr val="000000"/>
                </a:solidFill>
                <a:latin typeface="Greenth Grunge"/>
                <a:ea typeface="Greenth Grunge"/>
                <a:cs typeface="Greenth Grunge"/>
                <a:sym typeface="Greenth Grunge"/>
              </a:rPr>
              <a:t>My Dear Melancholy (2018)</a:t>
            </a:r>
          </a:p>
          <a:p>
            <a:pPr algn="ctr">
              <a:lnSpc>
                <a:spcPts val="10533"/>
              </a:lnSpc>
            </a:pPr>
            <a:endParaRPr lang="en-US" sz="7523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  <a:p>
            <a:pPr algn="ctr">
              <a:lnSpc>
                <a:spcPts val="10533"/>
              </a:lnSpc>
            </a:pPr>
            <a:endParaRPr lang="en-US" sz="7523">
              <a:solidFill>
                <a:srgbClr val="000000"/>
              </a:solidFill>
              <a:latin typeface="Greenth Grunge"/>
              <a:ea typeface="Greenth Grunge"/>
              <a:cs typeface="Greenth Grunge"/>
              <a:sym typeface="Greenth Grung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585738" y="3622946"/>
            <a:ext cx="5079067" cy="563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4"/>
              </a:lnSpc>
            </a:pPr>
            <a:r>
              <a:rPr lang="en-US" sz="4588">
                <a:solidFill>
                  <a:srgbClr val="000000"/>
                </a:solidFill>
                <a:latin typeface="Space Mono"/>
                <a:ea typeface="Space Mono"/>
                <a:cs typeface="Space Mono"/>
                <a:sym typeface="Space Mono"/>
              </a:rPr>
              <a:t>A return to his emotional and darker roots. Short but powerful project.</a:t>
            </a:r>
          </a:p>
          <a:p>
            <a:pPr algn="just">
              <a:lnSpc>
                <a:spcPts val="6424"/>
              </a:lnSpc>
            </a:pPr>
            <a:endParaRPr lang="en-US" sz="4588">
              <a:solidFill>
                <a:srgbClr val="000000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cp:lastModifiedBy>Kid2 Inei</cp:lastModifiedBy>
  <cp:revision>3</cp:revision>
  <dcterms:created xsi:type="dcterms:W3CDTF">2006-08-16T00:00:00Z</dcterms:created>
  <dcterms:modified xsi:type="dcterms:W3CDTF">2025-09-22T20:48:43Z</dcterms:modified>
  <dc:identifier>DAGzXEoCs7s</dc:identifier>
</cp:coreProperties>
</file>