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Cooper Hewitt Bold" charset="1" panose="00000000000000000000"/>
      <p:regular r:id="rId17"/>
    </p:embeddedFont>
    <p:embeddedFont>
      <p:font typeface="Poppins Semi-Bold" charset="1" panose="00000700000000000000"/>
      <p:regular r:id="rId18"/>
    </p:embeddedFont>
    <p:embeddedFont>
      <p:font typeface="Poppins Bold" charset="1" panose="0000080000000000000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21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15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6.png" Type="http://schemas.openxmlformats.org/officeDocument/2006/relationships/image"/><Relationship Id="rId5" Target="../media/image17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8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1.png" Type="http://schemas.openxmlformats.org/officeDocument/2006/relationships/image"/><Relationship Id="rId5" Target="../media/image12.svg" Type="http://schemas.openxmlformats.org/officeDocument/2006/relationships/image"/><Relationship Id="rId6" Target="../media/image19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2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8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309" y="4266362"/>
            <a:ext cx="22400092" cy="7407672"/>
          </a:xfrm>
          <a:custGeom>
            <a:avLst/>
            <a:gdLst/>
            <a:ahLst/>
            <a:cxnLst/>
            <a:rect r="r" b="b" t="t" l="l"/>
            <a:pathLst>
              <a:path h="7407672" w="22400092">
                <a:moveTo>
                  <a:pt x="0" y="0"/>
                </a:moveTo>
                <a:lnTo>
                  <a:pt x="22400092" y="0"/>
                </a:lnTo>
                <a:lnTo>
                  <a:pt x="22400092" y="7407672"/>
                </a:lnTo>
                <a:lnTo>
                  <a:pt x="0" y="7407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2056046" y="4027292"/>
            <a:ext cx="22400092" cy="7407672"/>
          </a:xfrm>
          <a:custGeom>
            <a:avLst/>
            <a:gdLst/>
            <a:ahLst/>
            <a:cxnLst/>
            <a:rect r="r" b="b" t="t" l="l"/>
            <a:pathLst>
              <a:path h="7407672" w="22400092">
                <a:moveTo>
                  <a:pt x="22400092" y="0"/>
                </a:moveTo>
                <a:lnTo>
                  <a:pt x="0" y="0"/>
                </a:lnTo>
                <a:lnTo>
                  <a:pt x="0" y="7407672"/>
                </a:lnTo>
                <a:lnTo>
                  <a:pt x="22400092" y="7407672"/>
                </a:lnTo>
                <a:lnTo>
                  <a:pt x="2240009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4391570" y="5514975"/>
            <a:ext cx="27071139" cy="9154967"/>
          </a:xfrm>
          <a:custGeom>
            <a:avLst/>
            <a:gdLst/>
            <a:ahLst/>
            <a:cxnLst/>
            <a:rect r="r" b="b" t="t" l="l"/>
            <a:pathLst>
              <a:path h="9154967" w="27071139">
                <a:moveTo>
                  <a:pt x="27071140" y="0"/>
                </a:moveTo>
                <a:lnTo>
                  <a:pt x="0" y="0"/>
                </a:lnTo>
                <a:lnTo>
                  <a:pt x="0" y="9154967"/>
                </a:lnTo>
                <a:lnTo>
                  <a:pt x="27071140" y="9154967"/>
                </a:lnTo>
                <a:lnTo>
                  <a:pt x="2707114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356208" y="-1514424"/>
            <a:ext cx="9297265" cy="15084058"/>
          </a:xfrm>
          <a:custGeom>
            <a:avLst/>
            <a:gdLst/>
            <a:ahLst/>
            <a:cxnLst/>
            <a:rect r="r" b="b" t="t" l="l"/>
            <a:pathLst>
              <a:path h="15084058" w="9297265">
                <a:moveTo>
                  <a:pt x="0" y="0"/>
                </a:moveTo>
                <a:lnTo>
                  <a:pt x="9297265" y="0"/>
                </a:lnTo>
                <a:lnTo>
                  <a:pt x="9297265" y="15084058"/>
                </a:lnTo>
                <a:lnTo>
                  <a:pt x="0" y="150840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226277" y="2488714"/>
            <a:ext cx="1436742" cy="2761594"/>
          </a:xfrm>
          <a:custGeom>
            <a:avLst/>
            <a:gdLst/>
            <a:ahLst/>
            <a:cxnLst/>
            <a:rect r="r" b="b" t="t" l="l"/>
            <a:pathLst>
              <a:path h="2761594" w="1436742">
                <a:moveTo>
                  <a:pt x="0" y="0"/>
                </a:moveTo>
                <a:lnTo>
                  <a:pt x="1436743" y="0"/>
                </a:lnTo>
                <a:lnTo>
                  <a:pt x="1436743" y="2761594"/>
                </a:lnTo>
                <a:lnTo>
                  <a:pt x="0" y="27615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875059" y="1028700"/>
            <a:ext cx="2825882" cy="1597908"/>
          </a:xfrm>
          <a:custGeom>
            <a:avLst/>
            <a:gdLst/>
            <a:ahLst/>
            <a:cxnLst/>
            <a:rect r="r" b="b" t="t" l="l"/>
            <a:pathLst>
              <a:path h="1597908" w="2825882">
                <a:moveTo>
                  <a:pt x="0" y="0"/>
                </a:moveTo>
                <a:lnTo>
                  <a:pt x="2825882" y="0"/>
                </a:lnTo>
                <a:lnTo>
                  <a:pt x="2825882" y="1597908"/>
                </a:lnTo>
                <a:lnTo>
                  <a:pt x="0" y="15979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613933" y="1013142"/>
            <a:ext cx="1337259" cy="814512"/>
          </a:xfrm>
          <a:custGeom>
            <a:avLst/>
            <a:gdLst/>
            <a:ahLst/>
            <a:cxnLst/>
            <a:rect r="r" b="b" t="t" l="l"/>
            <a:pathLst>
              <a:path h="814512" w="1337259">
                <a:moveTo>
                  <a:pt x="0" y="0"/>
                </a:moveTo>
                <a:lnTo>
                  <a:pt x="1337259" y="0"/>
                </a:lnTo>
                <a:lnTo>
                  <a:pt x="1337259" y="814512"/>
                </a:lnTo>
                <a:lnTo>
                  <a:pt x="0" y="81451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6031800" y="1441812"/>
            <a:ext cx="8113870" cy="4585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490"/>
              </a:lnSpc>
            </a:pPr>
            <a:r>
              <a:rPr lang="en-US" sz="8490" b="true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Sociedades multiculturales</a:t>
            </a:r>
          </a:p>
          <a:p>
            <a:pPr algn="l">
              <a:lnSpc>
                <a:spcPts val="8490"/>
              </a:lnSpc>
            </a:pPr>
            <a:r>
              <a:rPr lang="en-US" sz="8490" b="true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(Estados Unidos)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8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0" y="777261"/>
            <a:ext cx="11662132" cy="13371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28"/>
              </a:lnSpc>
            </a:pPr>
            <a:r>
              <a:rPr lang="en-US" sz="8228" b="true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deportes y  prácticas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427611" y="2427335"/>
            <a:ext cx="10454062" cy="552987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147"/>
              </a:lnSpc>
            </a:pPr>
            <a:r>
              <a:rPr lang="en-US" sz="2622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Los deportes son una parte muy importante de la cultura estadounidense.</a:t>
            </a:r>
          </a:p>
          <a:p>
            <a:pPr algn="just">
              <a:lnSpc>
                <a:spcPts val="3147"/>
              </a:lnSpc>
            </a:pPr>
            <a:r>
              <a:rPr lang="en-US" sz="2622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​Principales deportes:</a:t>
            </a:r>
          </a:p>
          <a:p>
            <a:pPr algn="just">
              <a:lnSpc>
                <a:spcPts val="3147"/>
              </a:lnSpc>
            </a:pPr>
            <a:r>
              <a:rPr lang="en-US" sz="2622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​Fútbol Americano: Es el deporte más popular, con la liga NFL y el Super Bowl, su evento final.</a:t>
            </a:r>
          </a:p>
          <a:p>
            <a:pPr algn="just">
              <a:lnSpc>
                <a:spcPts val="3147"/>
              </a:lnSpc>
            </a:pPr>
            <a:r>
              <a:rPr lang="en-US" sz="2622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​Béisbol: Conocido como el "pasatiempo nacional", con la liga MLB.</a:t>
            </a:r>
          </a:p>
          <a:p>
            <a:pPr algn="just">
              <a:lnSpc>
                <a:spcPts val="3147"/>
              </a:lnSpc>
            </a:pPr>
            <a:r>
              <a:rPr lang="en-US" sz="2622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​Baloncesto: Un deporte de gran importancia con la liga NBA.</a:t>
            </a:r>
          </a:p>
          <a:p>
            <a:pPr algn="just">
              <a:lnSpc>
                <a:spcPts val="3147"/>
              </a:lnSpc>
            </a:pPr>
            <a:r>
              <a:rPr lang="en-US" sz="2622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​Hockey sobre Hielo: Es muy popular en el norte del país.</a:t>
            </a:r>
          </a:p>
          <a:p>
            <a:pPr algn="just">
              <a:lnSpc>
                <a:spcPts val="3147"/>
              </a:lnSpc>
            </a:pPr>
            <a:r>
              <a:rPr lang="en-US" sz="2622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​Prácticas:</a:t>
            </a:r>
          </a:p>
          <a:p>
            <a:pPr algn="just">
              <a:lnSpc>
                <a:spcPts val="3147"/>
              </a:lnSpc>
            </a:pPr>
            <a:r>
              <a:rPr lang="en-US" sz="2622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​Tailgating: La práctica de hacer fiestas con comida en los estacionamientos de los estadios antes de los partidos.</a:t>
            </a:r>
          </a:p>
          <a:p>
            <a:pPr algn="just">
              <a:lnSpc>
                <a:spcPts val="3147"/>
              </a:lnSpc>
            </a:pPr>
            <a:r>
              <a:rPr lang="en-US" sz="2622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​Barbacoas: Las parrilladas familiares son una práctica social muy común, especialmente en verano.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-4391570" y="6704160"/>
            <a:ext cx="27071139" cy="9154967"/>
          </a:xfrm>
          <a:custGeom>
            <a:avLst/>
            <a:gdLst/>
            <a:ahLst/>
            <a:cxnLst/>
            <a:rect r="r" b="b" t="t" l="l"/>
            <a:pathLst>
              <a:path h="9154967" w="27071139">
                <a:moveTo>
                  <a:pt x="0" y="0"/>
                </a:moveTo>
                <a:lnTo>
                  <a:pt x="27071140" y="0"/>
                </a:lnTo>
                <a:lnTo>
                  <a:pt x="27071140" y="9154967"/>
                </a:lnTo>
                <a:lnTo>
                  <a:pt x="0" y="9154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477578" y="400820"/>
            <a:ext cx="2220797" cy="1255760"/>
          </a:xfrm>
          <a:custGeom>
            <a:avLst/>
            <a:gdLst/>
            <a:ahLst/>
            <a:cxnLst/>
            <a:rect r="r" b="b" t="t" l="l"/>
            <a:pathLst>
              <a:path h="1255760" w="2220797">
                <a:moveTo>
                  <a:pt x="0" y="0"/>
                </a:moveTo>
                <a:lnTo>
                  <a:pt x="2220797" y="0"/>
                </a:lnTo>
                <a:lnTo>
                  <a:pt x="2220797" y="1255760"/>
                </a:lnTo>
                <a:lnTo>
                  <a:pt x="0" y="1255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6273830" y="1261980"/>
            <a:ext cx="1399529" cy="852441"/>
          </a:xfrm>
          <a:custGeom>
            <a:avLst/>
            <a:gdLst/>
            <a:ahLst/>
            <a:cxnLst/>
            <a:rect r="r" b="b" t="t" l="l"/>
            <a:pathLst>
              <a:path h="852441" w="1399529">
                <a:moveTo>
                  <a:pt x="1399530" y="0"/>
                </a:moveTo>
                <a:lnTo>
                  <a:pt x="0" y="0"/>
                </a:lnTo>
                <a:lnTo>
                  <a:pt x="0" y="852440"/>
                </a:lnTo>
                <a:lnTo>
                  <a:pt x="1399530" y="852440"/>
                </a:lnTo>
                <a:lnTo>
                  <a:pt x="139953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156250" y="1688200"/>
            <a:ext cx="5372226" cy="6187439"/>
          </a:xfrm>
          <a:custGeom>
            <a:avLst/>
            <a:gdLst/>
            <a:ahLst/>
            <a:cxnLst/>
            <a:rect r="r" b="b" t="t" l="l"/>
            <a:pathLst>
              <a:path h="6187439" w="5372226">
                <a:moveTo>
                  <a:pt x="0" y="0"/>
                </a:moveTo>
                <a:lnTo>
                  <a:pt x="5372226" y="0"/>
                </a:lnTo>
                <a:lnTo>
                  <a:pt x="5372226" y="6187439"/>
                </a:lnTo>
                <a:lnTo>
                  <a:pt x="0" y="618743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62065" t="0" r="-48298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8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98309" y="4656887"/>
            <a:ext cx="22400092" cy="7407672"/>
          </a:xfrm>
          <a:custGeom>
            <a:avLst/>
            <a:gdLst/>
            <a:ahLst/>
            <a:cxnLst/>
            <a:rect r="r" b="b" t="t" l="l"/>
            <a:pathLst>
              <a:path h="7407672" w="22400092">
                <a:moveTo>
                  <a:pt x="0" y="0"/>
                </a:moveTo>
                <a:lnTo>
                  <a:pt x="22400092" y="0"/>
                </a:lnTo>
                <a:lnTo>
                  <a:pt x="22400092" y="7407672"/>
                </a:lnTo>
                <a:lnTo>
                  <a:pt x="0" y="740767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-2056046" y="4417817"/>
            <a:ext cx="22400092" cy="7407672"/>
          </a:xfrm>
          <a:custGeom>
            <a:avLst/>
            <a:gdLst/>
            <a:ahLst/>
            <a:cxnLst/>
            <a:rect r="r" b="b" t="t" l="l"/>
            <a:pathLst>
              <a:path h="7407672" w="22400092">
                <a:moveTo>
                  <a:pt x="22400092" y="0"/>
                </a:moveTo>
                <a:lnTo>
                  <a:pt x="0" y="0"/>
                </a:lnTo>
                <a:lnTo>
                  <a:pt x="0" y="7407672"/>
                </a:lnTo>
                <a:lnTo>
                  <a:pt x="22400092" y="7407672"/>
                </a:lnTo>
                <a:lnTo>
                  <a:pt x="2240009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-4391570" y="5905500"/>
            <a:ext cx="27071139" cy="9154967"/>
          </a:xfrm>
          <a:custGeom>
            <a:avLst/>
            <a:gdLst/>
            <a:ahLst/>
            <a:cxnLst/>
            <a:rect r="r" b="b" t="t" l="l"/>
            <a:pathLst>
              <a:path h="9154967" w="27071139">
                <a:moveTo>
                  <a:pt x="27071140" y="0"/>
                </a:moveTo>
                <a:lnTo>
                  <a:pt x="0" y="0"/>
                </a:lnTo>
                <a:lnTo>
                  <a:pt x="0" y="9154967"/>
                </a:lnTo>
                <a:lnTo>
                  <a:pt x="27071140" y="9154967"/>
                </a:lnTo>
                <a:lnTo>
                  <a:pt x="2707114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3836182" y="3474948"/>
            <a:ext cx="3334904" cy="1885737"/>
          </a:xfrm>
          <a:custGeom>
            <a:avLst/>
            <a:gdLst/>
            <a:ahLst/>
            <a:cxnLst/>
            <a:rect r="r" b="b" t="t" l="l"/>
            <a:pathLst>
              <a:path h="1885737" w="3334904">
                <a:moveTo>
                  <a:pt x="0" y="0"/>
                </a:moveTo>
                <a:lnTo>
                  <a:pt x="3334904" y="0"/>
                </a:lnTo>
                <a:lnTo>
                  <a:pt x="3334904" y="1885737"/>
                </a:lnTo>
                <a:lnTo>
                  <a:pt x="0" y="18857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116914" y="3474948"/>
            <a:ext cx="3334904" cy="1885737"/>
          </a:xfrm>
          <a:custGeom>
            <a:avLst/>
            <a:gdLst/>
            <a:ahLst/>
            <a:cxnLst/>
            <a:rect r="r" b="b" t="t" l="l"/>
            <a:pathLst>
              <a:path h="1885737" w="3334904">
                <a:moveTo>
                  <a:pt x="3334904" y="0"/>
                </a:moveTo>
                <a:lnTo>
                  <a:pt x="0" y="0"/>
                </a:lnTo>
                <a:lnTo>
                  <a:pt x="0" y="1885737"/>
                </a:lnTo>
                <a:lnTo>
                  <a:pt x="3334904" y="1885737"/>
                </a:lnTo>
                <a:lnTo>
                  <a:pt x="3334904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444235" y="826920"/>
            <a:ext cx="1399529" cy="852441"/>
          </a:xfrm>
          <a:custGeom>
            <a:avLst/>
            <a:gdLst/>
            <a:ahLst/>
            <a:cxnLst/>
            <a:rect r="r" b="b" t="t" l="l"/>
            <a:pathLst>
              <a:path h="852441" w="1399529">
                <a:moveTo>
                  <a:pt x="0" y="0"/>
                </a:moveTo>
                <a:lnTo>
                  <a:pt x="1399530" y="0"/>
                </a:lnTo>
                <a:lnTo>
                  <a:pt x="1399530" y="852440"/>
                </a:lnTo>
                <a:lnTo>
                  <a:pt x="0" y="85244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451818" y="1613377"/>
            <a:ext cx="9384364" cy="5859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124"/>
              </a:lnSpc>
            </a:pPr>
            <a:r>
              <a:rPr lang="en-US" b="true" sz="14124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Gracias por su atención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8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33970" y="1095375"/>
            <a:ext cx="8298221" cy="161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99"/>
              </a:lnSpc>
            </a:pPr>
            <a:r>
              <a:rPr lang="en-US" sz="9999" b="true">
                <a:solidFill>
                  <a:srgbClr val="482C28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Introducción 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-4391570" y="6704160"/>
            <a:ext cx="27071139" cy="9154967"/>
          </a:xfrm>
          <a:custGeom>
            <a:avLst/>
            <a:gdLst/>
            <a:ahLst/>
            <a:cxnLst/>
            <a:rect r="r" b="b" t="t" l="l"/>
            <a:pathLst>
              <a:path h="9154967" w="27071139">
                <a:moveTo>
                  <a:pt x="0" y="0"/>
                </a:moveTo>
                <a:lnTo>
                  <a:pt x="27071140" y="0"/>
                </a:lnTo>
                <a:lnTo>
                  <a:pt x="27071140" y="9154967"/>
                </a:lnTo>
                <a:lnTo>
                  <a:pt x="0" y="9154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144000" y="1190625"/>
            <a:ext cx="2220797" cy="1255760"/>
          </a:xfrm>
          <a:custGeom>
            <a:avLst/>
            <a:gdLst/>
            <a:ahLst/>
            <a:cxnLst/>
            <a:rect r="r" b="b" t="t" l="l"/>
            <a:pathLst>
              <a:path h="1255760" w="2220797">
                <a:moveTo>
                  <a:pt x="0" y="0"/>
                </a:moveTo>
                <a:lnTo>
                  <a:pt x="2220797" y="0"/>
                </a:lnTo>
                <a:lnTo>
                  <a:pt x="2220797" y="1255760"/>
                </a:lnTo>
                <a:lnTo>
                  <a:pt x="0" y="1255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16273830" y="1261980"/>
            <a:ext cx="1399529" cy="852441"/>
          </a:xfrm>
          <a:custGeom>
            <a:avLst/>
            <a:gdLst/>
            <a:ahLst/>
            <a:cxnLst/>
            <a:rect r="r" b="b" t="t" l="l"/>
            <a:pathLst>
              <a:path h="852441" w="1399529">
                <a:moveTo>
                  <a:pt x="1399530" y="0"/>
                </a:moveTo>
                <a:lnTo>
                  <a:pt x="0" y="0"/>
                </a:lnTo>
                <a:lnTo>
                  <a:pt x="0" y="852440"/>
                </a:lnTo>
                <a:lnTo>
                  <a:pt x="1399530" y="852440"/>
                </a:lnTo>
                <a:lnTo>
                  <a:pt x="139953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93803" y="1586876"/>
            <a:ext cx="5779557" cy="4867471"/>
          </a:xfrm>
          <a:custGeom>
            <a:avLst/>
            <a:gdLst/>
            <a:ahLst/>
            <a:cxnLst/>
            <a:rect r="r" b="b" t="t" l="l"/>
            <a:pathLst>
              <a:path h="4867471" w="5779557">
                <a:moveTo>
                  <a:pt x="0" y="0"/>
                </a:moveTo>
                <a:lnTo>
                  <a:pt x="5779557" y="0"/>
                </a:lnTo>
                <a:lnTo>
                  <a:pt x="5779557" y="4867471"/>
                </a:lnTo>
                <a:lnTo>
                  <a:pt x="0" y="486747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6914" t="0" r="-8201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05038" y="3183804"/>
            <a:ext cx="9951807" cy="32705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07"/>
              </a:lnSpc>
            </a:pPr>
            <a:r>
              <a:rPr lang="en-US" sz="3589" b="true">
                <a:solidFill>
                  <a:srgbClr val="482C28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Estados Unidos de América es una república federal que se encuentra en América del Norte. Es uno de los países más grandes y poblados del mundo, con una historia, cultura y geografía muy diversas. 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8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4391570" y="6246781"/>
            <a:ext cx="27071139" cy="9154967"/>
          </a:xfrm>
          <a:custGeom>
            <a:avLst/>
            <a:gdLst/>
            <a:ahLst/>
            <a:cxnLst/>
            <a:rect r="r" b="b" t="t" l="l"/>
            <a:pathLst>
              <a:path h="9154967" w="27071139">
                <a:moveTo>
                  <a:pt x="27071140" y="0"/>
                </a:moveTo>
                <a:lnTo>
                  <a:pt x="0" y="0"/>
                </a:lnTo>
                <a:lnTo>
                  <a:pt x="0" y="9154967"/>
                </a:lnTo>
                <a:lnTo>
                  <a:pt x="27071140" y="9154967"/>
                </a:lnTo>
                <a:lnTo>
                  <a:pt x="270711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8571905" y="942975"/>
            <a:ext cx="8687395" cy="1377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500"/>
              </a:lnSpc>
            </a:pPr>
            <a:r>
              <a:rPr lang="en-US" sz="8500" b="true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Idioma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28700" y="1486079"/>
            <a:ext cx="6937990" cy="6308694"/>
          </a:xfrm>
          <a:custGeom>
            <a:avLst/>
            <a:gdLst/>
            <a:ahLst/>
            <a:cxnLst/>
            <a:rect r="r" b="b" t="t" l="l"/>
            <a:pathLst>
              <a:path h="6308694" w="6937990">
                <a:moveTo>
                  <a:pt x="0" y="0"/>
                </a:moveTo>
                <a:lnTo>
                  <a:pt x="6937990" y="0"/>
                </a:lnTo>
                <a:lnTo>
                  <a:pt x="6937990" y="6308693"/>
                </a:lnTo>
                <a:lnTo>
                  <a:pt x="0" y="63086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973595" y="1486079"/>
            <a:ext cx="2220797" cy="1255760"/>
          </a:xfrm>
          <a:custGeom>
            <a:avLst/>
            <a:gdLst/>
            <a:ahLst/>
            <a:cxnLst/>
            <a:rect r="r" b="b" t="t" l="l"/>
            <a:pathLst>
              <a:path h="1255760" w="2220797">
                <a:moveTo>
                  <a:pt x="0" y="0"/>
                </a:moveTo>
                <a:lnTo>
                  <a:pt x="2220797" y="0"/>
                </a:lnTo>
                <a:lnTo>
                  <a:pt x="2220797" y="1255759"/>
                </a:lnTo>
                <a:lnTo>
                  <a:pt x="0" y="12557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630001" y="3611149"/>
            <a:ext cx="8085281" cy="3000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60"/>
              </a:lnSpc>
            </a:pPr>
            <a:r>
              <a:rPr lang="en-US" sz="3300" b="true">
                <a:solidFill>
                  <a:srgbClr val="482C28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El inglés es el idioma oficial de Estados Unidos designado este mismo como el oficial el 1 de marzo de 2025 (segun google) y este mismo siendo el más hablado del país con un  más de un 57%</a:t>
            </a:r>
          </a:p>
        </p:txBody>
      </p:sp>
      <p:sp>
        <p:nvSpPr>
          <p:cNvPr name="Freeform 7" id="7"/>
          <p:cNvSpPr/>
          <p:nvPr/>
        </p:nvSpPr>
        <p:spPr>
          <a:xfrm flipH="true" flipV="false" rot="0">
            <a:off x="6432859" y="1228307"/>
            <a:ext cx="1399529" cy="852441"/>
          </a:xfrm>
          <a:custGeom>
            <a:avLst/>
            <a:gdLst/>
            <a:ahLst/>
            <a:cxnLst/>
            <a:rect r="r" b="b" t="t" l="l"/>
            <a:pathLst>
              <a:path h="852441" w="1399529">
                <a:moveTo>
                  <a:pt x="1399529" y="0"/>
                </a:moveTo>
                <a:lnTo>
                  <a:pt x="0" y="0"/>
                </a:lnTo>
                <a:lnTo>
                  <a:pt x="0" y="852440"/>
                </a:lnTo>
                <a:lnTo>
                  <a:pt x="1399529" y="852440"/>
                </a:lnTo>
                <a:lnTo>
                  <a:pt x="1399529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8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9674" y="6615785"/>
            <a:ext cx="27071139" cy="9154967"/>
          </a:xfrm>
          <a:custGeom>
            <a:avLst/>
            <a:gdLst/>
            <a:ahLst/>
            <a:cxnLst/>
            <a:rect r="r" b="b" t="t" l="l"/>
            <a:pathLst>
              <a:path h="9154967" w="27071139">
                <a:moveTo>
                  <a:pt x="0" y="0"/>
                </a:moveTo>
                <a:lnTo>
                  <a:pt x="27071140" y="0"/>
                </a:lnTo>
                <a:lnTo>
                  <a:pt x="27071140" y="9154967"/>
                </a:lnTo>
                <a:lnTo>
                  <a:pt x="0" y="9154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5418910" y="1304327"/>
            <a:ext cx="2084521" cy="1269663"/>
          </a:xfrm>
          <a:custGeom>
            <a:avLst/>
            <a:gdLst/>
            <a:ahLst/>
            <a:cxnLst/>
            <a:rect r="r" b="b" t="t" l="l"/>
            <a:pathLst>
              <a:path h="1269663" w="2084521">
                <a:moveTo>
                  <a:pt x="0" y="0"/>
                </a:moveTo>
                <a:lnTo>
                  <a:pt x="2084521" y="0"/>
                </a:lnTo>
                <a:lnTo>
                  <a:pt x="2084521" y="1269662"/>
                </a:lnTo>
                <a:lnTo>
                  <a:pt x="0" y="12696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621322" y="5178867"/>
            <a:ext cx="5989135" cy="4079433"/>
          </a:xfrm>
          <a:custGeom>
            <a:avLst/>
            <a:gdLst/>
            <a:ahLst/>
            <a:cxnLst/>
            <a:rect r="r" b="b" t="t" l="l"/>
            <a:pathLst>
              <a:path h="4079433" w="5989135">
                <a:moveTo>
                  <a:pt x="0" y="0"/>
                </a:moveTo>
                <a:lnTo>
                  <a:pt x="5989135" y="0"/>
                </a:lnTo>
                <a:lnTo>
                  <a:pt x="5989135" y="4079433"/>
                </a:lnTo>
                <a:lnTo>
                  <a:pt x="0" y="407943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2589" t="0" r="-8501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-1350359" y="-14288"/>
            <a:ext cx="10221133" cy="18002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11999"/>
              </a:lnSpc>
            </a:pPr>
            <a:r>
              <a:rPr lang="en-US" b="true" sz="9999">
                <a:solidFill>
                  <a:srgbClr val="482C28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Comida típica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716980" y="1757363"/>
            <a:ext cx="12454930" cy="5581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991"/>
              </a:lnSpc>
            </a:pPr>
            <a:r>
              <a:rPr lang="en-US" sz="3326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Sus platos típicos varían mucho según la región y se caracterizan por ser contundentes, sabrosos y a menudo ricos en carbohidratos, grasas y azúcares. La gastronomía de Estados Unidos, aunque a menudo asociada con la comida rápida, es en realidad un reflejo de su historia de inmigración y de las distintas culturas que han influido en el país como por ejemplo: </a:t>
            </a:r>
          </a:p>
          <a:p>
            <a:pPr algn="just" marL="718099" indent="-359049" lvl="1">
              <a:lnSpc>
                <a:spcPts val="3991"/>
              </a:lnSpc>
              <a:buFont typeface="Arial"/>
              <a:buChar char="•"/>
            </a:pPr>
            <a:r>
              <a:rPr lang="en-US" b="true" sz="3326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Hamburguesa </a:t>
            </a:r>
          </a:p>
          <a:p>
            <a:pPr algn="just" marL="718099" indent="-359049" lvl="1">
              <a:lnSpc>
                <a:spcPts val="3991"/>
              </a:lnSpc>
              <a:buFont typeface="Arial"/>
              <a:buChar char="•"/>
            </a:pPr>
            <a:r>
              <a:rPr lang="en-US" b="true" sz="3326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Hot dog</a:t>
            </a:r>
          </a:p>
          <a:p>
            <a:pPr algn="just" marL="718099" indent="-359049" lvl="1">
              <a:lnSpc>
                <a:spcPts val="3991"/>
              </a:lnSpc>
              <a:buFont typeface="Arial"/>
              <a:buChar char="•"/>
            </a:pPr>
            <a:r>
              <a:rPr lang="en-US" b="true" sz="3326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Pollo Frito</a:t>
            </a:r>
          </a:p>
          <a:p>
            <a:pPr algn="just" marL="718099" indent="-359049" lvl="1">
              <a:lnSpc>
                <a:spcPts val="3991"/>
              </a:lnSpc>
              <a:buFont typeface="Arial"/>
              <a:buChar char="•"/>
            </a:pPr>
            <a:r>
              <a:rPr lang="en-US" b="true" sz="3326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Macarrones con Queso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8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-1026088" y="1361626"/>
            <a:ext cx="15770709" cy="161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Celebraciones/rituales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-6307249" y="6941040"/>
            <a:ext cx="27071139" cy="9154967"/>
          </a:xfrm>
          <a:custGeom>
            <a:avLst/>
            <a:gdLst/>
            <a:ahLst/>
            <a:cxnLst/>
            <a:rect r="r" b="b" t="t" l="l"/>
            <a:pathLst>
              <a:path h="9154967" w="27071139">
                <a:moveTo>
                  <a:pt x="27071140" y="0"/>
                </a:moveTo>
                <a:lnTo>
                  <a:pt x="0" y="0"/>
                </a:lnTo>
                <a:lnTo>
                  <a:pt x="0" y="9154967"/>
                </a:lnTo>
                <a:lnTo>
                  <a:pt x="27071140" y="9154967"/>
                </a:lnTo>
                <a:lnTo>
                  <a:pt x="270711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0" y="2607445"/>
            <a:ext cx="16974496" cy="6429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765152" indent="-382576" lvl="1">
              <a:lnSpc>
                <a:spcPts val="4252"/>
              </a:lnSpc>
              <a:buFont typeface="Arial"/>
              <a:buChar char="•"/>
            </a:pPr>
            <a:r>
              <a:rPr lang="en-US" b="true" sz="3544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Estados Unidos es conocido por su gran variedad de celebraciones, que a menudo se centran en el patriotismo, la familia, la diversión y la historia. Aunque muchas de ellas son días festivos oficiales, otras son tradiciones culturales muy arraigadas que te explicaré en los siguientes puntos:</a:t>
            </a:r>
          </a:p>
          <a:p>
            <a:pPr algn="just" marL="765152" indent="-382576" lvl="1">
              <a:lnSpc>
                <a:spcPts val="4252"/>
              </a:lnSpc>
              <a:buFont typeface="Arial"/>
              <a:buChar char="•"/>
            </a:pPr>
            <a:r>
              <a:rPr lang="en-US" b="true" sz="3544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Día de Acción de Gracias (Thanksgiving):Su origen se remonta a 1621, cuando los primeros colonos y los nativos americanos compartieron una comida para agradecer una buena cosecha. </a:t>
            </a:r>
          </a:p>
          <a:p>
            <a:pPr algn="just" marL="765152" indent="-382576" lvl="1">
              <a:lnSpc>
                <a:spcPts val="4252"/>
              </a:lnSpc>
              <a:buFont typeface="Arial"/>
              <a:buChar char="•"/>
            </a:pPr>
            <a:r>
              <a:rPr lang="en-US" b="true" sz="3544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Halloween (31 de Octubre): Una festividad de origen celta que ha sido adoptada y popularizada por los estadounidenses. Se centra en el misticismo, los disfraces y los dulces.</a:t>
            </a:r>
          </a:p>
          <a:p>
            <a:pPr algn="just" marL="765152" indent="-382576" lvl="1">
              <a:lnSpc>
                <a:spcPts val="4252"/>
              </a:lnSpc>
              <a:buFont typeface="Arial"/>
              <a:buChar char="•"/>
            </a:pPr>
            <a:r>
              <a:rPr lang="en-US" b="true" sz="3544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etc.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13740" y="5143500"/>
            <a:ext cx="1399529" cy="852441"/>
          </a:xfrm>
          <a:custGeom>
            <a:avLst/>
            <a:gdLst/>
            <a:ahLst/>
            <a:cxnLst/>
            <a:rect r="r" b="b" t="t" l="l"/>
            <a:pathLst>
              <a:path h="852441" w="1399529">
                <a:moveTo>
                  <a:pt x="0" y="0"/>
                </a:moveTo>
                <a:lnTo>
                  <a:pt x="1399529" y="0"/>
                </a:lnTo>
                <a:lnTo>
                  <a:pt x="1399529" y="852441"/>
                </a:lnTo>
                <a:lnTo>
                  <a:pt x="0" y="852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6274731" y="5143500"/>
            <a:ext cx="1399529" cy="852441"/>
          </a:xfrm>
          <a:custGeom>
            <a:avLst/>
            <a:gdLst/>
            <a:ahLst/>
            <a:cxnLst/>
            <a:rect r="r" b="b" t="t" l="l"/>
            <a:pathLst>
              <a:path h="852441" w="1399529">
                <a:moveTo>
                  <a:pt x="1399529" y="0"/>
                </a:moveTo>
                <a:lnTo>
                  <a:pt x="0" y="0"/>
                </a:lnTo>
                <a:lnTo>
                  <a:pt x="0" y="852441"/>
                </a:lnTo>
                <a:lnTo>
                  <a:pt x="1399529" y="852441"/>
                </a:lnTo>
                <a:lnTo>
                  <a:pt x="13995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8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-7366046" y="6599682"/>
            <a:ext cx="27071139" cy="9154967"/>
          </a:xfrm>
          <a:custGeom>
            <a:avLst/>
            <a:gdLst/>
            <a:ahLst/>
            <a:cxnLst/>
            <a:rect r="r" b="b" t="t" l="l"/>
            <a:pathLst>
              <a:path h="9154967" w="27071139">
                <a:moveTo>
                  <a:pt x="27071139" y="0"/>
                </a:moveTo>
                <a:lnTo>
                  <a:pt x="0" y="0"/>
                </a:lnTo>
                <a:lnTo>
                  <a:pt x="0" y="9154967"/>
                </a:lnTo>
                <a:lnTo>
                  <a:pt x="27071139" y="9154967"/>
                </a:lnTo>
                <a:lnTo>
                  <a:pt x="270711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258646" y="1459321"/>
            <a:ext cx="15770709" cy="161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vestimenta típica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7001475" y="1469982"/>
            <a:ext cx="2220797" cy="1255760"/>
          </a:xfrm>
          <a:custGeom>
            <a:avLst/>
            <a:gdLst/>
            <a:ahLst/>
            <a:cxnLst/>
            <a:rect r="r" b="b" t="t" l="l"/>
            <a:pathLst>
              <a:path h="1255760" w="2220797">
                <a:moveTo>
                  <a:pt x="0" y="0"/>
                </a:moveTo>
                <a:lnTo>
                  <a:pt x="2220796" y="0"/>
                </a:lnTo>
                <a:lnTo>
                  <a:pt x="2220796" y="1255760"/>
                </a:lnTo>
                <a:lnTo>
                  <a:pt x="0" y="12557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0">
            <a:off x="-934271" y="1469982"/>
            <a:ext cx="2220797" cy="1255760"/>
          </a:xfrm>
          <a:custGeom>
            <a:avLst/>
            <a:gdLst/>
            <a:ahLst/>
            <a:cxnLst/>
            <a:rect r="r" b="b" t="t" l="l"/>
            <a:pathLst>
              <a:path h="1255760" w="2220797">
                <a:moveTo>
                  <a:pt x="2220796" y="0"/>
                </a:moveTo>
                <a:lnTo>
                  <a:pt x="0" y="0"/>
                </a:lnTo>
                <a:lnTo>
                  <a:pt x="0" y="1255760"/>
                </a:lnTo>
                <a:lnTo>
                  <a:pt x="2220796" y="1255760"/>
                </a:lnTo>
                <a:lnTo>
                  <a:pt x="22207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0845855" y="3497497"/>
            <a:ext cx="6413445" cy="4275630"/>
          </a:xfrm>
          <a:custGeom>
            <a:avLst/>
            <a:gdLst/>
            <a:ahLst/>
            <a:cxnLst/>
            <a:rect r="r" b="b" t="t" l="l"/>
            <a:pathLst>
              <a:path h="4275630" w="6413445">
                <a:moveTo>
                  <a:pt x="0" y="0"/>
                </a:moveTo>
                <a:lnTo>
                  <a:pt x="6413445" y="0"/>
                </a:lnTo>
                <a:lnTo>
                  <a:pt x="6413445" y="4275630"/>
                </a:lnTo>
                <a:lnTo>
                  <a:pt x="0" y="427563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76127" y="3859474"/>
            <a:ext cx="9144000" cy="39136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415"/>
              </a:lnSpc>
            </a:pPr>
            <a:r>
              <a:rPr lang="en-US" sz="3679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En Estados Unidos no hay un único "traje típico" en Estados Unidos, sino que la vestimenta varía según la ocasión y la región, aunque se destacan el traje de vaquero o cowboy y la ropa patriótica para el Día de la Independencia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8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58646" y="1284439"/>
            <a:ext cx="15770709" cy="161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482C28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Valores y creencias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-6307249" y="6941040"/>
            <a:ext cx="27071139" cy="9154967"/>
          </a:xfrm>
          <a:custGeom>
            <a:avLst/>
            <a:gdLst/>
            <a:ahLst/>
            <a:cxnLst/>
            <a:rect r="r" b="b" t="t" l="l"/>
            <a:pathLst>
              <a:path h="9154967" w="27071139">
                <a:moveTo>
                  <a:pt x="27071140" y="0"/>
                </a:moveTo>
                <a:lnTo>
                  <a:pt x="0" y="0"/>
                </a:lnTo>
                <a:lnTo>
                  <a:pt x="0" y="9154967"/>
                </a:lnTo>
                <a:lnTo>
                  <a:pt x="27071140" y="9154967"/>
                </a:lnTo>
                <a:lnTo>
                  <a:pt x="270711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773989" y="3234718"/>
            <a:ext cx="12740022" cy="37623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252"/>
              </a:lnSpc>
            </a:pPr>
            <a:r>
              <a:rPr lang="en-US" sz="3544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En estados unidos existen muchas creencias como valores entre ellos estan: individualismo y libertad: Se valora la independencia personal y la libertad de expresión.</a:t>
            </a:r>
          </a:p>
          <a:p>
            <a:pPr algn="just">
              <a:lnSpc>
                <a:spcPts val="4252"/>
              </a:lnSpc>
            </a:pPr>
            <a:r>
              <a:rPr lang="en-US" sz="3544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​El "Sueño Americano": La creencia de que cualquier persona, con trabajo duro y determinación, puede alcanzar el éxito y la prosperidad.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613740" y="5143500"/>
            <a:ext cx="1399529" cy="852441"/>
          </a:xfrm>
          <a:custGeom>
            <a:avLst/>
            <a:gdLst/>
            <a:ahLst/>
            <a:cxnLst/>
            <a:rect r="r" b="b" t="t" l="l"/>
            <a:pathLst>
              <a:path h="852441" w="1399529">
                <a:moveTo>
                  <a:pt x="0" y="0"/>
                </a:moveTo>
                <a:lnTo>
                  <a:pt x="1399529" y="0"/>
                </a:lnTo>
                <a:lnTo>
                  <a:pt x="1399529" y="852441"/>
                </a:lnTo>
                <a:lnTo>
                  <a:pt x="0" y="852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16274731" y="5143500"/>
            <a:ext cx="1399529" cy="852441"/>
          </a:xfrm>
          <a:custGeom>
            <a:avLst/>
            <a:gdLst/>
            <a:ahLst/>
            <a:cxnLst/>
            <a:rect r="r" b="b" t="t" l="l"/>
            <a:pathLst>
              <a:path h="852441" w="1399529">
                <a:moveTo>
                  <a:pt x="1399529" y="0"/>
                </a:moveTo>
                <a:lnTo>
                  <a:pt x="0" y="0"/>
                </a:lnTo>
                <a:lnTo>
                  <a:pt x="0" y="852441"/>
                </a:lnTo>
                <a:lnTo>
                  <a:pt x="1399529" y="852441"/>
                </a:lnTo>
                <a:lnTo>
                  <a:pt x="13995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8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258646" y="1188655"/>
            <a:ext cx="15770709" cy="16160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99"/>
              </a:lnSpc>
            </a:pPr>
            <a:r>
              <a:rPr lang="en-US" b="true" sz="9999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¿Qué moneda se usa?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2017593" y="2766629"/>
            <a:ext cx="9002572" cy="5116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11"/>
              </a:lnSpc>
            </a:pPr>
            <a:r>
              <a:rPr lang="en-US" sz="3759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​en estados unidos se usa una moneda que tiene de nombre  oficial es el Dólar estadounidense (USD).</a:t>
            </a:r>
          </a:p>
          <a:p>
            <a:pPr algn="just">
              <a:lnSpc>
                <a:spcPts val="4511"/>
              </a:lnSpc>
            </a:pPr>
            <a:r>
              <a:rPr lang="en-US" sz="3759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​Símbolo: Se representa con el símbolo $.</a:t>
            </a:r>
          </a:p>
          <a:p>
            <a:pPr algn="just">
              <a:lnSpc>
                <a:spcPts val="4511"/>
              </a:lnSpc>
            </a:pPr>
            <a:r>
              <a:rPr lang="en-US" sz="3759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​Billetes y monedas: Se utiliza en billetes de 1, 5, 10, 20, 50 y 100 dólares, y en monedas de 1, 5, 10, 25, 50 centavos y 1 dólar.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0">
            <a:off x="-7351587" y="5709516"/>
            <a:ext cx="27071139" cy="9154967"/>
          </a:xfrm>
          <a:custGeom>
            <a:avLst/>
            <a:gdLst/>
            <a:ahLst/>
            <a:cxnLst/>
            <a:rect r="r" b="b" t="t" l="l"/>
            <a:pathLst>
              <a:path h="9154967" w="27071139">
                <a:moveTo>
                  <a:pt x="27071139" y="0"/>
                </a:moveTo>
                <a:lnTo>
                  <a:pt x="0" y="0"/>
                </a:lnTo>
                <a:lnTo>
                  <a:pt x="0" y="9154968"/>
                </a:lnTo>
                <a:lnTo>
                  <a:pt x="27071139" y="9154968"/>
                </a:lnTo>
                <a:lnTo>
                  <a:pt x="270711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6444563" y="1618097"/>
            <a:ext cx="1399529" cy="852441"/>
          </a:xfrm>
          <a:custGeom>
            <a:avLst/>
            <a:gdLst/>
            <a:ahLst/>
            <a:cxnLst/>
            <a:rect r="r" b="b" t="t" l="l"/>
            <a:pathLst>
              <a:path h="852441" w="1399529">
                <a:moveTo>
                  <a:pt x="0" y="0"/>
                </a:moveTo>
                <a:lnTo>
                  <a:pt x="1399529" y="0"/>
                </a:lnTo>
                <a:lnTo>
                  <a:pt x="1399529" y="852440"/>
                </a:lnTo>
                <a:lnTo>
                  <a:pt x="0" y="8524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true" flipV="false" rot="0">
            <a:off x="443908" y="1618097"/>
            <a:ext cx="1399529" cy="852441"/>
          </a:xfrm>
          <a:custGeom>
            <a:avLst/>
            <a:gdLst/>
            <a:ahLst/>
            <a:cxnLst/>
            <a:rect r="r" b="b" t="t" l="l"/>
            <a:pathLst>
              <a:path h="852441" w="1399529">
                <a:moveTo>
                  <a:pt x="1399529" y="0"/>
                </a:moveTo>
                <a:lnTo>
                  <a:pt x="0" y="0"/>
                </a:lnTo>
                <a:lnTo>
                  <a:pt x="0" y="852440"/>
                </a:lnTo>
                <a:lnTo>
                  <a:pt x="1399529" y="852440"/>
                </a:lnTo>
                <a:lnTo>
                  <a:pt x="13995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1532607" y="2804729"/>
            <a:ext cx="5173381" cy="4433022"/>
          </a:xfrm>
          <a:custGeom>
            <a:avLst/>
            <a:gdLst/>
            <a:ahLst/>
            <a:cxnLst/>
            <a:rect r="r" b="b" t="t" l="l"/>
            <a:pathLst>
              <a:path h="4433022" w="5173381">
                <a:moveTo>
                  <a:pt x="0" y="0"/>
                </a:moveTo>
                <a:lnTo>
                  <a:pt x="5173380" y="0"/>
                </a:lnTo>
                <a:lnTo>
                  <a:pt x="5173380" y="4433022"/>
                </a:lnTo>
                <a:lnTo>
                  <a:pt x="0" y="443302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8579" t="0" r="-14271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0E8D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149674" y="6615785"/>
            <a:ext cx="27071139" cy="9154967"/>
          </a:xfrm>
          <a:custGeom>
            <a:avLst/>
            <a:gdLst/>
            <a:ahLst/>
            <a:cxnLst/>
            <a:rect r="r" b="b" t="t" l="l"/>
            <a:pathLst>
              <a:path h="9154967" w="27071139">
                <a:moveTo>
                  <a:pt x="0" y="0"/>
                </a:moveTo>
                <a:lnTo>
                  <a:pt x="27071140" y="0"/>
                </a:lnTo>
                <a:lnTo>
                  <a:pt x="27071140" y="9154967"/>
                </a:lnTo>
                <a:lnTo>
                  <a:pt x="0" y="91549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28700" y="1028700"/>
            <a:ext cx="2084521" cy="1269663"/>
          </a:xfrm>
          <a:custGeom>
            <a:avLst/>
            <a:gdLst/>
            <a:ahLst/>
            <a:cxnLst/>
            <a:rect r="r" b="b" t="t" l="l"/>
            <a:pathLst>
              <a:path h="1269663" w="2084521">
                <a:moveTo>
                  <a:pt x="0" y="0"/>
                </a:moveTo>
                <a:lnTo>
                  <a:pt x="2084521" y="0"/>
                </a:lnTo>
                <a:lnTo>
                  <a:pt x="2084521" y="1269663"/>
                </a:lnTo>
                <a:lnTo>
                  <a:pt x="0" y="12696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77927" y="1663531"/>
            <a:ext cx="8666073" cy="5838767"/>
          </a:xfrm>
          <a:custGeom>
            <a:avLst/>
            <a:gdLst/>
            <a:ahLst/>
            <a:cxnLst/>
            <a:rect r="r" b="b" t="t" l="l"/>
            <a:pathLst>
              <a:path h="5838767" w="8666073">
                <a:moveTo>
                  <a:pt x="0" y="0"/>
                </a:moveTo>
                <a:lnTo>
                  <a:pt x="8666073" y="0"/>
                </a:lnTo>
                <a:lnTo>
                  <a:pt x="8666073" y="5838767"/>
                </a:lnTo>
                <a:lnTo>
                  <a:pt x="0" y="583876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9587320" y="819150"/>
            <a:ext cx="7966363" cy="2420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8759"/>
              </a:lnSpc>
            </a:pPr>
            <a:r>
              <a:rPr lang="en-US" b="true" sz="7299">
                <a:solidFill>
                  <a:srgbClr val="000000"/>
                </a:solidFill>
                <a:latin typeface="Cooper Hewitt Bold"/>
                <a:ea typeface="Cooper Hewitt Bold"/>
                <a:cs typeface="Cooper Hewitt Bold"/>
                <a:sym typeface="Cooper Hewitt Bold"/>
              </a:rPr>
              <a:t>lugares sobresalientes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708348" y="3220581"/>
            <a:ext cx="7550952" cy="5019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677"/>
              </a:lnSpc>
            </a:pPr>
            <a:r>
              <a:rPr lang="en-US" sz="2231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Estados Unidos tiene una geografía muy diversa y una gran cantidad de lugares icónicos.</a:t>
            </a:r>
          </a:p>
          <a:p>
            <a:pPr algn="just">
              <a:lnSpc>
                <a:spcPts val="2677"/>
              </a:lnSpc>
            </a:pPr>
            <a:r>
              <a:rPr lang="en-US" sz="2231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​Naturales:</a:t>
            </a:r>
          </a:p>
          <a:p>
            <a:pPr algn="just">
              <a:lnSpc>
                <a:spcPts val="2677"/>
              </a:lnSpc>
            </a:pPr>
            <a:r>
              <a:rPr lang="en-US" sz="2231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​Gran Cañón: Una maravilla natural impresionante en Arizona.</a:t>
            </a:r>
          </a:p>
          <a:p>
            <a:pPr algn="just">
              <a:lnSpc>
                <a:spcPts val="2677"/>
              </a:lnSpc>
            </a:pPr>
            <a:r>
              <a:rPr lang="en-US" sz="2231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​Parque Nacional de Yellowstone: Famoso por sus géiseres y vida silvestre.</a:t>
            </a:r>
          </a:p>
          <a:p>
            <a:pPr algn="just">
              <a:lnSpc>
                <a:spcPts val="2677"/>
              </a:lnSpc>
            </a:pPr>
            <a:r>
              <a:rPr lang="en-US" sz="2231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​Urbanos:</a:t>
            </a:r>
          </a:p>
          <a:p>
            <a:pPr algn="just">
              <a:lnSpc>
                <a:spcPts val="2677"/>
              </a:lnSpc>
            </a:pPr>
            <a:r>
              <a:rPr lang="en-US" sz="2231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​Nueva York: Conocida por la Estatua de la Libertad, Times Square y Central Park.</a:t>
            </a:r>
          </a:p>
          <a:p>
            <a:pPr algn="just">
              <a:lnSpc>
                <a:spcPts val="2677"/>
              </a:lnSpc>
            </a:pPr>
            <a:r>
              <a:rPr lang="en-US" sz="2231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​Los Ángeles: Un centro de la industria del cine y el entretenimiento.</a:t>
            </a:r>
          </a:p>
          <a:p>
            <a:pPr algn="just">
              <a:lnSpc>
                <a:spcPts val="2677"/>
              </a:lnSpc>
            </a:pPr>
            <a:r>
              <a:rPr lang="en-US" sz="2231" b="true">
                <a:solidFill>
                  <a:srgbClr val="482C28"/>
                </a:solidFill>
                <a:latin typeface="Poppins Bold"/>
                <a:ea typeface="Poppins Bold"/>
                <a:cs typeface="Poppins Bold"/>
                <a:sym typeface="Poppins Bold"/>
              </a:rPr>
              <a:t>​Washington D.C.: La capital, con monumentos importantes como el Lincoln Memorial y la Casa Blanca.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DAGyae9DZLo</dc:identifier>
  <dcterms:modified xsi:type="dcterms:W3CDTF">2011-08-01T06:04:30Z</dcterms:modified>
  <cp:revision>1</cp:revision>
  <dc:title>Sociedades multiculturales</dc:title>
</cp:coreProperties>
</file>