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Chewy" charset="1" panose="02000000000000000000"/>
      <p:regular r:id="rId15"/>
    </p:embeddedFont>
    <p:embeddedFont>
      <p:font typeface="Wedges" charset="1" panose="02000500000000000000"/>
      <p:regular r:id="rId16"/>
    </p:embeddedFont>
    <p:embeddedFont>
      <p:font typeface="TT Fors" charset="1" panose="020B000303000102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.png" Type="http://schemas.openxmlformats.org/officeDocument/2006/relationships/image"/><Relationship Id="rId4" Target="../media/image5.jpeg" Type="http://schemas.openxmlformats.org/officeDocument/2006/relationships/image"/><Relationship Id="rId5" Target="../media/image6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9.jpeg" Type="http://schemas.openxmlformats.org/officeDocument/2006/relationships/image"/><Relationship Id="rId5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https://www.google.com/search?client=mobilesearchapp&amp;channel=iss&amp;hl=es_419&amp;rlz=1MDAPLB___MX1072MX1073&amp;v=383.0.797833943&amp;cs=1&amp;sca_esv=e3694993e1cbb5c3&amp;sxsrf=AE3TifNyDyjkeHzIWFiywnKteJPjuEa6sA%3A1756421032430&amp;q=Cester%C3%ADa&amp;sa=X&amp;ved=2ahUKEwjH9sKdyq6PAxW_JEQIHbuzLMUQxccNegQIDBAB&amp;mstk=AUtExfD9DnoYiz0D69g87ui4Y8Cc-XZ6XN_m58lomDM6cOECTOnCp8zdGJp5IS_grM3J7bcQzXMMf9LrgXvT9SDU1_QP1ND2Bl7zbXjSTV4Aj4Nk7WYXCnojPthTkdfZnYBnoSPwjBL7CIzhh6agvNCaP6hefKtMva4OxPWdvP4v_5I5vXZv_uuPhWXnpF3LIzFQkunng7SkJGb2f0VOsGA4MsAxbj_SYgMBEq6BUxR7K-WMtM1JzFOQMr6Mf532Wj9WRnoCKOP38VQrTsjWbU0Zhx-kBiNJeUjPInNS0JrMcCandw&amp;csui=3" TargetMode="External" Type="http://schemas.openxmlformats.org/officeDocument/2006/relationships/hyperlink"/><Relationship Id="rId5" Target="../media/image2.png" Type="http://schemas.openxmlformats.org/officeDocument/2006/relationships/image"/><Relationship Id="rId6" Target="../media/image12.jpeg" Type="http://schemas.openxmlformats.org/officeDocument/2006/relationships/image"/><Relationship Id="rId7" Target="../media/image1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3.png" Type="http://schemas.openxmlformats.org/officeDocument/2006/relationships/image"/><Relationship Id="rId4" Target="../media/image2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3.png" Type="http://schemas.openxmlformats.org/officeDocument/2006/relationships/image"/><Relationship Id="rId4" Target="../media/image2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Relationship Id="rId3" Target="../media/image2.png" Type="http://schemas.openxmlformats.org/officeDocument/2006/relationships/image"/><Relationship Id="rId4" Target="../media/image19.jpeg" Type="http://schemas.openxmlformats.org/officeDocument/2006/relationships/image"/><Relationship Id="rId5" Target="../media/image20.jpeg" Type="http://schemas.openxmlformats.org/officeDocument/2006/relationships/image"/><Relationship Id="rId6" Target="../media/image21.png" Type="http://schemas.openxmlformats.org/officeDocument/2006/relationships/image"/><Relationship Id="rId7" Target="../media/image10.png" Type="http://schemas.openxmlformats.org/officeDocument/2006/relationships/image"/><Relationship Id="rId8" Target="../media/image2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2.png" Type="http://schemas.openxmlformats.org/officeDocument/2006/relationships/image"/><Relationship Id="rId4" Target="../media/image17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png" Type="http://schemas.openxmlformats.org/officeDocument/2006/relationships/image"/><Relationship Id="rId4" Target="../media/image1.png" Type="http://schemas.openxmlformats.org/officeDocument/2006/relationships/image"/><Relationship Id="rId5" Target="../media/image25.png" Type="http://schemas.openxmlformats.org/officeDocument/2006/relationships/image"/><Relationship Id="rId6" Target="../media/image11.png" Type="http://schemas.openxmlformats.org/officeDocument/2006/relationships/image"/><Relationship Id="rId7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53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77679" y="3179240"/>
            <a:ext cx="13332642" cy="3174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01"/>
              </a:lnSpc>
            </a:pPr>
            <a:r>
              <a:rPr lang="en-US" sz="12101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artesanías y Tradiciones indígenas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477679" y="2364308"/>
            <a:ext cx="13332642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4499">
                <a:solidFill>
                  <a:srgbClr val="F4B7DA"/>
                </a:solidFill>
                <a:latin typeface="Wedges"/>
                <a:ea typeface="Wedges"/>
                <a:cs typeface="Wedges"/>
                <a:sym typeface="Wedges"/>
              </a:rPr>
              <a:t>Español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831858" y="-75229"/>
            <a:ext cx="2828508" cy="4269446"/>
          </a:xfrm>
          <a:custGeom>
            <a:avLst/>
            <a:gdLst/>
            <a:ahLst/>
            <a:cxnLst/>
            <a:rect r="r" b="b" t="t" l="l"/>
            <a:pathLst>
              <a:path h="4269446" w="2828508">
                <a:moveTo>
                  <a:pt x="0" y="0"/>
                </a:moveTo>
                <a:lnTo>
                  <a:pt x="2828508" y="0"/>
                </a:lnTo>
                <a:lnTo>
                  <a:pt x="2828508" y="4269446"/>
                </a:lnTo>
                <a:lnTo>
                  <a:pt x="0" y="4269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40512" y="395241"/>
            <a:ext cx="1905324" cy="2108243"/>
          </a:xfrm>
          <a:custGeom>
            <a:avLst/>
            <a:gdLst/>
            <a:ahLst/>
            <a:cxnLst/>
            <a:rect r="r" b="b" t="t" l="l"/>
            <a:pathLst>
              <a:path h="2108243" w="1905324">
                <a:moveTo>
                  <a:pt x="0" y="0"/>
                </a:moveTo>
                <a:lnTo>
                  <a:pt x="1905325" y="0"/>
                </a:lnTo>
                <a:lnTo>
                  <a:pt x="1905325" y="2108243"/>
                </a:lnTo>
                <a:lnTo>
                  <a:pt x="0" y="21082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802569" y="-658880"/>
            <a:ext cx="2456731" cy="2718375"/>
          </a:xfrm>
          <a:custGeom>
            <a:avLst/>
            <a:gdLst/>
            <a:ahLst/>
            <a:cxnLst/>
            <a:rect r="r" b="b" t="t" l="l"/>
            <a:pathLst>
              <a:path h="2718375" w="2456731">
                <a:moveTo>
                  <a:pt x="0" y="0"/>
                </a:moveTo>
                <a:lnTo>
                  <a:pt x="2456731" y="0"/>
                </a:lnTo>
                <a:lnTo>
                  <a:pt x="2456731" y="2718374"/>
                </a:lnTo>
                <a:lnTo>
                  <a:pt x="0" y="27183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697687">
            <a:off x="122915" y="6311655"/>
            <a:ext cx="3747469" cy="4146577"/>
          </a:xfrm>
          <a:custGeom>
            <a:avLst/>
            <a:gdLst/>
            <a:ahLst/>
            <a:cxnLst/>
            <a:rect r="r" b="b" t="t" l="l"/>
            <a:pathLst>
              <a:path h="4146577" w="3747469">
                <a:moveTo>
                  <a:pt x="0" y="0"/>
                </a:moveTo>
                <a:lnTo>
                  <a:pt x="3747469" y="0"/>
                </a:lnTo>
                <a:lnTo>
                  <a:pt x="3747469" y="4146577"/>
                </a:lnTo>
                <a:lnTo>
                  <a:pt x="0" y="41465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467019" y="2278583"/>
            <a:ext cx="1565599" cy="1553205"/>
          </a:xfrm>
          <a:custGeom>
            <a:avLst/>
            <a:gdLst/>
            <a:ahLst/>
            <a:cxnLst/>
            <a:rect r="r" b="b" t="t" l="l"/>
            <a:pathLst>
              <a:path h="1553205" w="1565599">
                <a:moveTo>
                  <a:pt x="0" y="0"/>
                </a:moveTo>
                <a:lnTo>
                  <a:pt x="1565599" y="0"/>
                </a:lnTo>
                <a:lnTo>
                  <a:pt x="1565599" y="1553205"/>
                </a:lnTo>
                <a:lnTo>
                  <a:pt x="0" y="15532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126587" y="8008417"/>
            <a:ext cx="2456731" cy="2718375"/>
          </a:xfrm>
          <a:custGeom>
            <a:avLst/>
            <a:gdLst/>
            <a:ahLst/>
            <a:cxnLst/>
            <a:rect r="r" b="b" t="t" l="l"/>
            <a:pathLst>
              <a:path h="2718375" w="2456731">
                <a:moveTo>
                  <a:pt x="0" y="0"/>
                </a:moveTo>
                <a:lnTo>
                  <a:pt x="2456731" y="0"/>
                </a:lnTo>
                <a:lnTo>
                  <a:pt x="2456731" y="2718374"/>
                </a:lnTo>
                <a:lnTo>
                  <a:pt x="0" y="27183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343787" y="7231814"/>
            <a:ext cx="1565599" cy="1553205"/>
          </a:xfrm>
          <a:custGeom>
            <a:avLst/>
            <a:gdLst/>
            <a:ahLst/>
            <a:cxnLst/>
            <a:rect r="r" b="b" t="t" l="l"/>
            <a:pathLst>
              <a:path h="1553205" w="1565599">
                <a:moveTo>
                  <a:pt x="0" y="0"/>
                </a:moveTo>
                <a:lnTo>
                  <a:pt x="1565600" y="0"/>
                </a:lnTo>
                <a:lnTo>
                  <a:pt x="1565600" y="1553205"/>
                </a:lnTo>
                <a:lnTo>
                  <a:pt x="0" y="15532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600418">
            <a:off x="15814008" y="2924275"/>
            <a:ext cx="2789624" cy="4210753"/>
          </a:xfrm>
          <a:custGeom>
            <a:avLst/>
            <a:gdLst/>
            <a:ahLst/>
            <a:cxnLst/>
            <a:rect r="r" b="b" t="t" l="l"/>
            <a:pathLst>
              <a:path h="4210753" w="2789624">
                <a:moveTo>
                  <a:pt x="0" y="0"/>
                </a:moveTo>
                <a:lnTo>
                  <a:pt x="2789624" y="0"/>
                </a:lnTo>
                <a:lnTo>
                  <a:pt x="2789624" y="4210753"/>
                </a:lnTo>
                <a:lnTo>
                  <a:pt x="0" y="42107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033848" y="-658880"/>
            <a:ext cx="1905324" cy="2108243"/>
          </a:xfrm>
          <a:custGeom>
            <a:avLst/>
            <a:gdLst/>
            <a:ahLst/>
            <a:cxnLst/>
            <a:rect r="r" b="b" t="t" l="l"/>
            <a:pathLst>
              <a:path h="2108243" w="1905324">
                <a:moveTo>
                  <a:pt x="0" y="0"/>
                </a:moveTo>
                <a:lnTo>
                  <a:pt x="1905324" y="0"/>
                </a:lnTo>
                <a:lnTo>
                  <a:pt x="1905324" y="2108242"/>
                </a:lnTo>
                <a:lnTo>
                  <a:pt x="0" y="2108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768336" y="9232879"/>
            <a:ext cx="1905324" cy="2108243"/>
          </a:xfrm>
          <a:custGeom>
            <a:avLst/>
            <a:gdLst/>
            <a:ahLst/>
            <a:cxnLst/>
            <a:rect r="r" b="b" t="t" l="l"/>
            <a:pathLst>
              <a:path h="2108243" w="1905324">
                <a:moveTo>
                  <a:pt x="0" y="0"/>
                </a:moveTo>
                <a:lnTo>
                  <a:pt x="1905324" y="0"/>
                </a:lnTo>
                <a:lnTo>
                  <a:pt x="1905324" y="2108242"/>
                </a:lnTo>
                <a:lnTo>
                  <a:pt x="0" y="2108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7208820" y="1449362"/>
            <a:ext cx="1565599" cy="1553205"/>
          </a:xfrm>
          <a:custGeom>
            <a:avLst/>
            <a:gdLst/>
            <a:ahLst/>
            <a:cxnLst/>
            <a:rect r="r" b="b" t="t" l="l"/>
            <a:pathLst>
              <a:path h="1553205" w="1565599">
                <a:moveTo>
                  <a:pt x="0" y="0"/>
                </a:moveTo>
                <a:lnTo>
                  <a:pt x="1565599" y="0"/>
                </a:lnTo>
                <a:lnTo>
                  <a:pt x="1565599" y="1553205"/>
                </a:lnTo>
                <a:lnTo>
                  <a:pt x="0" y="15532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477679" y="8437713"/>
            <a:ext cx="13332642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4499">
                <a:solidFill>
                  <a:srgbClr val="B5BFFD"/>
                </a:solidFill>
                <a:latin typeface="Wedges"/>
                <a:ea typeface="Wedges"/>
                <a:cs typeface="Wedges"/>
                <a:sym typeface="Wedges"/>
              </a:rPr>
              <a:t>By:Ximena,  Julián y Alfredo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136738" y="6706069"/>
            <a:ext cx="13332642" cy="817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6299">
                <a:solidFill>
                  <a:srgbClr val="FFFFFF"/>
                </a:solidFill>
                <a:latin typeface="Wedges"/>
                <a:ea typeface="Wedges"/>
                <a:cs typeface="Wedges"/>
                <a:sym typeface="Wedges"/>
              </a:rPr>
              <a:t>De guasave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53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046068">
            <a:off x="13879904" y="888509"/>
            <a:ext cx="4511122" cy="4125797"/>
          </a:xfrm>
          <a:custGeom>
            <a:avLst/>
            <a:gdLst/>
            <a:ahLst/>
            <a:cxnLst/>
            <a:rect r="r" b="b" t="t" l="l"/>
            <a:pathLst>
              <a:path h="4125797" w="4511122">
                <a:moveTo>
                  <a:pt x="0" y="0"/>
                </a:moveTo>
                <a:lnTo>
                  <a:pt x="4511123" y="0"/>
                </a:lnTo>
                <a:lnTo>
                  <a:pt x="4511123" y="4125798"/>
                </a:lnTo>
                <a:lnTo>
                  <a:pt x="0" y="41257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97478" y="0"/>
            <a:ext cx="2585089" cy="2860403"/>
          </a:xfrm>
          <a:custGeom>
            <a:avLst/>
            <a:gdLst/>
            <a:ahLst/>
            <a:cxnLst/>
            <a:rect r="r" b="b" t="t" l="l"/>
            <a:pathLst>
              <a:path h="2860403" w="2585089">
                <a:moveTo>
                  <a:pt x="0" y="0"/>
                </a:moveTo>
                <a:lnTo>
                  <a:pt x="2585089" y="0"/>
                </a:lnTo>
                <a:lnTo>
                  <a:pt x="2585089" y="2860403"/>
                </a:lnTo>
                <a:lnTo>
                  <a:pt x="0" y="28604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00917" y="5143500"/>
            <a:ext cx="3999123" cy="4484874"/>
          </a:xfrm>
          <a:custGeom>
            <a:avLst/>
            <a:gdLst/>
            <a:ahLst/>
            <a:cxnLst/>
            <a:rect r="r" b="b" t="t" l="l"/>
            <a:pathLst>
              <a:path h="4484874" w="3999123">
                <a:moveTo>
                  <a:pt x="0" y="0"/>
                </a:moveTo>
                <a:lnTo>
                  <a:pt x="3999123" y="0"/>
                </a:lnTo>
                <a:lnTo>
                  <a:pt x="3999123" y="4484874"/>
                </a:lnTo>
                <a:lnTo>
                  <a:pt x="0" y="44848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931488" y="2304958"/>
            <a:ext cx="4171200" cy="5561600"/>
          </a:xfrm>
          <a:custGeom>
            <a:avLst/>
            <a:gdLst/>
            <a:ahLst/>
            <a:cxnLst/>
            <a:rect r="r" b="b" t="t" l="l"/>
            <a:pathLst>
              <a:path h="5561600" w="4171200">
                <a:moveTo>
                  <a:pt x="0" y="0"/>
                </a:moveTo>
                <a:lnTo>
                  <a:pt x="4171200" y="0"/>
                </a:lnTo>
                <a:lnTo>
                  <a:pt x="4171200" y="5561600"/>
                </a:lnTo>
                <a:lnTo>
                  <a:pt x="0" y="5561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13755" y="764995"/>
            <a:ext cx="16230600" cy="1539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01"/>
              </a:lnSpc>
            </a:pPr>
            <a:r>
              <a:rPr lang="en-US" sz="11501">
                <a:solidFill>
                  <a:srgbClr val="FFFFFF"/>
                </a:solidFill>
                <a:latin typeface="Wedges"/>
                <a:ea typeface="Wedges"/>
                <a:cs typeface="Wedges"/>
                <a:sym typeface="Wedges"/>
              </a:rPr>
              <a:t>Artesanías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13755" y="3233772"/>
            <a:ext cx="7954972" cy="4646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Las principales artesanías de Guasave, Sinaloa, se centran en el trabajo de la palma (cestería y bordados y tejidos) y la madera, así como en el tallado de figuras y la elaboración de indumentaria tradicional Yoreme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53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86600" y="4898444"/>
            <a:ext cx="4063056" cy="406305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95272" y="0"/>
                  </a:moveTo>
                  <a:lnTo>
                    <a:pt x="717528" y="0"/>
                  </a:lnTo>
                  <a:cubicBezTo>
                    <a:pt x="770145" y="0"/>
                    <a:pt x="812800" y="42655"/>
                    <a:pt x="812800" y="95272"/>
                  </a:cubicBezTo>
                  <a:lnTo>
                    <a:pt x="812800" y="717528"/>
                  </a:lnTo>
                  <a:cubicBezTo>
                    <a:pt x="812800" y="770145"/>
                    <a:pt x="770145" y="812800"/>
                    <a:pt x="717528" y="812800"/>
                  </a:cubicBezTo>
                  <a:lnTo>
                    <a:pt x="95272" y="812800"/>
                  </a:lnTo>
                  <a:cubicBezTo>
                    <a:pt x="42655" y="812800"/>
                    <a:pt x="0" y="770145"/>
                    <a:pt x="0" y="717528"/>
                  </a:cubicBezTo>
                  <a:lnTo>
                    <a:pt x="0" y="95272"/>
                  </a:lnTo>
                  <a:cubicBezTo>
                    <a:pt x="0" y="42655"/>
                    <a:pt x="42655" y="0"/>
                    <a:pt x="95272" y="0"/>
                  </a:cubicBezTo>
                  <a:close/>
                </a:path>
              </a:pathLst>
            </a:custGeom>
            <a:blipFill>
              <a:blip r:embed="rId2"/>
              <a:stretch>
                <a:fillRect l="-24404" t="0" r="-24404" b="0"/>
              </a:stretch>
            </a:blipFill>
            <a:ln w="114300" cap="rnd">
              <a:solidFill>
                <a:srgbClr val="FFC461"/>
              </a:solidFill>
              <a:prstDash val="solid"/>
              <a:round/>
            </a:ln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-246955"/>
            <a:ext cx="16230600" cy="3079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</a:p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FFFFFF"/>
                </a:solidFill>
                <a:latin typeface="Wedges"/>
                <a:ea typeface="Wedges"/>
                <a:cs typeface="Wedges"/>
                <a:sym typeface="Wedges"/>
              </a:rPr>
              <a:t>Algunas imágenes de artesanía 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7112472" y="3441575"/>
            <a:ext cx="4063056" cy="4063056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95272" y="0"/>
                  </a:moveTo>
                  <a:lnTo>
                    <a:pt x="717528" y="0"/>
                  </a:lnTo>
                  <a:cubicBezTo>
                    <a:pt x="770145" y="0"/>
                    <a:pt x="812800" y="42655"/>
                    <a:pt x="812800" y="95272"/>
                  </a:cubicBezTo>
                  <a:lnTo>
                    <a:pt x="812800" y="717528"/>
                  </a:lnTo>
                  <a:cubicBezTo>
                    <a:pt x="812800" y="770145"/>
                    <a:pt x="770145" y="812800"/>
                    <a:pt x="717528" y="812800"/>
                  </a:cubicBezTo>
                  <a:lnTo>
                    <a:pt x="95272" y="812800"/>
                  </a:lnTo>
                  <a:cubicBezTo>
                    <a:pt x="42655" y="812800"/>
                    <a:pt x="0" y="770145"/>
                    <a:pt x="0" y="717528"/>
                  </a:cubicBezTo>
                  <a:lnTo>
                    <a:pt x="0" y="95272"/>
                  </a:lnTo>
                  <a:cubicBezTo>
                    <a:pt x="0" y="42655"/>
                    <a:pt x="42655" y="0"/>
                    <a:pt x="95272" y="0"/>
                  </a:cubicBezTo>
                  <a:close/>
                </a:path>
              </a:pathLst>
            </a:custGeom>
            <a:blipFill>
              <a:blip r:embed="rId3"/>
              <a:stretch>
                <a:fillRect l="-25117" t="0" r="-25117" b="0"/>
              </a:stretch>
            </a:blipFill>
            <a:ln w="114300" cap="rnd">
              <a:solidFill>
                <a:srgbClr val="FFC461"/>
              </a:solidFill>
              <a:prstDash val="solid"/>
              <a:round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12438345" y="4898444"/>
            <a:ext cx="4063056" cy="4063056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95272" y="0"/>
                  </a:moveTo>
                  <a:lnTo>
                    <a:pt x="717528" y="0"/>
                  </a:lnTo>
                  <a:cubicBezTo>
                    <a:pt x="770145" y="0"/>
                    <a:pt x="812800" y="42655"/>
                    <a:pt x="812800" y="95272"/>
                  </a:cubicBezTo>
                  <a:lnTo>
                    <a:pt x="812800" y="717528"/>
                  </a:lnTo>
                  <a:cubicBezTo>
                    <a:pt x="812800" y="770145"/>
                    <a:pt x="770145" y="812800"/>
                    <a:pt x="717528" y="812800"/>
                  </a:cubicBezTo>
                  <a:lnTo>
                    <a:pt x="95272" y="812800"/>
                  </a:lnTo>
                  <a:cubicBezTo>
                    <a:pt x="42655" y="812800"/>
                    <a:pt x="0" y="770145"/>
                    <a:pt x="0" y="717528"/>
                  </a:cubicBezTo>
                  <a:lnTo>
                    <a:pt x="0" y="95272"/>
                  </a:lnTo>
                  <a:cubicBezTo>
                    <a:pt x="0" y="42655"/>
                    <a:pt x="42655" y="0"/>
                    <a:pt x="95272" y="0"/>
                  </a:cubicBezTo>
                  <a:close/>
                </a:path>
              </a:pathLst>
            </a:custGeom>
            <a:blipFill>
              <a:blip r:embed="rId4"/>
              <a:stretch>
                <a:fillRect l="-24906" t="0" r="-24906" b="0"/>
              </a:stretch>
            </a:blipFill>
            <a:ln w="114300" cap="rnd">
              <a:solidFill>
                <a:srgbClr val="FFC461"/>
              </a:solidFill>
              <a:prstDash val="solid"/>
              <a:round/>
            </a:ln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400145" y="7382375"/>
            <a:ext cx="2261504" cy="2598085"/>
          </a:xfrm>
          <a:custGeom>
            <a:avLst/>
            <a:gdLst/>
            <a:ahLst/>
            <a:cxnLst/>
            <a:rect r="r" b="b" t="t" l="l"/>
            <a:pathLst>
              <a:path h="2598085" w="2261504">
                <a:moveTo>
                  <a:pt x="0" y="0"/>
                </a:moveTo>
                <a:lnTo>
                  <a:pt x="2261504" y="0"/>
                </a:lnTo>
                <a:lnTo>
                  <a:pt x="2261504" y="2598085"/>
                </a:lnTo>
                <a:lnTo>
                  <a:pt x="0" y="25980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825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32235" y="4691651"/>
            <a:ext cx="2261504" cy="2598085"/>
          </a:xfrm>
          <a:custGeom>
            <a:avLst/>
            <a:gdLst/>
            <a:ahLst/>
            <a:cxnLst/>
            <a:rect r="r" b="b" t="t" l="l"/>
            <a:pathLst>
              <a:path h="2598085" w="2261504">
                <a:moveTo>
                  <a:pt x="0" y="0"/>
                </a:moveTo>
                <a:lnTo>
                  <a:pt x="2261505" y="0"/>
                </a:lnTo>
                <a:lnTo>
                  <a:pt x="2261505" y="2598085"/>
                </a:lnTo>
                <a:lnTo>
                  <a:pt x="0" y="25980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825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463130" y="-835257"/>
            <a:ext cx="2100608" cy="2413243"/>
          </a:xfrm>
          <a:custGeom>
            <a:avLst/>
            <a:gdLst/>
            <a:ahLst/>
            <a:cxnLst/>
            <a:rect r="r" b="b" t="t" l="l"/>
            <a:pathLst>
              <a:path h="2413243" w="2100608">
                <a:moveTo>
                  <a:pt x="0" y="0"/>
                </a:moveTo>
                <a:lnTo>
                  <a:pt x="2100609" y="0"/>
                </a:lnTo>
                <a:lnTo>
                  <a:pt x="2100609" y="2413243"/>
                </a:lnTo>
                <a:lnTo>
                  <a:pt x="0" y="24132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825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314009" y="1374504"/>
            <a:ext cx="2100608" cy="2413243"/>
          </a:xfrm>
          <a:custGeom>
            <a:avLst/>
            <a:gdLst/>
            <a:ahLst/>
            <a:cxnLst/>
            <a:rect r="r" b="b" t="t" l="l"/>
            <a:pathLst>
              <a:path h="2413243" w="2100608">
                <a:moveTo>
                  <a:pt x="0" y="0"/>
                </a:moveTo>
                <a:lnTo>
                  <a:pt x="2100609" y="0"/>
                </a:lnTo>
                <a:lnTo>
                  <a:pt x="2100609" y="2413243"/>
                </a:lnTo>
                <a:lnTo>
                  <a:pt x="0" y="24132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825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6354573" y="7809305"/>
            <a:ext cx="5578855" cy="789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69"/>
              </a:lnSpc>
            </a:pPr>
            <a:r>
              <a:rPr lang="en-US" sz="5969">
                <a:solidFill>
                  <a:srgbClr val="FFC461"/>
                </a:solidFill>
                <a:latin typeface="Wedges"/>
                <a:ea typeface="Wedges"/>
                <a:cs typeface="Wedges"/>
                <a:sym typeface="Wedges"/>
              </a:rPr>
              <a:t>De porcelana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3356603"/>
            <a:ext cx="5578855" cy="1541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69"/>
              </a:lnSpc>
            </a:pPr>
            <a:r>
              <a:rPr lang="en-US" sz="5969">
                <a:solidFill>
                  <a:srgbClr val="FFC461"/>
                </a:solidFill>
                <a:latin typeface="Wedges"/>
                <a:ea typeface="Wedges"/>
                <a:cs typeface="Wedges"/>
                <a:sym typeface="Wedges"/>
              </a:rPr>
              <a:t>Figuras de yeso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680445" y="3902047"/>
            <a:ext cx="5578855" cy="789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69"/>
              </a:lnSpc>
            </a:pPr>
            <a:r>
              <a:rPr lang="en-US" sz="5969">
                <a:solidFill>
                  <a:srgbClr val="FFC461"/>
                </a:solidFill>
                <a:latin typeface="Wedges"/>
                <a:ea typeface="Wedges"/>
                <a:cs typeface="Wedges"/>
                <a:sym typeface="Wedges"/>
              </a:rPr>
              <a:t>De ixtle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53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186527">
            <a:off x="15858592" y="3940644"/>
            <a:ext cx="3256939" cy="5971469"/>
          </a:xfrm>
          <a:custGeom>
            <a:avLst/>
            <a:gdLst/>
            <a:ahLst/>
            <a:cxnLst/>
            <a:rect r="r" b="b" t="t" l="l"/>
            <a:pathLst>
              <a:path h="5971469" w="3256939">
                <a:moveTo>
                  <a:pt x="0" y="0"/>
                </a:moveTo>
                <a:lnTo>
                  <a:pt x="3256939" y="0"/>
                </a:lnTo>
                <a:lnTo>
                  <a:pt x="3256939" y="5971469"/>
                </a:lnTo>
                <a:lnTo>
                  <a:pt x="0" y="59714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234621" y="449389"/>
            <a:ext cx="1613799" cy="3514626"/>
          </a:xfrm>
          <a:custGeom>
            <a:avLst/>
            <a:gdLst/>
            <a:ahLst/>
            <a:cxnLst/>
            <a:rect r="r" b="b" t="t" l="l"/>
            <a:pathLst>
              <a:path h="3514626" w="1613799">
                <a:moveTo>
                  <a:pt x="0" y="0"/>
                </a:moveTo>
                <a:lnTo>
                  <a:pt x="1613799" y="0"/>
                </a:lnTo>
                <a:lnTo>
                  <a:pt x="1613799" y="3514626"/>
                </a:lnTo>
                <a:lnTo>
                  <a:pt x="0" y="35146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267676" y="3162059"/>
            <a:ext cx="8966945" cy="4780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 u="sng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  <a:hlinkClick r:id="rId4" tooltip="https://www.google.com/search?client=mobilesearchapp&amp;channel=iss&amp;hl=es_419&amp;rlz=1MDAPLB___MX1072MX1073&amp;v=383.0.797833943&amp;cs=1&amp;sca_esv=e3694993e1cbb5c3&amp;sxsrf=AE3TifNyDyjkeHzIWFiywnKteJPjuEa6sA%3A1756421032430&amp;q=Cester%C3%ADa&amp;sa=X&amp;ved=2ahUKEwjH9sKdyq6PAxW_JEQIHbuzLMUQxccNegQIDBAB&amp;mstk=AUtExfD9DnoYiz0D69g87ui4Y8Cc-XZ6XN_m58lomDM6cOECTOnCp8zdGJp5IS_grM3J7bcQzXMMf9LrgXvT9SDU1_QP1ND2Bl7zbXjSTV4Aj4Nk7WYXCnojPthTkdfZnYBnoSPwjBL7CIzhh6agvNCaP6hefKtMva4OxPWdvP4v_5I5vXZv_uuPhWXnpF3LIzFQkunng7SkJGb2f0VOsGA4MsAxbj_SYgMBEq6BUxR7K-WMtM1JzFOQMr6Mf532Wj9WRnoCKOP38VQrTsjWbU0Zhx-kBiNJeUjPInNS0JrMcCandw&amp;csui=3"/>
              </a:rPr>
              <a:t>Cestería</a:t>
            </a:r>
            <a:r>
              <a:rPr lang="en-US" sz="339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: Los guasaves utilizaban paja y tule para tejer cestos y otros objetos para uso doméstico y para navegar en el litoral.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Alfarería y trabajo en barro:</a:t>
            </a:r>
            <a:r>
              <a:rPr lang="en-US" sz="339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 Son artesanías tradicionales de Sinaloa en general, y es posible encontrar artículos relacionados en la región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4832068" y="6533309"/>
            <a:ext cx="1613799" cy="3514626"/>
          </a:xfrm>
          <a:custGeom>
            <a:avLst/>
            <a:gdLst/>
            <a:ahLst/>
            <a:cxnLst/>
            <a:rect r="r" b="b" t="t" l="l"/>
            <a:pathLst>
              <a:path h="3514626" w="1613799">
                <a:moveTo>
                  <a:pt x="0" y="0"/>
                </a:moveTo>
                <a:lnTo>
                  <a:pt x="1613799" y="0"/>
                </a:lnTo>
                <a:lnTo>
                  <a:pt x="1613799" y="3514626"/>
                </a:lnTo>
                <a:lnTo>
                  <a:pt x="0" y="35146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651270" y="8858008"/>
            <a:ext cx="1766492" cy="1954625"/>
          </a:xfrm>
          <a:custGeom>
            <a:avLst/>
            <a:gdLst/>
            <a:ahLst/>
            <a:cxnLst/>
            <a:rect r="r" b="b" t="t" l="l"/>
            <a:pathLst>
              <a:path h="1954625" w="1766492">
                <a:moveTo>
                  <a:pt x="0" y="0"/>
                </a:moveTo>
                <a:lnTo>
                  <a:pt x="1766492" y="0"/>
                </a:lnTo>
                <a:lnTo>
                  <a:pt x="1766492" y="1954624"/>
                </a:lnTo>
                <a:lnTo>
                  <a:pt x="0" y="19546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554769" y="-560612"/>
            <a:ext cx="2321884" cy="2569166"/>
          </a:xfrm>
          <a:custGeom>
            <a:avLst/>
            <a:gdLst/>
            <a:ahLst/>
            <a:cxnLst/>
            <a:rect r="r" b="b" t="t" l="l"/>
            <a:pathLst>
              <a:path h="2569166" w="2321884">
                <a:moveTo>
                  <a:pt x="0" y="0"/>
                </a:moveTo>
                <a:lnTo>
                  <a:pt x="2321884" y="0"/>
                </a:lnTo>
                <a:lnTo>
                  <a:pt x="2321884" y="2569167"/>
                </a:lnTo>
                <a:lnTo>
                  <a:pt x="0" y="25691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983490" y="723972"/>
            <a:ext cx="4462377" cy="4060763"/>
          </a:xfrm>
          <a:custGeom>
            <a:avLst/>
            <a:gdLst/>
            <a:ahLst/>
            <a:cxnLst/>
            <a:rect r="r" b="b" t="t" l="l"/>
            <a:pathLst>
              <a:path h="4060763" w="4462377">
                <a:moveTo>
                  <a:pt x="0" y="0"/>
                </a:moveTo>
                <a:lnTo>
                  <a:pt x="4462377" y="0"/>
                </a:lnTo>
                <a:lnTo>
                  <a:pt x="4462377" y="4060762"/>
                </a:lnTo>
                <a:lnTo>
                  <a:pt x="0" y="40607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06173" y="4539635"/>
            <a:ext cx="4271971" cy="4271971"/>
          </a:xfrm>
          <a:custGeom>
            <a:avLst/>
            <a:gdLst/>
            <a:ahLst/>
            <a:cxnLst/>
            <a:rect r="r" b="b" t="t" l="l"/>
            <a:pathLst>
              <a:path h="4271971" w="4271971">
                <a:moveTo>
                  <a:pt x="0" y="0"/>
                </a:moveTo>
                <a:lnTo>
                  <a:pt x="4271971" y="0"/>
                </a:lnTo>
                <a:lnTo>
                  <a:pt x="4271971" y="4271971"/>
                </a:lnTo>
                <a:lnTo>
                  <a:pt x="0" y="42719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406169" y="1289445"/>
            <a:ext cx="7828452" cy="1301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99"/>
              </a:lnSpc>
            </a:pPr>
            <a:r>
              <a:rPr lang="en-US" sz="5099">
                <a:solidFill>
                  <a:srgbClr val="83D6C2"/>
                </a:solidFill>
                <a:latin typeface="Wedges"/>
                <a:ea typeface="Wedges"/>
                <a:cs typeface="Wedges"/>
                <a:sym typeface="Wedges"/>
              </a:rPr>
              <a:t>Cosas tradicionales y artesanal de guasave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53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0671" y="6265728"/>
            <a:ext cx="2060691" cy="3258010"/>
          </a:xfrm>
          <a:custGeom>
            <a:avLst/>
            <a:gdLst/>
            <a:ahLst/>
            <a:cxnLst/>
            <a:rect r="r" b="b" t="t" l="l"/>
            <a:pathLst>
              <a:path h="3258010" w="2060691">
                <a:moveTo>
                  <a:pt x="0" y="0"/>
                </a:moveTo>
                <a:lnTo>
                  <a:pt x="2060691" y="0"/>
                </a:lnTo>
                <a:lnTo>
                  <a:pt x="2060691" y="3258009"/>
                </a:lnTo>
                <a:lnTo>
                  <a:pt x="0" y="32580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8045" y="0"/>
            <a:ext cx="2784584" cy="2763700"/>
          </a:xfrm>
          <a:custGeom>
            <a:avLst/>
            <a:gdLst/>
            <a:ahLst/>
            <a:cxnLst/>
            <a:rect r="r" b="b" t="t" l="l"/>
            <a:pathLst>
              <a:path h="2763700" w="2784584">
                <a:moveTo>
                  <a:pt x="0" y="0"/>
                </a:moveTo>
                <a:lnTo>
                  <a:pt x="2784585" y="0"/>
                </a:lnTo>
                <a:lnTo>
                  <a:pt x="2784585" y="2763700"/>
                </a:lnTo>
                <a:lnTo>
                  <a:pt x="0" y="2763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692537" y="8432694"/>
            <a:ext cx="2494380" cy="2760033"/>
          </a:xfrm>
          <a:custGeom>
            <a:avLst/>
            <a:gdLst/>
            <a:ahLst/>
            <a:cxnLst/>
            <a:rect r="r" b="b" t="t" l="l"/>
            <a:pathLst>
              <a:path h="2760033" w="2494380">
                <a:moveTo>
                  <a:pt x="0" y="0"/>
                </a:moveTo>
                <a:lnTo>
                  <a:pt x="2494380" y="0"/>
                </a:lnTo>
                <a:lnTo>
                  <a:pt x="2494380" y="2760034"/>
                </a:lnTo>
                <a:lnTo>
                  <a:pt x="0" y="27600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7108274" y="1822040"/>
            <a:ext cx="1702049" cy="1883319"/>
          </a:xfrm>
          <a:custGeom>
            <a:avLst/>
            <a:gdLst/>
            <a:ahLst/>
            <a:cxnLst/>
            <a:rect r="r" b="b" t="t" l="l"/>
            <a:pathLst>
              <a:path h="1883319" w="1702049">
                <a:moveTo>
                  <a:pt x="0" y="0"/>
                </a:moveTo>
                <a:lnTo>
                  <a:pt x="1702049" y="0"/>
                </a:lnTo>
                <a:lnTo>
                  <a:pt x="1702049" y="1883319"/>
                </a:lnTo>
                <a:lnTo>
                  <a:pt x="0" y="18833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8700">
            <a:off x="13266659" y="3274841"/>
            <a:ext cx="5185631" cy="6984014"/>
          </a:xfrm>
          <a:custGeom>
            <a:avLst/>
            <a:gdLst/>
            <a:ahLst/>
            <a:cxnLst/>
            <a:rect r="r" b="b" t="t" l="l"/>
            <a:pathLst>
              <a:path h="6984014" w="5185631">
                <a:moveTo>
                  <a:pt x="0" y="0"/>
                </a:moveTo>
                <a:lnTo>
                  <a:pt x="5185631" y="0"/>
                </a:lnTo>
                <a:lnTo>
                  <a:pt x="5185631" y="6984014"/>
                </a:lnTo>
                <a:lnTo>
                  <a:pt x="0" y="69840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116546" y="0"/>
            <a:ext cx="2107574" cy="2332032"/>
          </a:xfrm>
          <a:custGeom>
            <a:avLst/>
            <a:gdLst/>
            <a:ahLst/>
            <a:cxnLst/>
            <a:rect r="r" b="b" t="t" l="l"/>
            <a:pathLst>
              <a:path h="2332032" w="2107574">
                <a:moveTo>
                  <a:pt x="0" y="0"/>
                </a:moveTo>
                <a:lnTo>
                  <a:pt x="2107574" y="0"/>
                </a:lnTo>
                <a:lnTo>
                  <a:pt x="2107574" y="2332032"/>
                </a:lnTo>
                <a:lnTo>
                  <a:pt x="0" y="23320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687320" y="8400995"/>
            <a:ext cx="1790980" cy="1946718"/>
          </a:xfrm>
          <a:custGeom>
            <a:avLst/>
            <a:gdLst/>
            <a:ahLst/>
            <a:cxnLst/>
            <a:rect r="r" b="b" t="t" l="l"/>
            <a:pathLst>
              <a:path h="1946718" w="1790980">
                <a:moveTo>
                  <a:pt x="0" y="0"/>
                </a:moveTo>
                <a:lnTo>
                  <a:pt x="1790981" y="0"/>
                </a:lnTo>
                <a:lnTo>
                  <a:pt x="1790981" y="1946718"/>
                </a:lnTo>
                <a:lnTo>
                  <a:pt x="0" y="19467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295946" y="3387880"/>
            <a:ext cx="9448672" cy="4223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07"/>
              </a:lnSpc>
            </a:pPr>
            <a:r>
              <a:rPr lang="en-US" sz="3434">
                <a:solidFill>
                  <a:srgbClr val="FFC461"/>
                </a:solidFill>
                <a:latin typeface="Chewy"/>
                <a:ea typeface="Chewy"/>
                <a:cs typeface="Chewy"/>
                <a:sym typeface="Chewy"/>
              </a:rPr>
              <a:t>​Herencia Yoreme-Mayo:</a:t>
            </a:r>
          </a:p>
          <a:p>
            <a:pPr algn="just">
              <a:lnSpc>
                <a:spcPts val="4807"/>
              </a:lnSpc>
            </a:pPr>
            <a:r>
              <a:rPr lang="en-US" sz="3434">
                <a:solidFill>
                  <a:srgbClr val="FFC461"/>
                </a:solidFill>
                <a:latin typeface="Chewy"/>
                <a:ea typeface="Chewy"/>
                <a:cs typeface="Chewy"/>
                <a:sym typeface="Chewy"/>
              </a:rPr>
              <a:t>​La cultura indígena Mayo-Yoreme es el corazón de las tradiciones de Guasave.</a:t>
            </a:r>
          </a:p>
          <a:p>
            <a:pPr algn="just">
              <a:lnSpc>
                <a:spcPts val="4807"/>
              </a:lnSpc>
            </a:pPr>
            <a:r>
              <a:rPr lang="en-US" sz="3434">
                <a:solidFill>
                  <a:srgbClr val="FFC461"/>
                </a:solidFill>
                <a:latin typeface="Chewy"/>
                <a:ea typeface="Chewy"/>
                <a:cs typeface="Chewy"/>
                <a:sym typeface="Chewy"/>
              </a:rPr>
              <a:t>​Comunidades como la de Las Culebras conservan su lengua, rituales y danzas.</a:t>
            </a:r>
          </a:p>
          <a:p>
            <a:pPr algn="just">
              <a:lnSpc>
                <a:spcPts val="4807"/>
              </a:lnSpc>
            </a:pPr>
            <a:r>
              <a:rPr lang="en-US" sz="3434">
                <a:solidFill>
                  <a:srgbClr val="FFC461"/>
                </a:solidFill>
                <a:latin typeface="Chewy"/>
                <a:ea typeface="Chewy"/>
                <a:cs typeface="Chewy"/>
                <a:sym typeface="Chewy"/>
              </a:rPr>
              <a:t>​Las "ramadas" son puntos de encuentro para exhibir artesanías y música tradicional.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-371033" y="3834576"/>
            <a:ext cx="1702049" cy="1883319"/>
          </a:xfrm>
          <a:custGeom>
            <a:avLst/>
            <a:gdLst/>
            <a:ahLst/>
            <a:cxnLst/>
            <a:rect r="r" b="b" t="t" l="l"/>
            <a:pathLst>
              <a:path h="1883319" w="1702049">
                <a:moveTo>
                  <a:pt x="0" y="0"/>
                </a:moveTo>
                <a:lnTo>
                  <a:pt x="1702050" y="0"/>
                </a:lnTo>
                <a:lnTo>
                  <a:pt x="1702050" y="1883319"/>
                </a:lnTo>
                <a:lnTo>
                  <a:pt x="0" y="18833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989877" y="9547274"/>
            <a:ext cx="831102" cy="847279"/>
          </a:xfrm>
          <a:custGeom>
            <a:avLst/>
            <a:gdLst/>
            <a:ahLst/>
            <a:cxnLst/>
            <a:rect r="r" b="b" t="t" l="l"/>
            <a:pathLst>
              <a:path h="847279" w="831102">
                <a:moveTo>
                  <a:pt x="0" y="0"/>
                </a:moveTo>
                <a:lnTo>
                  <a:pt x="831102" y="0"/>
                </a:lnTo>
                <a:lnTo>
                  <a:pt x="831102" y="847279"/>
                </a:lnTo>
                <a:lnTo>
                  <a:pt x="0" y="8472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687320" y="236664"/>
            <a:ext cx="10581926" cy="2651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63"/>
              </a:lnSpc>
            </a:pPr>
            <a:r>
              <a:rPr lang="en-US" sz="7545">
                <a:solidFill>
                  <a:srgbClr val="B5BFFD"/>
                </a:solidFill>
                <a:latin typeface="Chewy"/>
                <a:ea typeface="Chewy"/>
                <a:cs typeface="Chewy"/>
                <a:sym typeface="Chewy"/>
              </a:rPr>
              <a:t>Tradiciones (Herencia  Yomere-Mayo)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820979" y="8916663"/>
            <a:ext cx="1657322" cy="607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1"/>
              </a:lnSpc>
            </a:pPr>
            <a:r>
              <a:rPr lang="en-US" sz="3500">
                <a:solidFill>
                  <a:srgbClr val="B5BFFD"/>
                </a:solidFill>
                <a:latin typeface="Chewy"/>
                <a:ea typeface="Chewy"/>
                <a:cs typeface="Chewy"/>
                <a:sym typeface="Chewy"/>
              </a:rPr>
              <a:t>Blue lock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865736" y="9471074"/>
            <a:ext cx="1434148" cy="607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1"/>
              </a:lnSpc>
            </a:pPr>
            <a:r>
              <a:rPr lang="en-US" sz="3500">
                <a:solidFill>
                  <a:srgbClr val="B5BFFD"/>
                </a:solidFill>
                <a:latin typeface="Chewy"/>
                <a:ea typeface="Chewy"/>
                <a:cs typeface="Chewy"/>
                <a:sym typeface="Chewy"/>
              </a:rPr>
              <a:t>Oh yeah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53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0671" y="6265728"/>
            <a:ext cx="2060691" cy="3258010"/>
          </a:xfrm>
          <a:custGeom>
            <a:avLst/>
            <a:gdLst/>
            <a:ahLst/>
            <a:cxnLst/>
            <a:rect r="r" b="b" t="t" l="l"/>
            <a:pathLst>
              <a:path h="3258010" w="2060691">
                <a:moveTo>
                  <a:pt x="0" y="0"/>
                </a:moveTo>
                <a:lnTo>
                  <a:pt x="2060691" y="0"/>
                </a:lnTo>
                <a:lnTo>
                  <a:pt x="2060691" y="3258009"/>
                </a:lnTo>
                <a:lnTo>
                  <a:pt x="0" y="32580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8045" y="0"/>
            <a:ext cx="2784584" cy="2763700"/>
          </a:xfrm>
          <a:custGeom>
            <a:avLst/>
            <a:gdLst/>
            <a:ahLst/>
            <a:cxnLst/>
            <a:rect r="r" b="b" t="t" l="l"/>
            <a:pathLst>
              <a:path h="2763700" w="2784584">
                <a:moveTo>
                  <a:pt x="0" y="0"/>
                </a:moveTo>
                <a:lnTo>
                  <a:pt x="2784585" y="0"/>
                </a:lnTo>
                <a:lnTo>
                  <a:pt x="2784585" y="2763700"/>
                </a:lnTo>
                <a:lnTo>
                  <a:pt x="0" y="2763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692537" y="8432694"/>
            <a:ext cx="2494380" cy="2760033"/>
          </a:xfrm>
          <a:custGeom>
            <a:avLst/>
            <a:gdLst/>
            <a:ahLst/>
            <a:cxnLst/>
            <a:rect r="r" b="b" t="t" l="l"/>
            <a:pathLst>
              <a:path h="2760033" w="2494380">
                <a:moveTo>
                  <a:pt x="0" y="0"/>
                </a:moveTo>
                <a:lnTo>
                  <a:pt x="2494380" y="0"/>
                </a:lnTo>
                <a:lnTo>
                  <a:pt x="2494380" y="2760034"/>
                </a:lnTo>
                <a:lnTo>
                  <a:pt x="0" y="27600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7108274" y="1822040"/>
            <a:ext cx="1702049" cy="1883319"/>
          </a:xfrm>
          <a:custGeom>
            <a:avLst/>
            <a:gdLst/>
            <a:ahLst/>
            <a:cxnLst/>
            <a:rect r="r" b="b" t="t" l="l"/>
            <a:pathLst>
              <a:path h="1883319" w="1702049">
                <a:moveTo>
                  <a:pt x="0" y="0"/>
                </a:moveTo>
                <a:lnTo>
                  <a:pt x="1702049" y="0"/>
                </a:lnTo>
                <a:lnTo>
                  <a:pt x="1702049" y="1883319"/>
                </a:lnTo>
                <a:lnTo>
                  <a:pt x="0" y="18833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8700">
            <a:off x="13266659" y="3274841"/>
            <a:ext cx="5185631" cy="6984014"/>
          </a:xfrm>
          <a:custGeom>
            <a:avLst/>
            <a:gdLst/>
            <a:ahLst/>
            <a:cxnLst/>
            <a:rect r="r" b="b" t="t" l="l"/>
            <a:pathLst>
              <a:path h="6984014" w="5185631">
                <a:moveTo>
                  <a:pt x="0" y="0"/>
                </a:moveTo>
                <a:lnTo>
                  <a:pt x="5185631" y="0"/>
                </a:lnTo>
                <a:lnTo>
                  <a:pt x="5185631" y="6984014"/>
                </a:lnTo>
                <a:lnTo>
                  <a:pt x="0" y="69840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116546" y="0"/>
            <a:ext cx="2107574" cy="2332032"/>
          </a:xfrm>
          <a:custGeom>
            <a:avLst/>
            <a:gdLst/>
            <a:ahLst/>
            <a:cxnLst/>
            <a:rect r="r" b="b" t="t" l="l"/>
            <a:pathLst>
              <a:path h="2332032" w="2107574">
                <a:moveTo>
                  <a:pt x="0" y="0"/>
                </a:moveTo>
                <a:lnTo>
                  <a:pt x="2107574" y="0"/>
                </a:lnTo>
                <a:lnTo>
                  <a:pt x="2107574" y="2332032"/>
                </a:lnTo>
                <a:lnTo>
                  <a:pt x="0" y="23320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687320" y="8400995"/>
            <a:ext cx="1790980" cy="1946718"/>
          </a:xfrm>
          <a:custGeom>
            <a:avLst/>
            <a:gdLst/>
            <a:ahLst/>
            <a:cxnLst/>
            <a:rect r="r" b="b" t="t" l="l"/>
            <a:pathLst>
              <a:path h="1946718" w="1790980">
                <a:moveTo>
                  <a:pt x="0" y="0"/>
                </a:moveTo>
                <a:lnTo>
                  <a:pt x="1790981" y="0"/>
                </a:lnTo>
                <a:lnTo>
                  <a:pt x="1790981" y="1946718"/>
                </a:lnTo>
                <a:lnTo>
                  <a:pt x="0" y="19467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057626" y="2236782"/>
            <a:ext cx="9978921" cy="4410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56"/>
              </a:lnSpc>
            </a:pPr>
          </a:p>
          <a:p>
            <a:pPr algn="just">
              <a:lnSpc>
                <a:spcPts val="5856"/>
              </a:lnSpc>
            </a:pPr>
            <a:r>
              <a:rPr lang="en-US" sz="418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​Danzas Tradicionales:</a:t>
            </a:r>
          </a:p>
          <a:p>
            <a:pPr algn="just">
              <a:lnSpc>
                <a:spcPts val="5856"/>
              </a:lnSpc>
            </a:pPr>
            <a:r>
              <a:rPr lang="en-US" sz="418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​La Danza del Venado, que imita los movimientos de este animal, es un ritual solemne y sagrado.</a:t>
            </a:r>
          </a:p>
          <a:p>
            <a:pPr algn="just">
              <a:lnSpc>
                <a:spcPts val="5856"/>
              </a:lnSpc>
            </a:pPr>
            <a:r>
              <a:rPr lang="en-US" sz="418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​La Danza del Pascola es un baile ágil y simbólico que complementa las ceremonias.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-371033" y="3834576"/>
            <a:ext cx="1702049" cy="1883319"/>
          </a:xfrm>
          <a:custGeom>
            <a:avLst/>
            <a:gdLst/>
            <a:ahLst/>
            <a:cxnLst/>
            <a:rect r="r" b="b" t="t" l="l"/>
            <a:pathLst>
              <a:path h="1883319" w="1702049">
                <a:moveTo>
                  <a:pt x="0" y="0"/>
                </a:moveTo>
                <a:lnTo>
                  <a:pt x="1702050" y="0"/>
                </a:lnTo>
                <a:lnTo>
                  <a:pt x="1702050" y="1883319"/>
                </a:lnTo>
                <a:lnTo>
                  <a:pt x="0" y="18833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989877" y="9547274"/>
            <a:ext cx="697444" cy="711019"/>
          </a:xfrm>
          <a:custGeom>
            <a:avLst/>
            <a:gdLst/>
            <a:ahLst/>
            <a:cxnLst/>
            <a:rect r="r" b="b" t="t" l="l"/>
            <a:pathLst>
              <a:path h="711019" w="697444">
                <a:moveTo>
                  <a:pt x="0" y="0"/>
                </a:moveTo>
                <a:lnTo>
                  <a:pt x="697443" y="0"/>
                </a:lnTo>
                <a:lnTo>
                  <a:pt x="697443" y="711019"/>
                </a:lnTo>
                <a:lnTo>
                  <a:pt x="0" y="7110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275063" y="-1257"/>
            <a:ext cx="9086158" cy="27649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46"/>
              </a:lnSpc>
            </a:pPr>
            <a:r>
              <a:rPr lang="en-US" sz="7890">
                <a:solidFill>
                  <a:srgbClr val="B5BFFD"/>
                </a:solidFill>
                <a:latin typeface="Chewy"/>
                <a:ea typeface="Chewy"/>
                <a:cs typeface="Chewy"/>
                <a:sym typeface="Chewy"/>
              </a:rPr>
              <a:t>Tradiciones (Danzas Tradicionales)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820979" y="8916663"/>
            <a:ext cx="1657322" cy="607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1"/>
              </a:lnSpc>
            </a:pPr>
            <a:r>
              <a:rPr lang="en-US" sz="3500">
                <a:solidFill>
                  <a:srgbClr val="B5BFFD"/>
                </a:solidFill>
                <a:latin typeface="Chewy"/>
                <a:ea typeface="Chewy"/>
                <a:cs typeface="Chewy"/>
                <a:sym typeface="Chewy"/>
              </a:rPr>
              <a:t>Blue lock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865736" y="9471074"/>
            <a:ext cx="1434148" cy="607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1"/>
              </a:lnSpc>
            </a:pPr>
            <a:r>
              <a:rPr lang="en-US" sz="3500">
                <a:solidFill>
                  <a:srgbClr val="B5BFFD"/>
                </a:solidFill>
                <a:latin typeface="Chewy"/>
                <a:ea typeface="Chewy"/>
                <a:cs typeface="Chewy"/>
                <a:sym typeface="Chewy"/>
              </a:rPr>
              <a:t>Oh yeah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53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49241" y="4194677"/>
            <a:ext cx="4063056" cy="406305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95272" y="0"/>
                  </a:moveTo>
                  <a:lnTo>
                    <a:pt x="717528" y="0"/>
                  </a:lnTo>
                  <a:cubicBezTo>
                    <a:pt x="770145" y="0"/>
                    <a:pt x="812800" y="42655"/>
                    <a:pt x="812800" y="95272"/>
                  </a:cubicBezTo>
                  <a:lnTo>
                    <a:pt x="812800" y="717528"/>
                  </a:lnTo>
                  <a:cubicBezTo>
                    <a:pt x="812800" y="770145"/>
                    <a:pt x="770145" y="812800"/>
                    <a:pt x="717528" y="812800"/>
                  </a:cubicBezTo>
                  <a:lnTo>
                    <a:pt x="95272" y="812800"/>
                  </a:lnTo>
                  <a:cubicBezTo>
                    <a:pt x="42655" y="812800"/>
                    <a:pt x="0" y="770145"/>
                    <a:pt x="0" y="717528"/>
                  </a:cubicBezTo>
                  <a:lnTo>
                    <a:pt x="0" y="95272"/>
                  </a:lnTo>
                  <a:cubicBezTo>
                    <a:pt x="0" y="42655"/>
                    <a:pt x="42655" y="0"/>
                    <a:pt x="95272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44588" r="0" b="-4665"/>
              </a:stretch>
            </a:blipFill>
            <a:ln w="114300" cap="rnd">
              <a:solidFill>
                <a:srgbClr val="83D6C2"/>
              </a:solidFill>
              <a:prstDash val="solid"/>
              <a:round/>
            </a:ln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6240279" y="509637"/>
            <a:ext cx="1766492" cy="1954625"/>
          </a:xfrm>
          <a:custGeom>
            <a:avLst/>
            <a:gdLst/>
            <a:ahLst/>
            <a:cxnLst/>
            <a:rect r="r" b="b" t="t" l="l"/>
            <a:pathLst>
              <a:path h="1954625" w="1766492">
                <a:moveTo>
                  <a:pt x="0" y="0"/>
                </a:moveTo>
                <a:lnTo>
                  <a:pt x="1766493" y="0"/>
                </a:lnTo>
                <a:lnTo>
                  <a:pt x="1766493" y="1954625"/>
                </a:lnTo>
                <a:lnTo>
                  <a:pt x="0" y="19546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112472" y="3441575"/>
            <a:ext cx="4063056" cy="4063056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95272" y="0"/>
                  </a:moveTo>
                  <a:lnTo>
                    <a:pt x="717528" y="0"/>
                  </a:lnTo>
                  <a:cubicBezTo>
                    <a:pt x="770145" y="0"/>
                    <a:pt x="812800" y="42655"/>
                    <a:pt x="812800" y="95272"/>
                  </a:cubicBezTo>
                  <a:lnTo>
                    <a:pt x="812800" y="717528"/>
                  </a:lnTo>
                  <a:cubicBezTo>
                    <a:pt x="812800" y="770145"/>
                    <a:pt x="770145" y="812800"/>
                    <a:pt x="717528" y="812800"/>
                  </a:cubicBezTo>
                  <a:lnTo>
                    <a:pt x="95272" y="812800"/>
                  </a:lnTo>
                  <a:cubicBezTo>
                    <a:pt x="42655" y="812800"/>
                    <a:pt x="0" y="770145"/>
                    <a:pt x="0" y="717528"/>
                  </a:cubicBezTo>
                  <a:lnTo>
                    <a:pt x="0" y="95272"/>
                  </a:lnTo>
                  <a:cubicBezTo>
                    <a:pt x="0" y="42655"/>
                    <a:pt x="42655" y="0"/>
                    <a:pt x="95272" y="0"/>
                  </a:cubicBezTo>
                  <a:close/>
                </a:path>
              </a:pathLst>
            </a:custGeom>
            <a:blipFill>
              <a:blip r:embed="rId4"/>
              <a:stretch>
                <a:fillRect l="0" t="-4054" r="0" b="-4054"/>
              </a:stretch>
            </a:blipFill>
            <a:ln w="114300" cap="rnd">
              <a:solidFill>
                <a:srgbClr val="83D6C2"/>
              </a:solidFill>
              <a:prstDash val="solid"/>
              <a:round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12438345" y="4557386"/>
            <a:ext cx="4063056" cy="4063056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95272" y="0"/>
                  </a:moveTo>
                  <a:lnTo>
                    <a:pt x="717528" y="0"/>
                  </a:lnTo>
                  <a:cubicBezTo>
                    <a:pt x="770145" y="0"/>
                    <a:pt x="812800" y="42655"/>
                    <a:pt x="812800" y="95272"/>
                  </a:cubicBezTo>
                  <a:lnTo>
                    <a:pt x="812800" y="717528"/>
                  </a:lnTo>
                  <a:cubicBezTo>
                    <a:pt x="812800" y="770145"/>
                    <a:pt x="770145" y="812800"/>
                    <a:pt x="717528" y="812800"/>
                  </a:cubicBezTo>
                  <a:lnTo>
                    <a:pt x="95272" y="812800"/>
                  </a:lnTo>
                  <a:cubicBezTo>
                    <a:pt x="42655" y="812800"/>
                    <a:pt x="0" y="770145"/>
                    <a:pt x="0" y="717528"/>
                  </a:cubicBezTo>
                  <a:lnTo>
                    <a:pt x="0" y="95272"/>
                  </a:lnTo>
                  <a:cubicBezTo>
                    <a:pt x="0" y="42655"/>
                    <a:pt x="42655" y="0"/>
                    <a:pt x="95272" y="0"/>
                  </a:cubicBezTo>
                  <a:close/>
                </a:path>
              </a:pathLst>
            </a:custGeom>
            <a:blipFill>
              <a:blip r:embed="rId5"/>
              <a:stretch>
                <a:fillRect l="-12500" t="0" r="-12500" b="0"/>
              </a:stretch>
            </a:blipFill>
            <a:ln w="114300" cap="rnd">
              <a:solidFill>
                <a:srgbClr val="83D6C2"/>
              </a:solidFill>
              <a:prstDash val="solid"/>
              <a:round/>
            </a:ln>
          </p:spPr>
        </p:sp>
      </p:grpSp>
      <p:sp>
        <p:nvSpPr>
          <p:cNvPr name="Freeform 9" id="9"/>
          <p:cNvSpPr/>
          <p:nvPr/>
        </p:nvSpPr>
        <p:spPr>
          <a:xfrm flipH="false" flipV="false" rot="-936884">
            <a:off x="-386596" y="6974810"/>
            <a:ext cx="3412139" cy="3973379"/>
          </a:xfrm>
          <a:custGeom>
            <a:avLst/>
            <a:gdLst/>
            <a:ahLst/>
            <a:cxnLst/>
            <a:rect r="r" b="b" t="t" l="l"/>
            <a:pathLst>
              <a:path h="3973379" w="3412139">
                <a:moveTo>
                  <a:pt x="0" y="0"/>
                </a:moveTo>
                <a:lnTo>
                  <a:pt x="3412139" y="0"/>
                </a:lnTo>
                <a:lnTo>
                  <a:pt x="3412139" y="3973379"/>
                </a:lnTo>
                <a:lnTo>
                  <a:pt x="0" y="39733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186527">
            <a:off x="15967612" y="6138411"/>
            <a:ext cx="2311827" cy="4238644"/>
          </a:xfrm>
          <a:custGeom>
            <a:avLst/>
            <a:gdLst/>
            <a:ahLst/>
            <a:cxnLst/>
            <a:rect r="r" b="b" t="t" l="l"/>
            <a:pathLst>
              <a:path h="4238644" w="2311827">
                <a:moveTo>
                  <a:pt x="0" y="0"/>
                </a:moveTo>
                <a:lnTo>
                  <a:pt x="2311827" y="0"/>
                </a:lnTo>
                <a:lnTo>
                  <a:pt x="2311827" y="4238644"/>
                </a:lnTo>
                <a:lnTo>
                  <a:pt x="0" y="42386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36228" y="2464262"/>
            <a:ext cx="1766492" cy="1954625"/>
          </a:xfrm>
          <a:custGeom>
            <a:avLst/>
            <a:gdLst/>
            <a:ahLst/>
            <a:cxnLst/>
            <a:rect r="r" b="b" t="t" l="l"/>
            <a:pathLst>
              <a:path h="1954625" w="1766492">
                <a:moveTo>
                  <a:pt x="0" y="0"/>
                </a:moveTo>
                <a:lnTo>
                  <a:pt x="1766492" y="0"/>
                </a:lnTo>
                <a:lnTo>
                  <a:pt x="1766492" y="1954625"/>
                </a:lnTo>
                <a:lnTo>
                  <a:pt x="0" y="19546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112472" y="8688530"/>
            <a:ext cx="1766492" cy="1954625"/>
          </a:xfrm>
          <a:custGeom>
            <a:avLst/>
            <a:gdLst/>
            <a:ahLst/>
            <a:cxnLst/>
            <a:rect r="r" b="b" t="t" l="l"/>
            <a:pathLst>
              <a:path h="1954625" w="1766492">
                <a:moveTo>
                  <a:pt x="0" y="0"/>
                </a:moveTo>
                <a:lnTo>
                  <a:pt x="1766492" y="0"/>
                </a:lnTo>
                <a:lnTo>
                  <a:pt x="1766492" y="1954625"/>
                </a:lnTo>
                <a:lnTo>
                  <a:pt x="0" y="19546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116115" y="5130393"/>
            <a:ext cx="2118826" cy="2669387"/>
          </a:xfrm>
          <a:custGeom>
            <a:avLst/>
            <a:gdLst/>
            <a:ahLst/>
            <a:cxnLst/>
            <a:rect r="r" b="b" t="t" l="l"/>
            <a:pathLst>
              <a:path h="2669387" w="2118826">
                <a:moveTo>
                  <a:pt x="0" y="0"/>
                </a:moveTo>
                <a:lnTo>
                  <a:pt x="2118826" y="0"/>
                </a:lnTo>
                <a:lnTo>
                  <a:pt x="2118826" y="2669387"/>
                </a:lnTo>
                <a:lnTo>
                  <a:pt x="0" y="266938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28700" y="1181100"/>
            <a:ext cx="16230600" cy="1060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FFFFFF"/>
                </a:solidFill>
                <a:latin typeface="Wedges"/>
                <a:ea typeface="Wedges"/>
                <a:cs typeface="Wedges"/>
                <a:sym typeface="Wedges"/>
              </a:rPr>
              <a:t>Imágenes extras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53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0671" y="6265728"/>
            <a:ext cx="2060691" cy="3258010"/>
          </a:xfrm>
          <a:custGeom>
            <a:avLst/>
            <a:gdLst/>
            <a:ahLst/>
            <a:cxnLst/>
            <a:rect r="r" b="b" t="t" l="l"/>
            <a:pathLst>
              <a:path h="3258010" w="2060691">
                <a:moveTo>
                  <a:pt x="0" y="0"/>
                </a:moveTo>
                <a:lnTo>
                  <a:pt x="2060691" y="0"/>
                </a:lnTo>
                <a:lnTo>
                  <a:pt x="2060691" y="3258009"/>
                </a:lnTo>
                <a:lnTo>
                  <a:pt x="0" y="32580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692537" y="8432694"/>
            <a:ext cx="2494380" cy="2760033"/>
          </a:xfrm>
          <a:custGeom>
            <a:avLst/>
            <a:gdLst/>
            <a:ahLst/>
            <a:cxnLst/>
            <a:rect r="r" b="b" t="t" l="l"/>
            <a:pathLst>
              <a:path h="2760033" w="2494380">
                <a:moveTo>
                  <a:pt x="0" y="0"/>
                </a:moveTo>
                <a:lnTo>
                  <a:pt x="2494380" y="0"/>
                </a:lnTo>
                <a:lnTo>
                  <a:pt x="2494380" y="2760034"/>
                </a:lnTo>
                <a:lnTo>
                  <a:pt x="0" y="27600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7108274" y="1822040"/>
            <a:ext cx="1702049" cy="1883319"/>
          </a:xfrm>
          <a:custGeom>
            <a:avLst/>
            <a:gdLst/>
            <a:ahLst/>
            <a:cxnLst/>
            <a:rect r="r" b="b" t="t" l="l"/>
            <a:pathLst>
              <a:path h="1883319" w="1702049">
                <a:moveTo>
                  <a:pt x="0" y="0"/>
                </a:moveTo>
                <a:lnTo>
                  <a:pt x="1702049" y="0"/>
                </a:lnTo>
                <a:lnTo>
                  <a:pt x="1702049" y="1883319"/>
                </a:lnTo>
                <a:lnTo>
                  <a:pt x="0" y="18833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116546" y="0"/>
            <a:ext cx="2107574" cy="2332032"/>
          </a:xfrm>
          <a:custGeom>
            <a:avLst/>
            <a:gdLst/>
            <a:ahLst/>
            <a:cxnLst/>
            <a:rect r="r" b="b" t="t" l="l"/>
            <a:pathLst>
              <a:path h="2332032" w="2107574">
                <a:moveTo>
                  <a:pt x="0" y="0"/>
                </a:moveTo>
                <a:lnTo>
                  <a:pt x="2107574" y="0"/>
                </a:lnTo>
                <a:lnTo>
                  <a:pt x="2107574" y="2332032"/>
                </a:lnTo>
                <a:lnTo>
                  <a:pt x="0" y="2332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989877" y="9547274"/>
            <a:ext cx="867696" cy="884585"/>
          </a:xfrm>
          <a:custGeom>
            <a:avLst/>
            <a:gdLst/>
            <a:ahLst/>
            <a:cxnLst/>
            <a:rect r="r" b="b" t="t" l="l"/>
            <a:pathLst>
              <a:path h="884585" w="867696">
                <a:moveTo>
                  <a:pt x="0" y="0"/>
                </a:moveTo>
                <a:lnTo>
                  <a:pt x="867696" y="0"/>
                </a:lnTo>
                <a:lnTo>
                  <a:pt x="867696" y="884585"/>
                </a:lnTo>
                <a:lnTo>
                  <a:pt x="0" y="8845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015993" y="-346976"/>
            <a:ext cx="7120848" cy="2446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773"/>
              </a:lnSpc>
            </a:pPr>
            <a:r>
              <a:rPr lang="en-US" sz="14123">
                <a:solidFill>
                  <a:srgbClr val="B5BFFD"/>
                </a:solidFill>
                <a:latin typeface="Chewy"/>
                <a:ea typeface="Chewy"/>
                <a:cs typeface="Chewy"/>
                <a:sym typeface="Chewy"/>
              </a:rPr>
              <a:t>conclusión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2061409" y="2763700"/>
            <a:ext cx="6217849" cy="6171215"/>
          </a:xfrm>
          <a:custGeom>
            <a:avLst/>
            <a:gdLst/>
            <a:ahLst/>
            <a:cxnLst/>
            <a:rect r="r" b="b" t="t" l="l"/>
            <a:pathLst>
              <a:path h="6171215" w="6217849">
                <a:moveTo>
                  <a:pt x="0" y="0"/>
                </a:moveTo>
                <a:lnTo>
                  <a:pt x="6217849" y="0"/>
                </a:lnTo>
                <a:lnTo>
                  <a:pt x="6217849" y="6171215"/>
                </a:lnTo>
                <a:lnTo>
                  <a:pt x="0" y="61712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218490" y="-428002"/>
            <a:ext cx="2494380" cy="2760033"/>
          </a:xfrm>
          <a:custGeom>
            <a:avLst/>
            <a:gdLst/>
            <a:ahLst/>
            <a:cxnLst/>
            <a:rect r="r" b="b" t="t" l="l"/>
            <a:pathLst>
              <a:path h="2760033" w="2494380">
                <a:moveTo>
                  <a:pt x="0" y="0"/>
                </a:moveTo>
                <a:lnTo>
                  <a:pt x="2494380" y="0"/>
                </a:lnTo>
                <a:lnTo>
                  <a:pt x="2494380" y="2760034"/>
                </a:lnTo>
                <a:lnTo>
                  <a:pt x="0" y="27600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577913" y="1814757"/>
            <a:ext cx="10193966" cy="7463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90"/>
              </a:lnSpc>
            </a:pPr>
            <a:r>
              <a:rPr lang="en-US" sz="3850">
                <a:solidFill>
                  <a:srgbClr val="FFC461"/>
                </a:solidFill>
                <a:latin typeface="Chewy"/>
                <a:ea typeface="Chewy"/>
                <a:cs typeface="Chewy"/>
                <a:sym typeface="Chewy"/>
              </a:rPr>
              <a:t>  </a:t>
            </a:r>
            <a:r>
              <a:rPr lang="en-US" sz="3850">
                <a:solidFill>
                  <a:srgbClr val="FFC461"/>
                </a:solidFill>
                <a:latin typeface="Chewy"/>
                <a:ea typeface="Chewy"/>
                <a:cs typeface="Chewy"/>
                <a:sym typeface="Chewy"/>
              </a:rPr>
              <a:t>Guasave es una región rica en cultura, donde las tradiciones ancestrales</a:t>
            </a:r>
          </a:p>
          <a:p>
            <a:pPr algn="just">
              <a:lnSpc>
                <a:spcPts val="5390"/>
              </a:lnSpc>
            </a:pPr>
            <a:r>
              <a:rPr lang="en-US" sz="3850">
                <a:solidFill>
                  <a:srgbClr val="FFC461"/>
                </a:solidFill>
                <a:latin typeface="Chewy"/>
                <a:ea typeface="Chewy"/>
                <a:cs typeface="Chewy"/>
                <a:sym typeface="Chewy"/>
              </a:rPr>
              <a:t>    </a:t>
            </a:r>
            <a:r>
              <a:rPr lang="en-US" sz="3850">
                <a:solidFill>
                  <a:srgbClr val="FFC461"/>
                </a:solidFill>
                <a:latin typeface="Chewy"/>
                <a:ea typeface="Chewy"/>
                <a:cs typeface="Chewy"/>
                <a:sym typeface="Chewy"/>
              </a:rPr>
              <a:t>se mantienen vivas a través del tiempo.</a:t>
            </a:r>
          </a:p>
          <a:p>
            <a:pPr algn="ctr">
              <a:lnSpc>
                <a:spcPts val="5390"/>
              </a:lnSpc>
            </a:pPr>
            <a:r>
              <a:rPr lang="en-US" sz="3850">
                <a:solidFill>
                  <a:srgbClr val="FFC461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3850">
                <a:solidFill>
                  <a:srgbClr val="FFC461"/>
                </a:solidFill>
                <a:latin typeface="Chewy"/>
                <a:ea typeface="Chewy"/>
                <a:cs typeface="Chewy"/>
                <a:sym typeface="Chewy"/>
              </a:rPr>
              <a:t>Sus artesanías son un reflejo de la herencia indígena Yoreme-Mayo, que semanifiesta en el tejido de palma (cintería y bordados), el trabajo en madera, la alfarería, y la elaboración de indumentaria tradicional. Estas</a:t>
            </a:r>
          </a:p>
          <a:p>
            <a:pPr algn="ctr">
              <a:lnSpc>
                <a:spcPts val="5390"/>
              </a:lnSpc>
            </a:pPr>
            <a:r>
              <a:rPr lang="en-US" sz="3850">
                <a:solidFill>
                  <a:srgbClr val="FFC461"/>
                </a:solidFill>
                <a:latin typeface="Chewy"/>
                <a:ea typeface="Chewy"/>
                <a:cs typeface="Chewy"/>
                <a:sym typeface="Chewy"/>
              </a:rPr>
              <a:t>creaciones no solo son objetos, sino que también cuentan la historia de la región.</a:t>
            </a:r>
          </a:p>
          <a:p>
            <a:pPr algn="ctr">
              <a:lnSpc>
                <a:spcPts val="5390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53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75170" y="7148476"/>
            <a:ext cx="2906310" cy="2683492"/>
          </a:xfrm>
          <a:custGeom>
            <a:avLst/>
            <a:gdLst/>
            <a:ahLst/>
            <a:cxnLst/>
            <a:rect r="r" b="b" t="t" l="l"/>
            <a:pathLst>
              <a:path h="2683492" w="2906310">
                <a:moveTo>
                  <a:pt x="0" y="0"/>
                </a:moveTo>
                <a:lnTo>
                  <a:pt x="2906309" y="0"/>
                </a:lnTo>
                <a:lnTo>
                  <a:pt x="2906309" y="2683493"/>
                </a:lnTo>
                <a:lnTo>
                  <a:pt x="0" y="26834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014116" y="3251201"/>
            <a:ext cx="2842003" cy="3497850"/>
          </a:xfrm>
          <a:custGeom>
            <a:avLst/>
            <a:gdLst/>
            <a:ahLst/>
            <a:cxnLst/>
            <a:rect r="r" b="b" t="t" l="l"/>
            <a:pathLst>
              <a:path h="3497850" w="2842003">
                <a:moveTo>
                  <a:pt x="0" y="0"/>
                </a:moveTo>
                <a:lnTo>
                  <a:pt x="2842004" y="0"/>
                </a:lnTo>
                <a:lnTo>
                  <a:pt x="2842004" y="3497850"/>
                </a:lnTo>
                <a:lnTo>
                  <a:pt x="0" y="3497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551058" y="-367832"/>
            <a:ext cx="2258782" cy="3409483"/>
          </a:xfrm>
          <a:custGeom>
            <a:avLst/>
            <a:gdLst/>
            <a:ahLst/>
            <a:cxnLst/>
            <a:rect r="r" b="b" t="t" l="l"/>
            <a:pathLst>
              <a:path h="3409483" w="2258782">
                <a:moveTo>
                  <a:pt x="0" y="0"/>
                </a:moveTo>
                <a:lnTo>
                  <a:pt x="2258782" y="0"/>
                </a:lnTo>
                <a:lnTo>
                  <a:pt x="2258782" y="3409483"/>
                </a:lnTo>
                <a:lnTo>
                  <a:pt x="0" y="34094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18858" y="1388039"/>
            <a:ext cx="2935483" cy="2840080"/>
          </a:xfrm>
          <a:custGeom>
            <a:avLst/>
            <a:gdLst/>
            <a:ahLst/>
            <a:cxnLst/>
            <a:rect r="r" b="b" t="t" l="l"/>
            <a:pathLst>
              <a:path h="2840080" w="2935483">
                <a:moveTo>
                  <a:pt x="0" y="0"/>
                </a:moveTo>
                <a:lnTo>
                  <a:pt x="2935483" y="0"/>
                </a:lnTo>
                <a:lnTo>
                  <a:pt x="2935483" y="2840081"/>
                </a:lnTo>
                <a:lnTo>
                  <a:pt x="0" y="28400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969603" y="5865573"/>
            <a:ext cx="1927649" cy="4198147"/>
          </a:xfrm>
          <a:custGeom>
            <a:avLst/>
            <a:gdLst/>
            <a:ahLst/>
            <a:cxnLst/>
            <a:rect r="r" b="b" t="t" l="l"/>
            <a:pathLst>
              <a:path h="4198147" w="1927649">
                <a:moveTo>
                  <a:pt x="0" y="0"/>
                </a:moveTo>
                <a:lnTo>
                  <a:pt x="1927649" y="0"/>
                </a:lnTo>
                <a:lnTo>
                  <a:pt x="1927649" y="4198147"/>
                </a:lnTo>
                <a:lnTo>
                  <a:pt x="0" y="41981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298940" y="3121477"/>
            <a:ext cx="16230600" cy="2070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FFFFFF"/>
                </a:solidFill>
                <a:latin typeface="Wedges"/>
                <a:ea typeface="Wedges"/>
                <a:cs typeface="Wedges"/>
                <a:sym typeface="Wedges"/>
              </a:rPr>
              <a:t>MUCHAS GRACIAS POR SU ATENCIÓN 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786600" y="-339908"/>
            <a:ext cx="1515424" cy="1676817"/>
          </a:xfrm>
          <a:custGeom>
            <a:avLst/>
            <a:gdLst/>
            <a:ahLst/>
            <a:cxnLst/>
            <a:rect r="r" b="b" t="t" l="l"/>
            <a:pathLst>
              <a:path h="1676817" w="1515424">
                <a:moveTo>
                  <a:pt x="0" y="0"/>
                </a:moveTo>
                <a:lnTo>
                  <a:pt x="1515423" y="0"/>
                </a:lnTo>
                <a:lnTo>
                  <a:pt x="1515423" y="1676817"/>
                </a:lnTo>
                <a:lnTo>
                  <a:pt x="0" y="16768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143787" y="7148476"/>
            <a:ext cx="1711141" cy="1893379"/>
          </a:xfrm>
          <a:custGeom>
            <a:avLst/>
            <a:gdLst/>
            <a:ahLst/>
            <a:cxnLst/>
            <a:rect r="r" b="b" t="t" l="l"/>
            <a:pathLst>
              <a:path h="1893379" w="1711141">
                <a:moveTo>
                  <a:pt x="0" y="0"/>
                </a:moveTo>
                <a:lnTo>
                  <a:pt x="1711141" y="0"/>
                </a:lnTo>
                <a:lnTo>
                  <a:pt x="1711141" y="1893379"/>
                </a:lnTo>
                <a:lnTo>
                  <a:pt x="0" y="18933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014116" y="7964646"/>
            <a:ext cx="1515424" cy="1676817"/>
          </a:xfrm>
          <a:custGeom>
            <a:avLst/>
            <a:gdLst/>
            <a:ahLst/>
            <a:cxnLst/>
            <a:rect r="r" b="b" t="t" l="l"/>
            <a:pathLst>
              <a:path h="1676817" w="1515424">
                <a:moveTo>
                  <a:pt x="0" y="0"/>
                </a:moveTo>
                <a:lnTo>
                  <a:pt x="1515424" y="0"/>
                </a:lnTo>
                <a:lnTo>
                  <a:pt x="1515424" y="1676817"/>
                </a:lnTo>
                <a:lnTo>
                  <a:pt x="0" y="16768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663369" y="549631"/>
            <a:ext cx="1515424" cy="1676817"/>
          </a:xfrm>
          <a:custGeom>
            <a:avLst/>
            <a:gdLst/>
            <a:ahLst/>
            <a:cxnLst/>
            <a:rect r="r" b="b" t="t" l="l"/>
            <a:pathLst>
              <a:path h="1676817" w="1515424">
                <a:moveTo>
                  <a:pt x="0" y="0"/>
                </a:moveTo>
                <a:lnTo>
                  <a:pt x="1515423" y="0"/>
                </a:lnTo>
                <a:lnTo>
                  <a:pt x="1515423" y="1676817"/>
                </a:lnTo>
                <a:lnTo>
                  <a:pt x="0" y="16768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DAGxZjXswsk</dc:identifier>
  <dcterms:modified xsi:type="dcterms:W3CDTF">2011-08-01T06:04:30Z</dcterms:modified>
  <cp:revision>1</cp:revision>
  <dc:title>Presentación cultura mexicana vibrante ilustrado rojo</dc:title>
</cp:coreProperties>
</file>