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veat" pitchFamily="2" charset="77"/>
      <p:regular r:id="rId10"/>
    </p:embeddedFont>
    <p:embeddedFont>
      <p:font typeface="Caveat Bold" pitchFamily="2" charset="77"/>
      <p:regular r:id="rId11"/>
    </p:embeddedFont>
    <p:embeddedFont>
      <p:font typeface="Railey"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Freeform 4"/>
          <p:cNvSpPr/>
          <p:nvPr/>
        </p:nvSpPr>
        <p:spPr>
          <a:xfrm>
            <a:off x="357802" y="1063412"/>
            <a:ext cx="5337431" cy="5487079"/>
          </a:xfrm>
          <a:custGeom>
            <a:avLst/>
            <a:gdLst/>
            <a:ahLst/>
            <a:cxnLst/>
            <a:rect l="l" t="t" r="r" b="b"/>
            <a:pathLst>
              <a:path w="5337431" h="5487079">
                <a:moveTo>
                  <a:pt x="0" y="0"/>
                </a:moveTo>
                <a:lnTo>
                  <a:pt x="5337431" y="0"/>
                </a:lnTo>
                <a:lnTo>
                  <a:pt x="5337431" y="5487079"/>
                </a:lnTo>
                <a:lnTo>
                  <a:pt x="0" y="5487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rot="2014875">
            <a:off x="14161113" y="5237769"/>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TextBox 6"/>
          <p:cNvSpPr txBox="1"/>
          <p:nvPr/>
        </p:nvSpPr>
        <p:spPr>
          <a:xfrm>
            <a:off x="1028700" y="1836131"/>
            <a:ext cx="19426180" cy="4030080"/>
          </a:xfrm>
          <a:prstGeom prst="rect">
            <a:avLst/>
          </a:prstGeom>
        </p:spPr>
        <p:txBody>
          <a:bodyPr lIns="0" tIns="0" rIns="0" bIns="0" rtlCol="0" anchor="t">
            <a:spAutoFit/>
          </a:bodyPr>
          <a:lstStyle/>
          <a:p>
            <a:pPr algn="ctr">
              <a:lnSpc>
                <a:spcPts val="33041"/>
              </a:lnSpc>
            </a:pPr>
            <a:r>
              <a:rPr lang="en-US" sz="23600">
                <a:solidFill>
                  <a:srgbClr val="F0758A"/>
                </a:solidFill>
                <a:latin typeface="Railey"/>
                <a:ea typeface="Railey"/>
                <a:cs typeface="Railey"/>
                <a:sym typeface="Railey"/>
              </a:rPr>
              <a:t>Personajes</a:t>
            </a:r>
          </a:p>
        </p:txBody>
      </p:sp>
      <p:sp>
        <p:nvSpPr>
          <p:cNvPr id="7" name="TextBox 7"/>
          <p:cNvSpPr txBox="1"/>
          <p:nvPr/>
        </p:nvSpPr>
        <p:spPr>
          <a:xfrm>
            <a:off x="8719959" y="7717462"/>
            <a:ext cx="3061099" cy="609402"/>
          </a:xfrm>
          <a:prstGeom prst="rect">
            <a:avLst/>
          </a:prstGeom>
        </p:spPr>
        <p:txBody>
          <a:bodyPr lIns="0" tIns="0" rIns="0" bIns="0" rtlCol="0" anchor="t">
            <a:spAutoFit/>
          </a:bodyPr>
          <a:lstStyle/>
          <a:p>
            <a:pPr algn="r">
              <a:lnSpc>
                <a:spcPts val="4910"/>
              </a:lnSpc>
            </a:pPr>
            <a:r>
              <a:rPr lang="en-US" sz="3507">
                <a:solidFill>
                  <a:srgbClr val="F0758A"/>
                </a:solidFill>
                <a:latin typeface="Caveat"/>
                <a:ea typeface="Caveat"/>
                <a:cs typeface="Caveat"/>
                <a:sym typeface="Caveat"/>
              </a:rPr>
              <a:t>by Anitta </a:t>
            </a:r>
          </a:p>
        </p:txBody>
      </p:sp>
      <p:sp>
        <p:nvSpPr>
          <p:cNvPr id="8" name="TextBox 8"/>
          <p:cNvSpPr txBox="1"/>
          <p:nvPr/>
        </p:nvSpPr>
        <p:spPr>
          <a:xfrm>
            <a:off x="1579484" y="4599502"/>
            <a:ext cx="12993102" cy="2691349"/>
          </a:xfrm>
          <a:prstGeom prst="rect">
            <a:avLst/>
          </a:prstGeom>
        </p:spPr>
        <p:txBody>
          <a:bodyPr lIns="0" tIns="0" rIns="0" bIns="0" rtlCol="0" anchor="t">
            <a:spAutoFit/>
          </a:bodyPr>
          <a:lstStyle/>
          <a:p>
            <a:pPr algn="ctr">
              <a:lnSpc>
                <a:spcPts val="22099"/>
              </a:lnSpc>
            </a:pPr>
            <a:r>
              <a:rPr lang="en-US" sz="15785">
                <a:solidFill>
                  <a:srgbClr val="F0758A"/>
                </a:solidFill>
                <a:latin typeface="Railey"/>
                <a:ea typeface="Railey"/>
                <a:cs typeface="Railey"/>
                <a:sym typeface="Railey"/>
              </a:rPr>
              <a:t>Sobresalientes</a:t>
            </a:r>
          </a:p>
        </p:txBody>
      </p:sp>
      <p:sp>
        <p:nvSpPr>
          <p:cNvPr id="9" name="TextBox 9"/>
          <p:cNvSpPr txBox="1"/>
          <p:nvPr/>
        </p:nvSpPr>
        <p:spPr>
          <a:xfrm>
            <a:off x="4571108" y="6330049"/>
            <a:ext cx="8297703" cy="1730214"/>
          </a:xfrm>
          <a:prstGeom prst="rect">
            <a:avLst/>
          </a:prstGeom>
        </p:spPr>
        <p:txBody>
          <a:bodyPr lIns="0" tIns="0" rIns="0" bIns="0" rtlCol="0" anchor="t">
            <a:spAutoFit/>
          </a:bodyPr>
          <a:lstStyle/>
          <a:p>
            <a:pPr algn="ctr">
              <a:lnSpc>
                <a:spcPts val="14113"/>
              </a:lnSpc>
            </a:pPr>
            <a:r>
              <a:rPr lang="en-US" sz="10080">
                <a:solidFill>
                  <a:srgbClr val="F0758A"/>
                </a:solidFill>
                <a:latin typeface="Railey"/>
                <a:ea typeface="Railey"/>
                <a:cs typeface="Railey"/>
                <a:sym typeface="Railey"/>
              </a:rPr>
              <a:t>De Guasave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TextBox 4"/>
          <p:cNvSpPr txBox="1"/>
          <p:nvPr/>
        </p:nvSpPr>
        <p:spPr>
          <a:xfrm>
            <a:off x="1028700" y="19990"/>
            <a:ext cx="18729954" cy="2362643"/>
          </a:xfrm>
          <a:prstGeom prst="rect">
            <a:avLst/>
          </a:prstGeom>
        </p:spPr>
        <p:txBody>
          <a:bodyPr lIns="0" tIns="0" rIns="0" bIns="0" rtlCol="0" anchor="t">
            <a:spAutoFit/>
          </a:bodyPr>
          <a:lstStyle/>
          <a:p>
            <a:pPr algn="ctr">
              <a:lnSpc>
                <a:spcPts val="19422"/>
              </a:lnSpc>
            </a:pPr>
            <a:r>
              <a:rPr lang="en-US" sz="13873">
                <a:solidFill>
                  <a:srgbClr val="F0758A"/>
                </a:solidFill>
                <a:latin typeface="Railey"/>
                <a:ea typeface="Railey"/>
                <a:cs typeface="Railey"/>
                <a:sym typeface="Railey"/>
              </a:rPr>
              <a:t>Personas (Cantantes)</a:t>
            </a:r>
          </a:p>
        </p:txBody>
      </p:sp>
      <p:sp>
        <p:nvSpPr>
          <p:cNvPr id="5" name="Freeform 5"/>
          <p:cNvSpPr/>
          <p:nvPr/>
        </p:nvSpPr>
        <p:spPr>
          <a:xfrm rot="-10800000">
            <a:off x="0" y="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4233052" y="61722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7" name="Freeform 7"/>
          <p:cNvSpPr/>
          <p:nvPr/>
        </p:nvSpPr>
        <p:spPr>
          <a:xfrm>
            <a:off x="2166357" y="3383344"/>
            <a:ext cx="3231886" cy="3231886"/>
          </a:xfrm>
          <a:custGeom>
            <a:avLst/>
            <a:gdLst/>
            <a:ahLst/>
            <a:cxnLst/>
            <a:rect l="l" t="t" r="r" b="b"/>
            <a:pathLst>
              <a:path w="3231886" h="3231886">
                <a:moveTo>
                  <a:pt x="0" y="0"/>
                </a:moveTo>
                <a:lnTo>
                  <a:pt x="3231886" y="0"/>
                </a:lnTo>
                <a:lnTo>
                  <a:pt x="3231886" y="3231886"/>
                </a:lnTo>
                <a:lnTo>
                  <a:pt x="0" y="3231886"/>
                </a:lnTo>
                <a:lnTo>
                  <a:pt x="0" y="0"/>
                </a:lnTo>
                <a:close/>
              </a:path>
            </a:pathLst>
          </a:custGeom>
          <a:blipFill>
            <a:blip r:embed="rId6"/>
            <a:stretch>
              <a:fillRect/>
            </a:stretch>
          </a:blipFill>
          <a:ln w="38100" cap="sq">
            <a:solidFill>
              <a:srgbClr val="000000"/>
            </a:solidFill>
            <a:prstDash val="solid"/>
            <a:miter/>
          </a:ln>
        </p:spPr>
        <p:txBody>
          <a:bodyPr/>
          <a:lstStyle/>
          <a:p>
            <a:endParaRPr lang="es-MX"/>
          </a:p>
        </p:txBody>
      </p:sp>
      <p:sp>
        <p:nvSpPr>
          <p:cNvPr id="8" name="Freeform 8"/>
          <p:cNvSpPr/>
          <p:nvPr/>
        </p:nvSpPr>
        <p:spPr>
          <a:xfrm>
            <a:off x="7529694" y="3460292"/>
            <a:ext cx="3026700" cy="3026700"/>
          </a:xfrm>
          <a:custGeom>
            <a:avLst/>
            <a:gdLst/>
            <a:ahLst/>
            <a:cxnLst/>
            <a:rect l="l" t="t" r="r" b="b"/>
            <a:pathLst>
              <a:path w="3026700" h="3026700">
                <a:moveTo>
                  <a:pt x="0" y="0"/>
                </a:moveTo>
                <a:lnTo>
                  <a:pt x="3026700" y="0"/>
                </a:lnTo>
                <a:lnTo>
                  <a:pt x="3026700" y="3026699"/>
                </a:lnTo>
                <a:lnTo>
                  <a:pt x="0" y="3026699"/>
                </a:lnTo>
                <a:lnTo>
                  <a:pt x="0" y="0"/>
                </a:lnTo>
                <a:close/>
              </a:path>
            </a:pathLst>
          </a:custGeom>
          <a:blipFill>
            <a:blip r:embed="rId7"/>
            <a:stretch>
              <a:fillRect/>
            </a:stretch>
          </a:blipFill>
          <a:ln w="38100" cap="sq">
            <a:solidFill>
              <a:srgbClr val="000000"/>
            </a:solidFill>
            <a:prstDash val="solid"/>
            <a:miter/>
          </a:ln>
        </p:spPr>
        <p:txBody>
          <a:bodyPr/>
          <a:lstStyle/>
          <a:p>
            <a:endParaRPr lang="es-MX"/>
          </a:p>
        </p:txBody>
      </p:sp>
      <p:sp>
        <p:nvSpPr>
          <p:cNvPr id="9" name="Freeform 9"/>
          <p:cNvSpPr/>
          <p:nvPr/>
        </p:nvSpPr>
        <p:spPr>
          <a:xfrm>
            <a:off x="12846452" y="3460292"/>
            <a:ext cx="3026700" cy="3026700"/>
          </a:xfrm>
          <a:custGeom>
            <a:avLst/>
            <a:gdLst/>
            <a:ahLst/>
            <a:cxnLst/>
            <a:rect l="l" t="t" r="r" b="b"/>
            <a:pathLst>
              <a:path w="3026700" h="3026700">
                <a:moveTo>
                  <a:pt x="0" y="0"/>
                </a:moveTo>
                <a:lnTo>
                  <a:pt x="3026700" y="0"/>
                </a:lnTo>
                <a:lnTo>
                  <a:pt x="3026700" y="3026699"/>
                </a:lnTo>
                <a:lnTo>
                  <a:pt x="0" y="3026699"/>
                </a:lnTo>
                <a:lnTo>
                  <a:pt x="0" y="0"/>
                </a:lnTo>
                <a:close/>
              </a:path>
            </a:pathLst>
          </a:custGeom>
          <a:blipFill>
            <a:blip r:embed="rId8"/>
            <a:stretch>
              <a:fillRect/>
            </a:stretch>
          </a:blipFill>
          <a:ln w="38100" cap="sq">
            <a:solidFill>
              <a:srgbClr val="000000"/>
            </a:solidFill>
            <a:prstDash val="solid"/>
            <a:miter/>
          </a:ln>
        </p:spPr>
        <p:txBody>
          <a:bodyPr/>
          <a:lstStyle/>
          <a:p>
            <a:endParaRPr lang="es-MX"/>
          </a:p>
        </p:txBody>
      </p:sp>
      <p:sp>
        <p:nvSpPr>
          <p:cNvPr id="10" name="Freeform 10"/>
          <p:cNvSpPr/>
          <p:nvPr/>
        </p:nvSpPr>
        <p:spPr>
          <a:xfrm>
            <a:off x="7685922" y="7768340"/>
            <a:ext cx="2714244" cy="2253034"/>
          </a:xfrm>
          <a:custGeom>
            <a:avLst/>
            <a:gdLst/>
            <a:ahLst/>
            <a:cxnLst/>
            <a:rect l="l" t="t" r="r" b="b"/>
            <a:pathLst>
              <a:path w="2714244" h="2253034">
                <a:moveTo>
                  <a:pt x="0" y="0"/>
                </a:moveTo>
                <a:lnTo>
                  <a:pt x="2714244" y="0"/>
                </a:lnTo>
                <a:lnTo>
                  <a:pt x="2714244" y="2253034"/>
                </a:lnTo>
                <a:lnTo>
                  <a:pt x="0" y="2253034"/>
                </a:lnTo>
                <a:lnTo>
                  <a:pt x="0" y="0"/>
                </a:lnTo>
                <a:close/>
              </a:path>
            </a:pathLst>
          </a:custGeom>
          <a:blipFill>
            <a:blip r:embed="rId9"/>
            <a:stretch>
              <a:fillRect/>
            </a:stretch>
          </a:blipFill>
          <a:ln w="38100" cap="sq">
            <a:solidFill>
              <a:srgbClr val="000000"/>
            </a:solidFill>
            <a:prstDash val="solid"/>
            <a:miter/>
          </a:ln>
        </p:spPr>
        <p:txBody>
          <a:bodyPr/>
          <a:lstStyle/>
          <a:p>
            <a:endParaRPr lang="es-MX"/>
          </a:p>
        </p:txBody>
      </p:sp>
      <p:sp>
        <p:nvSpPr>
          <p:cNvPr id="11" name="TextBox 11"/>
          <p:cNvSpPr txBox="1"/>
          <p:nvPr/>
        </p:nvSpPr>
        <p:spPr>
          <a:xfrm>
            <a:off x="-3402183" y="2134984"/>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Remmy Valenzuela</a:t>
            </a:r>
          </a:p>
        </p:txBody>
      </p:sp>
      <p:sp>
        <p:nvSpPr>
          <p:cNvPr id="12" name="TextBox 12"/>
          <p:cNvSpPr txBox="1"/>
          <p:nvPr/>
        </p:nvSpPr>
        <p:spPr>
          <a:xfrm>
            <a:off x="1865910" y="2134984"/>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Chayito Valdez</a:t>
            </a:r>
          </a:p>
        </p:txBody>
      </p:sp>
      <p:sp>
        <p:nvSpPr>
          <p:cNvPr id="13" name="TextBox 13"/>
          <p:cNvSpPr txBox="1"/>
          <p:nvPr/>
        </p:nvSpPr>
        <p:spPr>
          <a:xfrm>
            <a:off x="7380514" y="2134984"/>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El Trigrillo Palma</a:t>
            </a:r>
          </a:p>
        </p:txBody>
      </p:sp>
      <p:sp>
        <p:nvSpPr>
          <p:cNvPr id="14" name="TextBox 14"/>
          <p:cNvSpPr txBox="1"/>
          <p:nvPr/>
        </p:nvSpPr>
        <p:spPr>
          <a:xfrm>
            <a:off x="1865910" y="6443780"/>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El Bebeto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TextBox 4"/>
          <p:cNvSpPr txBox="1"/>
          <p:nvPr/>
        </p:nvSpPr>
        <p:spPr>
          <a:xfrm>
            <a:off x="-3303796" y="455940"/>
            <a:ext cx="27394946" cy="3470041"/>
          </a:xfrm>
          <a:prstGeom prst="rect">
            <a:avLst/>
          </a:prstGeom>
        </p:spPr>
        <p:txBody>
          <a:bodyPr lIns="0" tIns="0" rIns="0" bIns="0" rtlCol="0" anchor="t">
            <a:spAutoFit/>
          </a:bodyPr>
          <a:lstStyle/>
          <a:p>
            <a:pPr algn="ctr">
              <a:lnSpc>
                <a:spcPts val="28407"/>
              </a:lnSpc>
            </a:pPr>
            <a:r>
              <a:rPr lang="en-US" sz="20291">
                <a:solidFill>
                  <a:srgbClr val="F0758A"/>
                </a:solidFill>
                <a:latin typeface="Railey"/>
                <a:ea typeface="Railey"/>
                <a:cs typeface="Railey"/>
                <a:sym typeface="Railey"/>
              </a:rPr>
              <a:t>Personas (Actores)</a:t>
            </a:r>
          </a:p>
        </p:txBody>
      </p:sp>
      <p:sp>
        <p:nvSpPr>
          <p:cNvPr id="5" name="Freeform 5"/>
          <p:cNvSpPr/>
          <p:nvPr/>
        </p:nvSpPr>
        <p:spPr>
          <a:xfrm rot="-10800000">
            <a:off x="0" y="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028700" y="5211482"/>
            <a:ext cx="3914040" cy="4046818"/>
          </a:xfrm>
          <a:custGeom>
            <a:avLst/>
            <a:gdLst/>
            <a:ahLst/>
            <a:cxnLst/>
            <a:rect l="l" t="t" r="r" b="b"/>
            <a:pathLst>
              <a:path w="3914040" h="4046818">
                <a:moveTo>
                  <a:pt x="0" y="0"/>
                </a:moveTo>
                <a:lnTo>
                  <a:pt x="3914040" y="0"/>
                </a:lnTo>
                <a:lnTo>
                  <a:pt x="3914040" y="4046818"/>
                </a:lnTo>
                <a:lnTo>
                  <a:pt x="0" y="4046818"/>
                </a:lnTo>
                <a:lnTo>
                  <a:pt x="0" y="0"/>
                </a:lnTo>
                <a:close/>
              </a:path>
            </a:pathLst>
          </a:custGeom>
          <a:blipFill>
            <a:blip r:embed="rId6"/>
            <a:stretch>
              <a:fillRect b="-45078"/>
            </a:stretch>
          </a:blipFill>
          <a:ln w="38100" cap="sq">
            <a:solidFill>
              <a:srgbClr val="000000"/>
            </a:solidFill>
            <a:prstDash val="solid"/>
            <a:miter/>
          </a:ln>
        </p:spPr>
        <p:txBody>
          <a:bodyPr/>
          <a:lstStyle/>
          <a:p>
            <a:endParaRPr lang="es-MX"/>
          </a:p>
        </p:txBody>
      </p:sp>
      <p:sp>
        <p:nvSpPr>
          <p:cNvPr id="7" name="Freeform 7"/>
          <p:cNvSpPr/>
          <p:nvPr/>
        </p:nvSpPr>
        <p:spPr>
          <a:xfrm>
            <a:off x="6839977" y="5211482"/>
            <a:ext cx="4024863" cy="4046818"/>
          </a:xfrm>
          <a:custGeom>
            <a:avLst/>
            <a:gdLst/>
            <a:ahLst/>
            <a:cxnLst/>
            <a:rect l="l" t="t" r="r" b="b"/>
            <a:pathLst>
              <a:path w="4024863" h="4046818">
                <a:moveTo>
                  <a:pt x="0" y="0"/>
                </a:moveTo>
                <a:lnTo>
                  <a:pt x="4024863" y="0"/>
                </a:lnTo>
                <a:lnTo>
                  <a:pt x="4024863" y="4046818"/>
                </a:lnTo>
                <a:lnTo>
                  <a:pt x="0" y="4046818"/>
                </a:lnTo>
                <a:lnTo>
                  <a:pt x="0" y="0"/>
                </a:lnTo>
                <a:close/>
              </a:path>
            </a:pathLst>
          </a:custGeom>
          <a:blipFill>
            <a:blip r:embed="rId7"/>
            <a:stretch>
              <a:fillRect l="-1890" t="-669" b="-669"/>
            </a:stretch>
          </a:blipFill>
          <a:ln w="38100" cap="sq">
            <a:solidFill>
              <a:srgbClr val="000000"/>
            </a:solidFill>
            <a:prstDash val="solid"/>
            <a:miter/>
          </a:ln>
        </p:spPr>
        <p:txBody>
          <a:bodyPr/>
          <a:lstStyle/>
          <a:p>
            <a:endParaRPr lang="es-MX"/>
          </a:p>
        </p:txBody>
      </p:sp>
      <p:sp>
        <p:nvSpPr>
          <p:cNvPr id="8" name="Freeform 8"/>
          <p:cNvSpPr/>
          <p:nvPr/>
        </p:nvSpPr>
        <p:spPr>
          <a:xfrm>
            <a:off x="12760315" y="5211482"/>
            <a:ext cx="4118917" cy="4046818"/>
          </a:xfrm>
          <a:custGeom>
            <a:avLst/>
            <a:gdLst/>
            <a:ahLst/>
            <a:cxnLst/>
            <a:rect l="l" t="t" r="r" b="b"/>
            <a:pathLst>
              <a:path w="4118917" h="4046818">
                <a:moveTo>
                  <a:pt x="0" y="0"/>
                </a:moveTo>
                <a:lnTo>
                  <a:pt x="4118917" y="0"/>
                </a:lnTo>
                <a:lnTo>
                  <a:pt x="4118917" y="4046818"/>
                </a:lnTo>
                <a:lnTo>
                  <a:pt x="0" y="4046818"/>
                </a:lnTo>
                <a:lnTo>
                  <a:pt x="0" y="0"/>
                </a:lnTo>
                <a:close/>
              </a:path>
            </a:pathLst>
          </a:custGeom>
          <a:blipFill>
            <a:blip r:embed="rId8"/>
            <a:stretch>
              <a:fillRect t="-3688" b="-32372"/>
            </a:stretch>
          </a:blipFill>
          <a:ln w="38100" cap="sq">
            <a:solidFill>
              <a:srgbClr val="000000"/>
            </a:solidFill>
            <a:prstDash val="solid"/>
            <a:miter/>
          </a:ln>
        </p:spPr>
        <p:txBody>
          <a:bodyPr/>
          <a:lstStyle/>
          <a:p>
            <a:endParaRPr lang="es-MX"/>
          </a:p>
        </p:txBody>
      </p:sp>
      <p:sp>
        <p:nvSpPr>
          <p:cNvPr id="9" name="TextBox 9"/>
          <p:cNvSpPr txBox="1"/>
          <p:nvPr/>
        </p:nvSpPr>
        <p:spPr>
          <a:xfrm>
            <a:off x="-3993568" y="3867150"/>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Dalilah Polanco</a:t>
            </a:r>
          </a:p>
        </p:txBody>
      </p:sp>
      <p:sp>
        <p:nvSpPr>
          <p:cNvPr id="10" name="TextBox 10"/>
          <p:cNvSpPr txBox="1"/>
          <p:nvPr/>
        </p:nvSpPr>
        <p:spPr>
          <a:xfrm>
            <a:off x="1865910" y="3810432"/>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Miguel Martínez</a:t>
            </a:r>
          </a:p>
        </p:txBody>
      </p:sp>
      <p:sp>
        <p:nvSpPr>
          <p:cNvPr id="11" name="TextBox 11"/>
          <p:cNvSpPr txBox="1"/>
          <p:nvPr/>
        </p:nvSpPr>
        <p:spPr>
          <a:xfrm>
            <a:off x="7611358" y="3867150"/>
            <a:ext cx="13958577" cy="1248360"/>
          </a:xfrm>
          <a:prstGeom prst="rect">
            <a:avLst/>
          </a:prstGeom>
        </p:spPr>
        <p:txBody>
          <a:bodyPr lIns="0" tIns="0" rIns="0" bIns="0" rtlCol="0" anchor="t">
            <a:spAutoFit/>
          </a:bodyPr>
          <a:lstStyle/>
          <a:p>
            <a:pPr algn="ctr">
              <a:lnSpc>
                <a:spcPts val="10584"/>
              </a:lnSpc>
            </a:pPr>
            <a:r>
              <a:rPr lang="en-US" sz="6574" b="1">
                <a:solidFill>
                  <a:srgbClr val="3B3B3B"/>
                </a:solidFill>
                <a:latin typeface="Caveat Bold"/>
                <a:ea typeface="Caveat Bold"/>
                <a:cs typeface="Caveat Bold"/>
                <a:sym typeface="Caveat Bold"/>
              </a:rPr>
              <a:t>Ángel Norzagaray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TextBox 4"/>
          <p:cNvSpPr txBox="1"/>
          <p:nvPr/>
        </p:nvSpPr>
        <p:spPr>
          <a:xfrm>
            <a:off x="1452052" y="800100"/>
            <a:ext cx="17106995" cy="2109834"/>
          </a:xfrm>
          <a:prstGeom prst="rect">
            <a:avLst/>
          </a:prstGeom>
        </p:spPr>
        <p:txBody>
          <a:bodyPr lIns="0" tIns="0" rIns="0" bIns="0" rtlCol="0" anchor="t">
            <a:spAutoFit/>
          </a:bodyPr>
          <a:lstStyle/>
          <a:p>
            <a:pPr algn="ctr">
              <a:lnSpc>
                <a:spcPts val="17353"/>
              </a:lnSpc>
            </a:pPr>
            <a:r>
              <a:rPr lang="en-US" sz="12395">
                <a:solidFill>
                  <a:srgbClr val="3B3B3B"/>
                </a:solidFill>
                <a:latin typeface="Railey"/>
                <a:ea typeface="Railey"/>
                <a:cs typeface="Railey"/>
                <a:sym typeface="Railey"/>
              </a:rPr>
              <a:t>El deporte en Guasave Sinaloa</a:t>
            </a:r>
          </a:p>
        </p:txBody>
      </p:sp>
      <p:sp>
        <p:nvSpPr>
          <p:cNvPr id="5" name="Freeform 5"/>
          <p:cNvSpPr/>
          <p:nvPr/>
        </p:nvSpPr>
        <p:spPr>
          <a:xfrm rot="-10800000">
            <a:off x="0" y="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4233052" y="61722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7" name="TextBox 7"/>
          <p:cNvSpPr txBox="1"/>
          <p:nvPr/>
        </p:nvSpPr>
        <p:spPr>
          <a:xfrm>
            <a:off x="1028700" y="5437727"/>
            <a:ext cx="1595642" cy="1205956"/>
          </a:xfrm>
          <a:prstGeom prst="rect">
            <a:avLst/>
          </a:prstGeom>
        </p:spPr>
        <p:txBody>
          <a:bodyPr lIns="0" tIns="0" rIns="0" bIns="0" rtlCol="0" anchor="t">
            <a:spAutoFit/>
          </a:bodyPr>
          <a:lstStyle/>
          <a:p>
            <a:pPr algn="ctr">
              <a:lnSpc>
                <a:spcPts val="9879"/>
              </a:lnSpc>
              <a:spcBef>
                <a:spcPct val="0"/>
              </a:spcBef>
            </a:pPr>
            <a:r>
              <a:rPr lang="en-US" sz="7056">
                <a:solidFill>
                  <a:srgbClr val="3B3B3B"/>
                </a:solidFill>
                <a:latin typeface="Railey"/>
                <a:ea typeface="Railey"/>
                <a:cs typeface="Railey"/>
                <a:sym typeface="Railey"/>
              </a:rPr>
              <a:t>01</a:t>
            </a:r>
          </a:p>
        </p:txBody>
      </p:sp>
      <p:sp>
        <p:nvSpPr>
          <p:cNvPr id="8" name="TextBox 8"/>
          <p:cNvSpPr txBox="1"/>
          <p:nvPr/>
        </p:nvSpPr>
        <p:spPr>
          <a:xfrm>
            <a:off x="2390395" y="4386178"/>
            <a:ext cx="6301477" cy="3843422"/>
          </a:xfrm>
          <a:prstGeom prst="rect">
            <a:avLst/>
          </a:prstGeom>
        </p:spPr>
        <p:txBody>
          <a:bodyPr lIns="0" tIns="0" rIns="0" bIns="0" rtlCol="0" anchor="t">
            <a:spAutoFit/>
          </a:bodyPr>
          <a:lstStyle/>
          <a:p>
            <a:pPr algn="l">
              <a:lnSpc>
                <a:spcPts val="3088"/>
              </a:lnSpc>
              <a:spcBef>
                <a:spcPct val="0"/>
              </a:spcBef>
            </a:pPr>
            <a:r>
              <a:rPr lang="en-US" sz="2206" b="1">
                <a:solidFill>
                  <a:srgbClr val="3B3B3B"/>
                </a:solidFill>
                <a:latin typeface="Caveat Bold"/>
                <a:ea typeface="Caveat Bold"/>
                <a:cs typeface="Caveat Bold"/>
                <a:sym typeface="Caveat Bold"/>
              </a:rPr>
              <a:t>Béisbol: el rey en Guasave es conocido como “La Perla del Pacífico” y una de las ciudades más beisboleras de México. Su equipo principal son los Algodoneros de Guasave, que participan en la Liga Mexicana del Pacífico (LMP), liga invernal profesional muy importante. El estadio es el Francisco Carranza Limón, uno de los recintos deportivos más reconocidos del noroeste. De aquí han salido varias figuras a las Grandes Ligas, como Antonio Osuna y Roberto Osuna.</a:t>
            </a:r>
          </a:p>
          <a:p>
            <a:pPr algn="l">
              <a:lnSpc>
                <a:spcPts val="3088"/>
              </a:lnSpc>
              <a:spcBef>
                <a:spcPct val="0"/>
              </a:spcBef>
            </a:pPr>
            <a:endParaRPr lang="en-US" sz="2206" b="1">
              <a:solidFill>
                <a:srgbClr val="3B3B3B"/>
              </a:solidFill>
              <a:latin typeface="Caveat Bold"/>
              <a:ea typeface="Caveat Bold"/>
              <a:cs typeface="Caveat Bold"/>
              <a:sym typeface="Caveat Bold"/>
            </a:endParaRPr>
          </a:p>
          <a:p>
            <a:pPr algn="l">
              <a:lnSpc>
                <a:spcPts val="3088"/>
              </a:lnSpc>
              <a:spcBef>
                <a:spcPct val="0"/>
              </a:spcBef>
            </a:pPr>
            <a:endParaRPr lang="en-US" sz="2206" b="1">
              <a:solidFill>
                <a:srgbClr val="3B3B3B"/>
              </a:solidFill>
              <a:latin typeface="Caveat Bold"/>
              <a:ea typeface="Caveat Bold"/>
              <a:cs typeface="Caveat Bold"/>
              <a:sym typeface="Caveat Bold"/>
            </a:endParaRPr>
          </a:p>
        </p:txBody>
      </p:sp>
      <p:sp>
        <p:nvSpPr>
          <p:cNvPr id="9" name="AutoShape 9"/>
          <p:cNvSpPr/>
          <p:nvPr/>
        </p:nvSpPr>
        <p:spPr>
          <a:xfrm>
            <a:off x="1826521" y="5397302"/>
            <a:ext cx="0" cy="1556881"/>
          </a:xfrm>
          <a:prstGeom prst="line">
            <a:avLst/>
          </a:prstGeom>
          <a:ln w="38100" cap="flat">
            <a:solidFill>
              <a:srgbClr val="DA767E"/>
            </a:solidFill>
            <a:prstDash val="solid"/>
            <a:headEnd type="none" w="sm" len="sm"/>
            <a:tailEnd type="none" w="sm" len="sm"/>
          </a:ln>
        </p:spPr>
        <p:txBody>
          <a:bodyPr/>
          <a:lstStyle/>
          <a:p>
            <a:endParaRPr lang="es-MX"/>
          </a:p>
        </p:txBody>
      </p:sp>
      <p:sp>
        <p:nvSpPr>
          <p:cNvPr id="10" name="TextBox 10"/>
          <p:cNvSpPr txBox="1"/>
          <p:nvPr/>
        </p:nvSpPr>
        <p:spPr>
          <a:xfrm>
            <a:off x="9144000" y="5436958"/>
            <a:ext cx="1594584" cy="1205245"/>
          </a:xfrm>
          <a:prstGeom prst="rect">
            <a:avLst/>
          </a:prstGeom>
        </p:spPr>
        <p:txBody>
          <a:bodyPr lIns="0" tIns="0" rIns="0" bIns="0" rtlCol="0" anchor="t">
            <a:spAutoFit/>
          </a:bodyPr>
          <a:lstStyle/>
          <a:p>
            <a:pPr algn="ctr">
              <a:lnSpc>
                <a:spcPts val="9872"/>
              </a:lnSpc>
              <a:spcBef>
                <a:spcPct val="0"/>
              </a:spcBef>
            </a:pPr>
            <a:r>
              <a:rPr lang="en-US" sz="7051">
                <a:solidFill>
                  <a:srgbClr val="3B3B3B"/>
                </a:solidFill>
                <a:latin typeface="Railey"/>
                <a:ea typeface="Railey"/>
                <a:cs typeface="Railey"/>
                <a:sym typeface="Railey"/>
              </a:rPr>
              <a:t>02</a:t>
            </a:r>
          </a:p>
        </p:txBody>
      </p:sp>
      <p:sp>
        <p:nvSpPr>
          <p:cNvPr id="11" name="AutoShape 11"/>
          <p:cNvSpPr/>
          <p:nvPr/>
        </p:nvSpPr>
        <p:spPr>
          <a:xfrm>
            <a:off x="9941292" y="5396648"/>
            <a:ext cx="0" cy="1555848"/>
          </a:xfrm>
          <a:prstGeom prst="line">
            <a:avLst/>
          </a:prstGeom>
          <a:ln w="38100" cap="flat">
            <a:solidFill>
              <a:srgbClr val="DA767E"/>
            </a:solidFill>
            <a:prstDash val="solid"/>
            <a:headEnd type="none" w="sm" len="sm"/>
            <a:tailEnd type="none" w="sm" len="sm"/>
          </a:ln>
        </p:spPr>
        <p:txBody>
          <a:bodyPr/>
          <a:lstStyle/>
          <a:p>
            <a:endParaRPr lang="es-MX"/>
          </a:p>
        </p:txBody>
      </p:sp>
      <p:sp>
        <p:nvSpPr>
          <p:cNvPr id="12" name="TextBox 12"/>
          <p:cNvSpPr txBox="1"/>
          <p:nvPr/>
        </p:nvSpPr>
        <p:spPr>
          <a:xfrm>
            <a:off x="10890984" y="4048125"/>
            <a:ext cx="6107977" cy="3554517"/>
          </a:xfrm>
          <a:prstGeom prst="rect">
            <a:avLst/>
          </a:prstGeom>
        </p:spPr>
        <p:txBody>
          <a:bodyPr lIns="0" tIns="0" rIns="0" bIns="0" rtlCol="0" anchor="t">
            <a:spAutoFit/>
          </a:bodyPr>
          <a:lstStyle/>
          <a:p>
            <a:pPr algn="l">
              <a:lnSpc>
                <a:spcPts val="4732"/>
              </a:lnSpc>
              <a:spcBef>
                <a:spcPct val="0"/>
              </a:spcBef>
            </a:pPr>
            <a:endParaRPr/>
          </a:p>
          <a:p>
            <a:pPr algn="l">
              <a:lnSpc>
                <a:spcPts val="4732"/>
              </a:lnSpc>
              <a:spcBef>
                <a:spcPct val="0"/>
              </a:spcBef>
            </a:pPr>
            <a:r>
              <a:rPr lang="en-US" sz="3380" b="1">
                <a:solidFill>
                  <a:srgbClr val="3B3B3B"/>
                </a:solidFill>
                <a:latin typeface="Caveat Bold"/>
                <a:ea typeface="Caveat Bold"/>
                <a:cs typeface="Caveat Bold"/>
                <a:sym typeface="Caveat Bold"/>
              </a:rPr>
              <a:t>Taekwondo y artes marciales: La máxima representante de Guasave (y de México) es María del Rosario Espinoza, triple medallista olímpica y referente histórico.</a:t>
            </a:r>
          </a:p>
          <a:p>
            <a:pPr algn="l">
              <a:lnSpc>
                <a:spcPts val="4732"/>
              </a:lnSpc>
              <a:spcBef>
                <a:spcPct val="0"/>
              </a:spcBef>
            </a:pPr>
            <a:endParaRPr lang="en-US" sz="3380" b="1">
              <a:solidFill>
                <a:srgbClr val="3B3B3B"/>
              </a:solidFill>
              <a:latin typeface="Caveat Bold"/>
              <a:ea typeface="Caveat Bold"/>
              <a:cs typeface="Caveat Bold"/>
              <a:sym typeface="Caveat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TextBox 4"/>
          <p:cNvSpPr txBox="1"/>
          <p:nvPr/>
        </p:nvSpPr>
        <p:spPr>
          <a:xfrm>
            <a:off x="5166421" y="838200"/>
            <a:ext cx="7901395" cy="1708151"/>
          </a:xfrm>
          <a:prstGeom prst="rect">
            <a:avLst/>
          </a:prstGeom>
        </p:spPr>
        <p:txBody>
          <a:bodyPr lIns="0" tIns="0" rIns="0" bIns="0" rtlCol="0" anchor="t">
            <a:spAutoFit/>
          </a:bodyPr>
          <a:lstStyle/>
          <a:p>
            <a:pPr algn="ctr">
              <a:lnSpc>
                <a:spcPts val="13999"/>
              </a:lnSpc>
            </a:pPr>
            <a:r>
              <a:rPr lang="en-US" sz="9999">
                <a:solidFill>
                  <a:srgbClr val="3B3B3B"/>
                </a:solidFill>
                <a:latin typeface="Railey"/>
                <a:ea typeface="Railey"/>
                <a:cs typeface="Railey"/>
                <a:sym typeface="Railey"/>
              </a:rPr>
              <a:t>Música y estilo: </a:t>
            </a:r>
          </a:p>
        </p:txBody>
      </p:sp>
      <p:sp>
        <p:nvSpPr>
          <p:cNvPr id="5" name="Freeform 5"/>
          <p:cNvSpPr/>
          <p:nvPr/>
        </p:nvSpPr>
        <p:spPr>
          <a:xfrm rot="-10800000">
            <a:off x="0" y="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4233052" y="61722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7" name="TextBox 7"/>
          <p:cNvSpPr txBox="1"/>
          <p:nvPr/>
        </p:nvSpPr>
        <p:spPr>
          <a:xfrm>
            <a:off x="2725984" y="1838325"/>
            <a:ext cx="12836033" cy="9629415"/>
          </a:xfrm>
          <a:prstGeom prst="rect">
            <a:avLst/>
          </a:prstGeom>
        </p:spPr>
        <p:txBody>
          <a:bodyPr lIns="0" tIns="0" rIns="0" bIns="0" rtlCol="0" anchor="t">
            <a:spAutoFit/>
          </a:bodyPr>
          <a:lstStyle/>
          <a:p>
            <a:pPr algn="just">
              <a:lnSpc>
                <a:spcPts val="9630"/>
              </a:lnSpc>
            </a:pPr>
            <a:endParaRPr/>
          </a:p>
          <a:p>
            <a:pPr algn="just">
              <a:lnSpc>
                <a:spcPts val="9630"/>
              </a:lnSpc>
            </a:pPr>
            <a:r>
              <a:rPr lang="en-US" sz="6133" b="1">
                <a:solidFill>
                  <a:srgbClr val="3B3B3B"/>
                </a:solidFill>
                <a:latin typeface="Caveat Bold"/>
                <a:ea typeface="Caveat Bold"/>
                <a:cs typeface="Caveat Bold"/>
                <a:sym typeface="Caveat Bold"/>
              </a:rPr>
              <a:t>El regional mexicano es la música más escuchada: banda, norteño y corridos. Muchos artistas reconocidos del género tienen raíces en Guasave. En fiestas tradicionales no faltan las bandas sinaloenses en vivo.</a:t>
            </a:r>
          </a:p>
          <a:p>
            <a:pPr algn="just">
              <a:lnSpc>
                <a:spcPts val="9630"/>
              </a:lnSpc>
            </a:pPr>
            <a:endParaRPr lang="en-US" sz="6133" b="1">
              <a:solidFill>
                <a:srgbClr val="3B3B3B"/>
              </a:solidFill>
              <a:latin typeface="Caveat Bold"/>
              <a:ea typeface="Caveat Bold"/>
              <a:cs typeface="Caveat Bold"/>
              <a:sym typeface="Caveat Bold"/>
            </a:endParaRPr>
          </a:p>
          <a:p>
            <a:pPr algn="just">
              <a:lnSpc>
                <a:spcPts val="9630"/>
              </a:lnSpc>
            </a:pPr>
            <a:endParaRPr lang="en-US" sz="6133" b="1">
              <a:solidFill>
                <a:srgbClr val="3B3B3B"/>
              </a:solidFill>
              <a:latin typeface="Caveat Bold"/>
              <a:ea typeface="Caveat Bold"/>
              <a:cs typeface="Caveat Bold"/>
              <a:sym typeface="Caveat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TextBox 4"/>
          <p:cNvSpPr txBox="1"/>
          <p:nvPr/>
        </p:nvSpPr>
        <p:spPr>
          <a:xfrm>
            <a:off x="5166421" y="1108075"/>
            <a:ext cx="7901395" cy="1708151"/>
          </a:xfrm>
          <a:prstGeom prst="rect">
            <a:avLst/>
          </a:prstGeom>
        </p:spPr>
        <p:txBody>
          <a:bodyPr lIns="0" tIns="0" rIns="0" bIns="0" rtlCol="0" anchor="t">
            <a:spAutoFit/>
          </a:bodyPr>
          <a:lstStyle/>
          <a:p>
            <a:pPr algn="ctr">
              <a:lnSpc>
                <a:spcPts val="13999"/>
              </a:lnSpc>
            </a:pPr>
            <a:r>
              <a:rPr lang="en-US" sz="9999">
                <a:solidFill>
                  <a:srgbClr val="3B3B3B"/>
                </a:solidFill>
                <a:latin typeface="Railey"/>
                <a:ea typeface="Railey"/>
                <a:cs typeface="Railey"/>
                <a:sym typeface="Railey"/>
              </a:rPr>
              <a:t>En resumen... </a:t>
            </a:r>
          </a:p>
        </p:txBody>
      </p:sp>
      <p:sp>
        <p:nvSpPr>
          <p:cNvPr id="5" name="Freeform 5"/>
          <p:cNvSpPr/>
          <p:nvPr/>
        </p:nvSpPr>
        <p:spPr>
          <a:xfrm rot="-10800000">
            <a:off x="0" y="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Freeform 6"/>
          <p:cNvSpPr/>
          <p:nvPr/>
        </p:nvSpPr>
        <p:spPr>
          <a:xfrm>
            <a:off x="14233052" y="61722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7" name="TextBox 7"/>
          <p:cNvSpPr txBox="1"/>
          <p:nvPr/>
        </p:nvSpPr>
        <p:spPr>
          <a:xfrm>
            <a:off x="2627938" y="3391189"/>
            <a:ext cx="13348163" cy="5867111"/>
          </a:xfrm>
          <a:prstGeom prst="rect">
            <a:avLst/>
          </a:prstGeom>
        </p:spPr>
        <p:txBody>
          <a:bodyPr lIns="0" tIns="0" rIns="0" bIns="0" rtlCol="0" anchor="t">
            <a:spAutoFit/>
          </a:bodyPr>
          <a:lstStyle/>
          <a:p>
            <a:pPr algn="l">
              <a:lnSpc>
                <a:spcPts val="6626"/>
              </a:lnSpc>
            </a:pPr>
            <a:r>
              <a:rPr lang="en-US" sz="5217" b="1">
                <a:solidFill>
                  <a:srgbClr val="3B3B3B"/>
                </a:solidFill>
                <a:latin typeface="Caveat Bold"/>
                <a:ea typeface="Caveat Bold"/>
                <a:cs typeface="Caveat Bold"/>
                <a:sym typeface="Caveat Bold"/>
              </a:rPr>
              <a:t>El deporte en Guasave es parte de la identidad cultural. El béisbol es el más grande, pero hay representación fuerte en fútbol, boxeo, taekwondo, voleibol y ciclismo. El municipio ha dado campeones olímpicos, mundiales y profesionales, lo que lo coloca como un semillero deportivo de Sinaloa y México.</a:t>
            </a:r>
          </a:p>
          <a:p>
            <a:pPr algn="l">
              <a:lnSpc>
                <a:spcPts val="6626"/>
              </a:lnSpc>
            </a:pPr>
            <a:endParaRPr lang="en-US" sz="5217" b="1">
              <a:solidFill>
                <a:srgbClr val="3B3B3B"/>
              </a:solidFill>
              <a:latin typeface="Caveat Bold"/>
              <a:ea typeface="Caveat Bold"/>
              <a:cs typeface="Caveat Bold"/>
              <a:sym typeface="Caveat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rot="7839342">
            <a:off x="4234780" y="30861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4"/>
            <a:stretch>
              <a:fillRect/>
            </a:stretch>
          </a:blipFill>
        </p:spPr>
        <p:txBody>
          <a:bodyPr/>
          <a:lstStyle/>
          <a:p>
            <a:endParaRPr lang="es-MX"/>
          </a:p>
        </p:txBody>
      </p:sp>
      <p:sp>
        <p:nvSpPr>
          <p:cNvPr id="4" name="Freeform 4"/>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5"/>
            <a:stretch>
              <a:fillRect/>
            </a:stretch>
          </a:blipFill>
        </p:spPr>
        <p:txBody>
          <a:bodyPr/>
          <a:lstStyle/>
          <a:p>
            <a:endParaRPr lang="es-MX"/>
          </a:p>
        </p:txBody>
      </p:sp>
      <p:sp>
        <p:nvSpPr>
          <p:cNvPr id="5" name="TextBox 5"/>
          <p:cNvSpPr txBox="1"/>
          <p:nvPr/>
        </p:nvSpPr>
        <p:spPr>
          <a:xfrm>
            <a:off x="5914357" y="3649324"/>
            <a:ext cx="5843701" cy="2027863"/>
          </a:xfrm>
          <a:prstGeom prst="rect">
            <a:avLst/>
          </a:prstGeom>
        </p:spPr>
        <p:txBody>
          <a:bodyPr lIns="0" tIns="0" rIns="0" bIns="0" rtlCol="0" anchor="t">
            <a:spAutoFit/>
          </a:bodyPr>
          <a:lstStyle/>
          <a:p>
            <a:pPr algn="ctr">
              <a:lnSpc>
                <a:spcPts val="16597"/>
              </a:lnSpc>
            </a:pPr>
            <a:r>
              <a:rPr lang="en-US" sz="11855">
                <a:solidFill>
                  <a:srgbClr val="F0758A"/>
                </a:solidFill>
                <a:latin typeface="Caveat"/>
                <a:ea typeface="Caveat"/>
                <a:cs typeface="Caveat"/>
                <a:sym typeface="Caveat"/>
              </a:rPr>
              <a:t>Preguntas? </a:t>
            </a:r>
          </a:p>
        </p:txBody>
      </p:sp>
      <p:sp>
        <p:nvSpPr>
          <p:cNvPr id="6" name="Freeform 6"/>
          <p:cNvSpPr/>
          <p:nvPr/>
        </p:nvSpPr>
        <p:spPr>
          <a:xfrm rot="-2319298">
            <a:off x="9437629" y="2720156"/>
            <a:ext cx="4054948" cy="4114800"/>
          </a:xfrm>
          <a:custGeom>
            <a:avLst/>
            <a:gdLst/>
            <a:ahLst/>
            <a:cxnLst/>
            <a:rect l="l" t="t" r="r" b="b"/>
            <a:pathLst>
              <a:path w="4054948" h="4114800">
                <a:moveTo>
                  <a:pt x="0" y="0"/>
                </a:moveTo>
                <a:lnTo>
                  <a:pt x="4054949" y="0"/>
                </a:lnTo>
                <a:lnTo>
                  <a:pt x="405494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ADA">
                <a:alpha val="100000"/>
              </a:srgbClr>
            </a:gs>
            <a:gs pos="50000">
              <a:srgbClr val="FFFCEA">
                <a:alpha val="100000"/>
              </a:srgbClr>
            </a:gs>
            <a:gs pos="100000">
              <a:srgbClr val="FFDFE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637031" y="-3837635"/>
            <a:ext cx="8178165" cy="8229600"/>
          </a:xfrm>
          <a:custGeom>
            <a:avLst/>
            <a:gdLst/>
            <a:ahLst/>
            <a:cxnLst/>
            <a:rect l="l" t="t" r="r" b="b"/>
            <a:pathLst>
              <a:path w="8178165" h="8229600">
                <a:moveTo>
                  <a:pt x="0" y="0"/>
                </a:moveTo>
                <a:lnTo>
                  <a:pt x="8178165" y="0"/>
                </a:lnTo>
                <a:lnTo>
                  <a:pt x="8178165" y="8229600"/>
                </a:lnTo>
                <a:lnTo>
                  <a:pt x="0" y="8229600"/>
                </a:lnTo>
                <a:lnTo>
                  <a:pt x="0" y="0"/>
                </a:lnTo>
                <a:close/>
              </a:path>
            </a:pathLst>
          </a:custGeom>
          <a:blipFill>
            <a:blip r:embed="rId2"/>
            <a:stretch>
              <a:fillRect/>
            </a:stretch>
          </a:blipFill>
        </p:spPr>
        <p:txBody>
          <a:bodyPr/>
          <a:lstStyle/>
          <a:p>
            <a:endParaRPr lang="es-MX"/>
          </a:p>
        </p:txBody>
      </p:sp>
      <p:sp>
        <p:nvSpPr>
          <p:cNvPr id="3" name="Freeform 3"/>
          <p:cNvSpPr/>
          <p:nvPr/>
        </p:nvSpPr>
        <p:spPr>
          <a:xfrm>
            <a:off x="13600776" y="5733530"/>
            <a:ext cx="7738314" cy="7370744"/>
          </a:xfrm>
          <a:custGeom>
            <a:avLst/>
            <a:gdLst/>
            <a:ahLst/>
            <a:cxnLst/>
            <a:rect l="l" t="t" r="r" b="b"/>
            <a:pathLst>
              <a:path w="7738314" h="7370744">
                <a:moveTo>
                  <a:pt x="0" y="0"/>
                </a:moveTo>
                <a:lnTo>
                  <a:pt x="7738314" y="0"/>
                </a:lnTo>
                <a:lnTo>
                  <a:pt x="7738314" y="7370744"/>
                </a:lnTo>
                <a:lnTo>
                  <a:pt x="0" y="7370744"/>
                </a:lnTo>
                <a:lnTo>
                  <a:pt x="0" y="0"/>
                </a:lnTo>
                <a:close/>
              </a:path>
            </a:pathLst>
          </a:custGeom>
          <a:blipFill>
            <a:blip r:embed="rId3"/>
            <a:stretch>
              <a:fillRect/>
            </a:stretch>
          </a:blipFill>
        </p:spPr>
        <p:txBody>
          <a:bodyPr/>
          <a:lstStyle/>
          <a:p>
            <a:endParaRPr lang="es-MX"/>
          </a:p>
        </p:txBody>
      </p:sp>
      <p:sp>
        <p:nvSpPr>
          <p:cNvPr id="4" name="Freeform 4"/>
          <p:cNvSpPr/>
          <p:nvPr/>
        </p:nvSpPr>
        <p:spPr>
          <a:xfrm rot="-431458">
            <a:off x="1300152" y="1028700"/>
            <a:ext cx="4995793" cy="5135861"/>
          </a:xfrm>
          <a:custGeom>
            <a:avLst/>
            <a:gdLst/>
            <a:ahLst/>
            <a:cxnLst/>
            <a:rect l="l" t="t" r="r" b="b"/>
            <a:pathLst>
              <a:path w="4995793" h="5135861">
                <a:moveTo>
                  <a:pt x="0" y="0"/>
                </a:moveTo>
                <a:lnTo>
                  <a:pt x="4995792" y="0"/>
                </a:lnTo>
                <a:lnTo>
                  <a:pt x="4995792" y="5135861"/>
                </a:lnTo>
                <a:lnTo>
                  <a:pt x="0" y="5135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rot="2014875">
            <a:off x="13246253" y="540374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TextBox 6"/>
          <p:cNvSpPr txBox="1"/>
          <p:nvPr/>
        </p:nvSpPr>
        <p:spPr>
          <a:xfrm>
            <a:off x="1751973" y="2878991"/>
            <a:ext cx="14784053" cy="3080178"/>
          </a:xfrm>
          <a:prstGeom prst="rect">
            <a:avLst/>
          </a:prstGeom>
        </p:spPr>
        <p:txBody>
          <a:bodyPr lIns="0" tIns="0" rIns="0" bIns="0" rtlCol="0" anchor="t">
            <a:spAutoFit/>
          </a:bodyPr>
          <a:lstStyle/>
          <a:p>
            <a:pPr algn="ctr">
              <a:lnSpc>
                <a:spcPts val="25145"/>
              </a:lnSpc>
            </a:pPr>
            <a:r>
              <a:rPr lang="en-US" sz="17961">
                <a:solidFill>
                  <a:srgbClr val="F0758A"/>
                </a:solidFill>
                <a:latin typeface="Railey"/>
                <a:ea typeface="Railey"/>
                <a:cs typeface="Railey"/>
                <a:sym typeface="Railey"/>
              </a:rPr>
              <a:t>Gracias</a:t>
            </a:r>
          </a:p>
        </p:txBody>
      </p:sp>
      <p:sp>
        <p:nvSpPr>
          <p:cNvPr id="7" name="TextBox 7"/>
          <p:cNvSpPr txBox="1"/>
          <p:nvPr/>
        </p:nvSpPr>
        <p:spPr>
          <a:xfrm>
            <a:off x="6764259" y="5797244"/>
            <a:ext cx="6981160" cy="1377949"/>
          </a:xfrm>
          <a:prstGeom prst="rect">
            <a:avLst/>
          </a:prstGeom>
        </p:spPr>
        <p:txBody>
          <a:bodyPr lIns="0" tIns="0" rIns="0" bIns="0" rtlCol="0" anchor="t">
            <a:spAutoFit/>
          </a:bodyPr>
          <a:lstStyle/>
          <a:p>
            <a:pPr algn="r">
              <a:lnSpc>
                <a:spcPts val="11200"/>
              </a:lnSpc>
            </a:pPr>
            <a:r>
              <a:rPr lang="en-US" sz="8000">
                <a:solidFill>
                  <a:srgbClr val="F0758A"/>
                </a:solidFill>
                <a:latin typeface="Caveat"/>
                <a:ea typeface="Caveat"/>
                <a:cs typeface="Caveat"/>
                <a:sym typeface="Caveat"/>
              </a:rPr>
              <a:t>By Anitta</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Personajes Sobresalientes</dc:title>
  <cp:lastModifiedBy>Kid2 Inei</cp:lastModifiedBy>
  <cp:revision>3</cp:revision>
  <dcterms:created xsi:type="dcterms:W3CDTF">2006-08-16T00:00:00Z</dcterms:created>
  <dcterms:modified xsi:type="dcterms:W3CDTF">2025-09-04T17:56:45Z</dcterms:modified>
  <dc:identifier>DAGxYdnhgSw</dc:identifier>
</cp:coreProperties>
</file>