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Jua" pitchFamily="2" charset="-127"/>
      <p:regular r:id="rId10"/>
    </p:embeddedFont>
    <p:embeddedFont>
      <p:font typeface="Holiday" pitchFamily="2" charset="0"/>
      <p:regular r:id="rId11"/>
    </p:embeddedFont>
    <p:embeddedFont>
      <p:font typeface="League Gothic" pitchFamily="2" charset="77"/>
      <p:regular r:id="rId12"/>
    </p:embeddedFont>
    <p:embeddedFont>
      <p:font typeface="Schoolbell" panose="02000000000000000000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svg"/><Relationship Id="rId7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.svg"/><Relationship Id="rId5" Type="http://schemas.openxmlformats.org/officeDocument/2006/relationships/image" Target="../media/image24.svg"/><Relationship Id="rId10" Type="http://schemas.openxmlformats.org/officeDocument/2006/relationships/image" Target="../media/image11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1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6.svg"/><Relationship Id="rId7" Type="http://schemas.openxmlformats.org/officeDocument/2006/relationships/image" Target="../media/image8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6.svg"/><Relationship Id="rId5" Type="http://schemas.openxmlformats.org/officeDocument/2006/relationships/image" Target="../media/image14.sv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14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.svg"/><Relationship Id="rId5" Type="http://schemas.openxmlformats.org/officeDocument/2006/relationships/image" Target="../media/image38.svg"/><Relationship Id="rId10" Type="http://schemas.openxmlformats.org/officeDocument/2006/relationships/image" Target="../media/image9.png"/><Relationship Id="rId4" Type="http://schemas.openxmlformats.org/officeDocument/2006/relationships/image" Target="../media/image37.pn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0.svg"/><Relationship Id="rId7" Type="http://schemas.openxmlformats.org/officeDocument/2006/relationships/image" Target="../media/image2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4.svg"/><Relationship Id="rId5" Type="http://schemas.openxmlformats.org/officeDocument/2006/relationships/image" Target="../media/image42.svg"/><Relationship Id="rId10" Type="http://schemas.openxmlformats.org/officeDocument/2006/relationships/image" Target="../media/image13.png"/><Relationship Id="rId4" Type="http://schemas.openxmlformats.org/officeDocument/2006/relationships/image" Target="../media/image41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svg"/><Relationship Id="rId7" Type="http://schemas.openxmlformats.org/officeDocument/2006/relationships/image" Target="../media/image1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46.svg"/><Relationship Id="rId10" Type="http://schemas.openxmlformats.org/officeDocument/2006/relationships/image" Target="../media/image13.png"/><Relationship Id="rId4" Type="http://schemas.openxmlformats.org/officeDocument/2006/relationships/image" Target="../media/image45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4371" y="1028700"/>
            <a:ext cx="5027537" cy="8229600"/>
          </a:xfrm>
          <a:custGeom>
            <a:avLst/>
            <a:gdLst/>
            <a:ahLst/>
            <a:cxnLst/>
            <a:rect l="l" t="t" r="r" b="b"/>
            <a:pathLst>
              <a:path w="5027537" h="8229600">
                <a:moveTo>
                  <a:pt x="0" y="0"/>
                </a:moveTo>
                <a:lnTo>
                  <a:pt x="5027537" y="0"/>
                </a:lnTo>
                <a:lnTo>
                  <a:pt x="50275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499343">
            <a:off x="6216126" y="3220710"/>
            <a:ext cx="5941225" cy="3428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7"/>
              </a:lnSpc>
            </a:pPr>
            <a:r>
              <a:rPr lang="en-US" sz="12211">
                <a:solidFill>
                  <a:srgbClr val="F793B9"/>
                </a:solidFill>
                <a:latin typeface="Holiday"/>
                <a:ea typeface="Holiday"/>
                <a:cs typeface="Holiday"/>
                <a:sym typeface="Holiday"/>
              </a:rPr>
              <a:t>Violencia y prevención de la mujer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157801" y="7668247"/>
            <a:ext cx="3972399" cy="1234747"/>
            <a:chOff x="0" y="0"/>
            <a:chExt cx="1046228" cy="3252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46228" cy="325201"/>
            </a:xfrm>
            <a:custGeom>
              <a:avLst/>
              <a:gdLst/>
              <a:ahLst/>
              <a:cxnLst/>
              <a:rect l="l" t="t" r="r" b="b"/>
              <a:pathLst>
                <a:path w="1046228" h="325201">
                  <a:moveTo>
                    <a:pt x="66264" y="0"/>
                  </a:moveTo>
                  <a:lnTo>
                    <a:pt x="979965" y="0"/>
                  </a:lnTo>
                  <a:cubicBezTo>
                    <a:pt x="997539" y="0"/>
                    <a:pt x="1014394" y="6981"/>
                    <a:pt x="1026820" y="19408"/>
                  </a:cubicBezTo>
                  <a:cubicBezTo>
                    <a:pt x="1039247" y="31835"/>
                    <a:pt x="1046228" y="48689"/>
                    <a:pt x="1046228" y="66264"/>
                  </a:cubicBezTo>
                  <a:lnTo>
                    <a:pt x="1046228" y="258937"/>
                  </a:lnTo>
                  <a:cubicBezTo>
                    <a:pt x="1046228" y="295534"/>
                    <a:pt x="1016561" y="325201"/>
                    <a:pt x="979965" y="325201"/>
                  </a:cubicBezTo>
                  <a:lnTo>
                    <a:pt x="66264" y="325201"/>
                  </a:lnTo>
                  <a:cubicBezTo>
                    <a:pt x="48689" y="325201"/>
                    <a:pt x="31835" y="318220"/>
                    <a:pt x="19408" y="305793"/>
                  </a:cubicBezTo>
                  <a:cubicBezTo>
                    <a:pt x="6981" y="293366"/>
                    <a:pt x="0" y="276512"/>
                    <a:pt x="0" y="258937"/>
                  </a:cubicBezTo>
                  <a:lnTo>
                    <a:pt x="0" y="66264"/>
                  </a:lnTo>
                  <a:cubicBezTo>
                    <a:pt x="0" y="29667"/>
                    <a:pt x="29667" y="0"/>
                    <a:pt x="66264" y="0"/>
                  </a:cubicBezTo>
                  <a:close/>
                </a:path>
              </a:pathLst>
            </a:custGeom>
            <a:solidFill>
              <a:srgbClr val="FFF9EF"/>
            </a:solidFill>
            <a:ln w="19050" cap="rnd">
              <a:solidFill>
                <a:srgbClr val="F793B9"/>
              </a:solidFill>
              <a:prstDash val="lgDash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1046228" cy="334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235688" y="2871722"/>
            <a:ext cx="4865411" cy="6386578"/>
          </a:xfrm>
          <a:custGeom>
            <a:avLst/>
            <a:gdLst/>
            <a:ahLst/>
            <a:cxnLst/>
            <a:rect l="l" t="t" r="r" b="b"/>
            <a:pathLst>
              <a:path w="4865411" h="6386578">
                <a:moveTo>
                  <a:pt x="0" y="0"/>
                </a:moveTo>
                <a:lnTo>
                  <a:pt x="4865411" y="0"/>
                </a:lnTo>
                <a:lnTo>
                  <a:pt x="4865411" y="6386578"/>
                </a:lnTo>
                <a:lnTo>
                  <a:pt x="0" y="6386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155357" flipH="1">
            <a:off x="14621430" y="1243763"/>
            <a:ext cx="1348004" cy="1961382"/>
          </a:xfrm>
          <a:custGeom>
            <a:avLst/>
            <a:gdLst/>
            <a:ahLst/>
            <a:cxnLst/>
            <a:rect l="l" t="t" r="r" b="b"/>
            <a:pathLst>
              <a:path w="1348004" h="1961382">
                <a:moveTo>
                  <a:pt x="1348004" y="0"/>
                </a:moveTo>
                <a:lnTo>
                  <a:pt x="0" y="0"/>
                </a:lnTo>
                <a:lnTo>
                  <a:pt x="0" y="1961382"/>
                </a:lnTo>
                <a:lnTo>
                  <a:pt x="1348004" y="1961382"/>
                </a:lnTo>
                <a:lnTo>
                  <a:pt x="134800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21685" y="1860898"/>
            <a:ext cx="2069901" cy="974735"/>
          </a:xfrm>
          <a:custGeom>
            <a:avLst/>
            <a:gdLst/>
            <a:ahLst/>
            <a:cxnLst/>
            <a:rect l="l" t="t" r="r" b="b"/>
            <a:pathLst>
              <a:path w="2069901" h="974735">
                <a:moveTo>
                  <a:pt x="0" y="0"/>
                </a:moveTo>
                <a:lnTo>
                  <a:pt x="2069901" y="0"/>
                </a:lnTo>
                <a:lnTo>
                  <a:pt x="2069901" y="974735"/>
                </a:lnTo>
                <a:lnTo>
                  <a:pt x="0" y="9747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10086" y="6410653"/>
            <a:ext cx="647715" cy="571609"/>
          </a:xfrm>
          <a:custGeom>
            <a:avLst/>
            <a:gdLst/>
            <a:ahLst/>
            <a:cxnLst/>
            <a:rect l="l" t="t" r="r" b="b"/>
            <a:pathLst>
              <a:path w="647715" h="571609">
                <a:moveTo>
                  <a:pt x="0" y="0"/>
                </a:moveTo>
                <a:lnTo>
                  <a:pt x="647715" y="0"/>
                </a:lnTo>
                <a:lnTo>
                  <a:pt x="647715" y="571609"/>
                </a:lnTo>
                <a:lnTo>
                  <a:pt x="0" y="5716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347053">
            <a:off x="5713014" y="1628805"/>
            <a:ext cx="686448" cy="611563"/>
          </a:xfrm>
          <a:custGeom>
            <a:avLst/>
            <a:gdLst/>
            <a:ahLst/>
            <a:cxnLst/>
            <a:rect l="l" t="t" r="r" b="b"/>
            <a:pathLst>
              <a:path w="686448" h="611563">
                <a:moveTo>
                  <a:pt x="0" y="0"/>
                </a:moveTo>
                <a:lnTo>
                  <a:pt x="686447" y="0"/>
                </a:lnTo>
                <a:lnTo>
                  <a:pt x="686447" y="611562"/>
                </a:lnTo>
                <a:lnTo>
                  <a:pt x="0" y="6115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 rot="-899720">
            <a:off x="7065263" y="7613072"/>
            <a:ext cx="387371" cy="38737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93B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899720">
            <a:off x="7157788" y="7716725"/>
            <a:ext cx="202320" cy="180064"/>
          </a:xfrm>
          <a:custGeom>
            <a:avLst/>
            <a:gdLst/>
            <a:ahLst/>
            <a:cxnLst/>
            <a:rect l="l" t="t" r="r" b="b"/>
            <a:pathLst>
              <a:path w="202320" h="180064">
                <a:moveTo>
                  <a:pt x="0" y="0"/>
                </a:moveTo>
                <a:lnTo>
                  <a:pt x="202320" y="0"/>
                </a:lnTo>
                <a:lnTo>
                  <a:pt x="202320" y="180064"/>
                </a:lnTo>
                <a:lnTo>
                  <a:pt x="0" y="180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962269" y="7972653"/>
            <a:ext cx="6273419" cy="60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2"/>
              </a:lnSpc>
            </a:pPr>
            <a:r>
              <a:rPr lang="en-US" sz="3941" spc="-78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By: Anitta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2203" y="7460021"/>
            <a:ext cx="3232512" cy="2826979"/>
          </a:xfrm>
          <a:custGeom>
            <a:avLst/>
            <a:gdLst/>
            <a:ahLst/>
            <a:cxnLst/>
            <a:rect l="l" t="t" r="r" b="b"/>
            <a:pathLst>
              <a:path w="3232512" h="2826979">
                <a:moveTo>
                  <a:pt x="0" y="0"/>
                </a:moveTo>
                <a:lnTo>
                  <a:pt x="3232513" y="0"/>
                </a:lnTo>
                <a:lnTo>
                  <a:pt x="3232513" y="2826979"/>
                </a:lnTo>
                <a:lnTo>
                  <a:pt x="0" y="28269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4745" y="6257084"/>
            <a:ext cx="4441791" cy="4029916"/>
          </a:xfrm>
          <a:custGeom>
            <a:avLst/>
            <a:gdLst/>
            <a:ahLst/>
            <a:cxnLst/>
            <a:rect l="l" t="t" r="r" b="b"/>
            <a:pathLst>
              <a:path w="4441791" h="4029916">
                <a:moveTo>
                  <a:pt x="0" y="0"/>
                </a:moveTo>
                <a:lnTo>
                  <a:pt x="4441792" y="0"/>
                </a:lnTo>
                <a:lnTo>
                  <a:pt x="4441792" y="4029916"/>
                </a:lnTo>
                <a:lnTo>
                  <a:pt x="0" y="402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6459" y="6644104"/>
            <a:ext cx="4134555" cy="4203337"/>
          </a:xfrm>
          <a:custGeom>
            <a:avLst/>
            <a:gdLst/>
            <a:ahLst/>
            <a:cxnLst/>
            <a:rect l="l" t="t" r="r" b="b"/>
            <a:pathLst>
              <a:path w="4134555" h="4203337">
                <a:moveTo>
                  <a:pt x="0" y="0"/>
                </a:moveTo>
                <a:lnTo>
                  <a:pt x="4134555" y="0"/>
                </a:lnTo>
                <a:lnTo>
                  <a:pt x="4134555" y="4203337"/>
                </a:lnTo>
                <a:lnTo>
                  <a:pt x="0" y="4203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55738" y="3879441"/>
            <a:ext cx="809284" cy="714193"/>
          </a:xfrm>
          <a:custGeom>
            <a:avLst/>
            <a:gdLst/>
            <a:ahLst/>
            <a:cxnLst/>
            <a:rect l="l" t="t" r="r" b="b"/>
            <a:pathLst>
              <a:path w="809284" h="714193">
                <a:moveTo>
                  <a:pt x="0" y="0"/>
                </a:moveTo>
                <a:lnTo>
                  <a:pt x="809284" y="0"/>
                </a:lnTo>
                <a:lnTo>
                  <a:pt x="809284" y="714194"/>
                </a:lnTo>
                <a:lnTo>
                  <a:pt x="0" y="7141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668330">
            <a:off x="15831036" y="3259983"/>
            <a:ext cx="809284" cy="714193"/>
          </a:xfrm>
          <a:custGeom>
            <a:avLst/>
            <a:gdLst/>
            <a:ahLst/>
            <a:cxnLst/>
            <a:rect l="l" t="t" r="r" b="b"/>
            <a:pathLst>
              <a:path w="809284" h="714193">
                <a:moveTo>
                  <a:pt x="0" y="0"/>
                </a:moveTo>
                <a:lnTo>
                  <a:pt x="809284" y="0"/>
                </a:lnTo>
                <a:lnTo>
                  <a:pt x="809284" y="714193"/>
                </a:lnTo>
                <a:lnTo>
                  <a:pt x="0" y="714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52632" y="5848437"/>
            <a:ext cx="6398814" cy="408647"/>
          </a:xfrm>
          <a:custGeom>
            <a:avLst/>
            <a:gdLst/>
            <a:ahLst/>
            <a:cxnLst/>
            <a:rect l="l" t="t" r="r" b="b"/>
            <a:pathLst>
              <a:path w="6398814" h="408647">
                <a:moveTo>
                  <a:pt x="0" y="0"/>
                </a:moveTo>
                <a:lnTo>
                  <a:pt x="6398815" y="0"/>
                </a:lnTo>
                <a:lnTo>
                  <a:pt x="6398815" y="408647"/>
                </a:lnTo>
                <a:lnTo>
                  <a:pt x="0" y="408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97047" y="719330"/>
            <a:ext cx="11108927" cy="553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4"/>
              </a:lnSpc>
            </a:pPr>
            <a:endParaRPr/>
          </a:p>
          <a:p>
            <a:pPr algn="just">
              <a:lnSpc>
                <a:spcPts val="3994"/>
              </a:lnSpc>
            </a:pPr>
            <a:r>
              <a:rPr lang="en-US" sz="2853" spc="-57">
                <a:solidFill>
                  <a:srgbClr val="13235E"/>
                </a:solidFill>
                <a:latin typeface="Schoolbell"/>
                <a:ea typeface="Schoolbell"/>
                <a:cs typeface="Schoolbell"/>
                <a:sym typeface="Schoolbell"/>
              </a:rPr>
              <a:t>1. 🎯 </a:t>
            </a:r>
          </a:p>
          <a:p>
            <a:pPr algn="just">
              <a:lnSpc>
                <a:spcPts val="3994"/>
              </a:lnSpc>
            </a:pPr>
            <a:r>
              <a:rPr lang="en-US" sz="2853" spc="-57">
                <a:solidFill>
                  <a:srgbClr val="13235E"/>
                </a:solidFill>
                <a:latin typeface="Schoolbell"/>
                <a:ea typeface="Schoolbell"/>
                <a:cs typeface="Schoolbell"/>
                <a:sym typeface="Schoolbell"/>
              </a:rPr>
              <a:t>Concepto de Violencia contra la Mujer</a:t>
            </a:r>
          </a:p>
          <a:p>
            <a:pPr algn="just">
              <a:lnSpc>
                <a:spcPts val="3994"/>
              </a:lnSpc>
            </a:pPr>
            <a:endParaRPr lang="en-US" sz="2853" spc="-57">
              <a:solidFill>
                <a:srgbClr val="13235E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algn="just">
              <a:lnSpc>
                <a:spcPts val="3994"/>
              </a:lnSpc>
            </a:pPr>
            <a:endParaRPr lang="en-US" sz="2853" spc="-57">
              <a:solidFill>
                <a:srgbClr val="13235E"/>
              </a:solidFill>
              <a:latin typeface="Schoolbell"/>
              <a:ea typeface="Schoolbell"/>
              <a:cs typeface="Schoolbell"/>
              <a:sym typeface="Schoolbell"/>
            </a:endParaRPr>
          </a:p>
          <a:p>
            <a:pPr algn="just">
              <a:lnSpc>
                <a:spcPts val="3994"/>
              </a:lnSpc>
              <a:spcBef>
                <a:spcPct val="0"/>
              </a:spcBef>
            </a:pPr>
            <a:r>
              <a:rPr lang="en-US" sz="2853" spc="-57">
                <a:solidFill>
                  <a:srgbClr val="13235E"/>
                </a:solidFill>
                <a:latin typeface="Schoolbell"/>
                <a:ea typeface="Schoolbell"/>
                <a:cs typeface="Schoolbell"/>
                <a:sym typeface="Schoolbell"/>
              </a:rPr>
              <a:t>La violencia contra la mujer es cualquier acto de violencia basado en el género que tiene como resultado daño o sufrimiento físico, sexual, psicológico o económico para las mujeres.</a:t>
            </a:r>
          </a:p>
          <a:p>
            <a:pPr algn="just">
              <a:lnSpc>
                <a:spcPts val="3994"/>
              </a:lnSpc>
              <a:spcBef>
                <a:spcPct val="0"/>
              </a:spcBef>
            </a:pPr>
            <a:r>
              <a:rPr lang="en-US" sz="2853" spc="-57">
                <a:solidFill>
                  <a:srgbClr val="13235E"/>
                </a:solidFill>
                <a:latin typeface="Schoolbell"/>
                <a:ea typeface="Schoolbell"/>
                <a:cs typeface="Schoolbell"/>
                <a:sym typeface="Schoolbell"/>
              </a:rPr>
              <a:t>Incluye amenazas, coerción o privación arbitraria de la libertad, ya sea en la vida pública o privada.</a:t>
            </a:r>
          </a:p>
          <a:p>
            <a:pPr algn="just">
              <a:lnSpc>
                <a:spcPts val="3994"/>
              </a:lnSpc>
              <a:spcBef>
                <a:spcPct val="0"/>
              </a:spcBef>
            </a:pPr>
            <a:endParaRPr lang="en-US" sz="2853" spc="-57">
              <a:solidFill>
                <a:srgbClr val="13235E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99720">
            <a:off x="6042093" y="7186763"/>
            <a:ext cx="387371" cy="38737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93B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99720">
            <a:off x="6134618" y="7290416"/>
            <a:ext cx="202320" cy="180064"/>
          </a:xfrm>
          <a:custGeom>
            <a:avLst/>
            <a:gdLst/>
            <a:ahLst/>
            <a:cxnLst/>
            <a:rect l="l" t="t" r="r" b="b"/>
            <a:pathLst>
              <a:path w="202320" h="180064">
                <a:moveTo>
                  <a:pt x="0" y="0"/>
                </a:moveTo>
                <a:lnTo>
                  <a:pt x="202320" y="0"/>
                </a:lnTo>
                <a:lnTo>
                  <a:pt x="202320" y="180064"/>
                </a:lnTo>
                <a:lnTo>
                  <a:pt x="0" y="1800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87229" y="1028700"/>
            <a:ext cx="7152271" cy="8229600"/>
          </a:xfrm>
          <a:custGeom>
            <a:avLst/>
            <a:gdLst/>
            <a:ahLst/>
            <a:cxnLst/>
            <a:rect l="l" t="t" r="r" b="b"/>
            <a:pathLst>
              <a:path w="7152271" h="8229600">
                <a:moveTo>
                  <a:pt x="0" y="0"/>
                </a:moveTo>
                <a:lnTo>
                  <a:pt x="7152270" y="0"/>
                </a:lnTo>
                <a:lnTo>
                  <a:pt x="7152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8645">
            <a:off x="-928654" y="6934564"/>
            <a:ext cx="3599678" cy="4647472"/>
          </a:xfrm>
          <a:custGeom>
            <a:avLst/>
            <a:gdLst/>
            <a:ahLst/>
            <a:cxnLst/>
            <a:rect l="l" t="t" r="r" b="b"/>
            <a:pathLst>
              <a:path w="3599678" h="4647472">
                <a:moveTo>
                  <a:pt x="0" y="0"/>
                </a:moveTo>
                <a:lnTo>
                  <a:pt x="3599678" y="0"/>
                </a:lnTo>
                <a:lnTo>
                  <a:pt x="3599678" y="4647472"/>
                </a:lnTo>
                <a:lnTo>
                  <a:pt x="0" y="4647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70774">
            <a:off x="13967863" y="1642241"/>
            <a:ext cx="2773982" cy="1306294"/>
          </a:xfrm>
          <a:custGeom>
            <a:avLst/>
            <a:gdLst/>
            <a:ahLst/>
            <a:cxnLst/>
            <a:rect l="l" t="t" r="r" b="b"/>
            <a:pathLst>
              <a:path w="2773982" h="1306294">
                <a:moveTo>
                  <a:pt x="0" y="0"/>
                </a:moveTo>
                <a:lnTo>
                  <a:pt x="2773982" y="0"/>
                </a:lnTo>
                <a:lnTo>
                  <a:pt x="2773982" y="1306293"/>
                </a:lnTo>
                <a:lnTo>
                  <a:pt x="0" y="13062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18923" y="1747114"/>
            <a:ext cx="13496519" cy="73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2"/>
              </a:lnSpc>
            </a:pPr>
            <a:r>
              <a:rPr lang="en-US" sz="8685" spc="-208">
                <a:solidFill>
                  <a:srgbClr val="F793B9"/>
                </a:solidFill>
                <a:latin typeface="Holiday"/>
                <a:ea typeface="Holiday"/>
                <a:cs typeface="Holiday"/>
                <a:sym typeface="Holiday"/>
              </a:rPr>
              <a:t>Identificación de la violencia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53348" y="2705775"/>
            <a:ext cx="7090452" cy="534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3"/>
              </a:lnSpc>
            </a:pPr>
            <a:r>
              <a:rPr lang="en-US" sz="2355" spc="-47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Tipos de violencia que sufren las mujeres:</a:t>
            </a:r>
          </a:p>
          <a:p>
            <a:pPr algn="l">
              <a:lnSpc>
                <a:spcPts val="2473"/>
              </a:lnSpc>
            </a:pPr>
            <a:endParaRPr lang="en-US" sz="2355" spc="-47">
              <a:solidFill>
                <a:srgbClr val="13235E"/>
              </a:solidFill>
              <a:latin typeface="Jua"/>
              <a:ea typeface="Jua"/>
              <a:cs typeface="Jua"/>
              <a:sym typeface="Jua"/>
            </a:endParaRPr>
          </a:p>
          <a:p>
            <a:pPr marL="508510" lvl="1" indent="-254255" algn="l">
              <a:lnSpc>
                <a:spcPts val="2473"/>
              </a:lnSpc>
              <a:buFont typeface="Arial"/>
              <a:buChar char="•"/>
            </a:pPr>
            <a:r>
              <a:rPr lang="en-US" sz="2355" spc="-47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Violencia física: golpes, empujones, quemaduras, etc.</a:t>
            </a:r>
          </a:p>
          <a:p>
            <a:pPr marL="508510" lvl="1" indent="-254255" algn="l">
              <a:lnSpc>
                <a:spcPts val="2473"/>
              </a:lnSpc>
              <a:buFont typeface="Arial"/>
              <a:buChar char="•"/>
            </a:pPr>
            <a:r>
              <a:rPr lang="en-US" sz="2355" spc="-47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Violencia psicológica: humillaciones, insultos, control, amenazas.</a:t>
            </a:r>
          </a:p>
          <a:p>
            <a:pPr marL="508510" lvl="1" indent="-254255" algn="l">
              <a:lnSpc>
                <a:spcPts val="2473"/>
              </a:lnSpc>
              <a:buFont typeface="Arial"/>
              <a:buChar char="•"/>
            </a:pPr>
            <a:r>
              <a:rPr lang="en-US" sz="2355" spc="-47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Violencia sexual: abusos, violaciones, tocamientos no consentidos.</a:t>
            </a:r>
          </a:p>
          <a:p>
            <a:pPr marL="508510" lvl="1" indent="-254255" algn="l">
              <a:lnSpc>
                <a:spcPts val="2473"/>
              </a:lnSpc>
              <a:buFont typeface="Arial"/>
              <a:buChar char="•"/>
            </a:pPr>
            <a:r>
              <a:rPr lang="en-US" sz="2355" spc="-47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Violencia económica/patrimonial: quitar o controlar el dinero, destruir bienes.</a:t>
            </a:r>
          </a:p>
          <a:p>
            <a:pPr marL="508510" lvl="1" indent="-254255" algn="l">
              <a:lnSpc>
                <a:spcPts val="2473"/>
              </a:lnSpc>
              <a:buFont typeface="Arial"/>
              <a:buChar char="•"/>
            </a:pPr>
            <a:r>
              <a:rPr lang="en-US" sz="2355" spc="-47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Violencia digital: acoso o amenazas a través de redes sociales.</a:t>
            </a:r>
          </a:p>
          <a:p>
            <a:pPr marL="508510" lvl="1" indent="-254255" algn="l">
              <a:lnSpc>
                <a:spcPts val="2473"/>
              </a:lnSpc>
              <a:buFont typeface="Arial"/>
              <a:buChar char="•"/>
            </a:pPr>
            <a:r>
              <a:rPr lang="en-US" sz="2355" spc="-47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Violencia institucional: cuando las autoridades no atienden sus denuncias.</a:t>
            </a:r>
          </a:p>
          <a:p>
            <a:pPr marL="508510" lvl="1" indent="-254255" algn="l">
              <a:lnSpc>
                <a:spcPts val="2473"/>
              </a:lnSpc>
              <a:buFont typeface="Arial"/>
              <a:buChar char="•"/>
            </a:pPr>
            <a:r>
              <a:rPr lang="en-US" sz="2355" spc="-47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Feminicidio: asesinato de mujeres por razones de género.</a:t>
            </a:r>
          </a:p>
          <a:p>
            <a:pPr algn="l">
              <a:lnSpc>
                <a:spcPts val="2473"/>
              </a:lnSpc>
            </a:pPr>
            <a:endParaRPr lang="en-US" sz="2355" spc="-47">
              <a:solidFill>
                <a:srgbClr val="13235E"/>
              </a:solidFill>
              <a:latin typeface="Jua"/>
              <a:ea typeface="Jua"/>
              <a:cs typeface="Jua"/>
              <a:sym typeface="Jua"/>
            </a:endParaRPr>
          </a:p>
          <a:p>
            <a:pPr algn="l">
              <a:lnSpc>
                <a:spcPts val="2473"/>
              </a:lnSpc>
            </a:pPr>
            <a:endParaRPr lang="en-US" sz="2355" spc="-47">
              <a:solidFill>
                <a:srgbClr val="13235E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1" name="Freeform 11"/>
          <p:cNvSpPr/>
          <p:nvPr/>
        </p:nvSpPr>
        <p:spPr>
          <a:xfrm rot="1347053">
            <a:off x="8366791" y="722919"/>
            <a:ext cx="686448" cy="611563"/>
          </a:xfrm>
          <a:custGeom>
            <a:avLst/>
            <a:gdLst/>
            <a:ahLst/>
            <a:cxnLst/>
            <a:rect l="l" t="t" r="r" b="b"/>
            <a:pathLst>
              <a:path w="686448" h="611563">
                <a:moveTo>
                  <a:pt x="0" y="0"/>
                </a:moveTo>
                <a:lnTo>
                  <a:pt x="686448" y="0"/>
                </a:lnTo>
                <a:lnTo>
                  <a:pt x="686448" y="611562"/>
                </a:lnTo>
                <a:lnTo>
                  <a:pt x="0" y="611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9334" y="-325853"/>
            <a:ext cx="4918851" cy="4632663"/>
          </a:xfrm>
          <a:custGeom>
            <a:avLst/>
            <a:gdLst/>
            <a:ahLst/>
            <a:cxnLst/>
            <a:rect l="l" t="t" r="r" b="b"/>
            <a:pathLst>
              <a:path w="4918851" h="4632663">
                <a:moveTo>
                  <a:pt x="0" y="0"/>
                </a:moveTo>
                <a:lnTo>
                  <a:pt x="4918851" y="0"/>
                </a:lnTo>
                <a:lnTo>
                  <a:pt x="4918851" y="4632664"/>
                </a:lnTo>
                <a:lnTo>
                  <a:pt x="0" y="4632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6344273" cy="8229600"/>
          </a:xfrm>
          <a:custGeom>
            <a:avLst/>
            <a:gdLst/>
            <a:ahLst/>
            <a:cxnLst/>
            <a:rect l="l" t="t" r="r" b="b"/>
            <a:pathLst>
              <a:path w="6344273" h="8229600">
                <a:moveTo>
                  <a:pt x="0" y="0"/>
                </a:moveTo>
                <a:lnTo>
                  <a:pt x="6344273" y="0"/>
                </a:lnTo>
                <a:lnTo>
                  <a:pt x="63442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428719" y="847561"/>
            <a:ext cx="8887367" cy="3611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2"/>
              </a:lnSpc>
            </a:pPr>
            <a:r>
              <a:rPr lang="en-US" sz="17841">
                <a:solidFill>
                  <a:srgbClr val="13235E"/>
                </a:solidFill>
                <a:latin typeface="Holiday"/>
                <a:ea typeface="Holiday"/>
                <a:cs typeface="Holiday"/>
                <a:sym typeface="Holiday"/>
              </a:rPr>
              <a:t>Que genera? </a:t>
            </a:r>
          </a:p>
        </p:txBody>
      </p:sp>
      <p:sp>
        <p:nvSpPr>
          <p:cNvPr id="5" name="Freeform 5"/>
          <p:cNvSpPr/>
          <p:nvPr/>
        </p:nvSpPr>
        <p:spPr>
          <a:xfrm rot="-899720">
            <a:off x="7723388" y="5867081"/>
            <a:ext cx="202320" cy="180064"/>
          </a:xfrm>
          <a:custGeom>
            <a:avLst/>
            <a:gdLst/>
            <a:ahLst/>
            <a:cxnLst/>
            <a:rect l="l" t="t" r="r" b="b"/>
            <a:pathLst>
              <a:path w="202320" h="180064">
                <a:moveTo>
                  <a:pt x="0" y="0"/>
                </a:moveTo>
                <a:lnTo>
                  <a:pt x="202319" y="0"/>
                </a:lnTo>
                <a:lnTo>
                  <a:pt x="202319" y="180064"/>
                </a:lnTo>
                <a:lnTo>
                  <a:pt x="0" y="18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755283">
            <a:off x="9811071" y="7308647"/>
            <a:ext cx="917883" cy="3263586"/>
          </a:xfrm>
          <a:custGeom>
            <a:avLst/>
            <a:gdLst/>
            <a:ahLst/>
            <a:cxnLst/>
            <a:rect l="l" t="t" r="r" b="b"/>
            <a:pathLst>
              <a:path w="917883" h="3263586">
                <a:moveTo>
                  <a:pt x="0" y="0"/>
                </a:moveTo>
                <a:lnTo>
                  <a:pt x="917883" y="0"/>
                </a:lnTo>
                <a:lnTo>
                  <a:pt x="917883" y="3263586"/>
                </a:lnTo>
                <a:lnTo>
                  <a:pt x="0" y="32635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132500" y="4458830"/>
            <a:ext cx="10573326" cy="404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2"/>
              </a:lnSpc>
            </a:pPr>
            <a:endParaRPr/>
          </a:p>
          <a:p>
            <a:pPr marL="759553" lvl="1" indent="-379776" algn="l">
              <a:lnSpc>
                <a:spcPts val="3482"/>
              </a:lnSpc>
              <a:buFont typeface="Arial"/>
              <a:buChar char="•"/>
            </a:pPr>
            <a:r>
              <a:rPr lang="en-US" sz="3518" spc="-70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Machismo y cultura patriarcal</a:t>
            </a:r>
          </a:p>
          <a:p>
            <a:pPr marL="759553" lvl="1" indent="-379776" algn="l">
              <a:lnSpc>
                <a:spcPts val="3482"/>
              </a:lnSpc>
              <a:buFont typeface="Arial"/>
              <a:buChar char="•"/>
            </a:pPr>
            <a:r>
              <a:rPr lang="en-US" sz="3518" spc="-70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Estereotipos de género</a:t>
            </a:r>
          </a:p>
          <a:p>
            <a:pPr marL="759553" lvl="1" indent="-379776" algn="l">
              <a:lnSpc>
                <a:spcPts val="3482"/>
              </a:lnSpc>
              <a:buFont typeface="Arial"/>
              <a:buChar char="•"/>
            </a:pPr>
            <a:r>
              <a:rPr lang="en-US" sz="3518" spc="-70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Desigualdad social y económica</a:t>
            </a:r>
          </a:p>
          <a:p>
            <a:pPr marL="759553" lvl="1" indent="-379776" algn="l">
              <a:lnSpc>
                <a:spcPts val="3482"/>
              </a:lnSpc>
              <a:buFont typeface="Arial"/>
              <a:buChar char="•"/>
            </a:pPr>
            <a:r>
              <a:rPr lang="en-US" sz="3518" spc="-70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Falta de educación con perspectiva de género</a:t>
            </a:r>
          </a:p>
          <a:p>
            <a:pPr marL="759553" lvl="1" indent="-379776" algn="l">
              <a:lnSpc>
                <a:spcPts val="3482"/>
              </a:lnSpc>
              <a:buFont typeface="Arial"/>
              <a:buChar char="•"/>
            </a:pPr>
            <a:r>
              <a:rPr lang="en-US" sz="3518" spc="-70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Impunidad e ineficiencia del sistema judicial</a:t>
            </a:r>
          </a:p>
          <a:p>
            <a:pPr marL="759553" lvl="1" indent="-379776" algn="l">
              <a:lnSpc>
                <a:spcPts val="3482"/>
              </a:lnSpc>
              <a:buFont typeface="Arial"/>
              <a:buChar char="•"/>
            </a:pPr>
            <a:r>
              <a:rPr lang="en-US" sz="3518" spc="-70">
                <a:solidFill>
                  <a:srgbClr val="13235E"/>
                </a:solidFill>
                <a:latin typeface="Jua"/>
                <a:ea typeface="Jua"/>
                <a:cs typeface="Jua"/>
                <a:sym typeface="Jua"/>
              </a:rPr>
              <a:t>Normalización de la violencia en el hogar y medios</a:t>
            </a:r>
          </a:p>
          <a:p>
            <a:pPr algn="l">
              <a:lnSpc>
                <a:spcPts val="3482"/>
              </a:lnSpc>
            </a:pPr>
            <a:endParaRPr lang="en-US" sz="3518" spc="-70">
              <a:solidFill>
                <a:srgbClr val="13235E"/>
              </a:solidFill>
              <a:latin typeface="Jua"/>
              <a:ea typeface="Jua"/>
              <a:cs typeface="Jua"/>
              <a:sym typeface="Jua"/>
            </a:endParaRPr>
          </a:p>
          <a:p>
            <a:pPr algn="l">
              <a:lnSpc>
                <a:spcPts val="3482"/>
              </a:lnSpc>
            </a:pPr>
            <a:endParaRPr lang="en-US" sz="3518" spc="-70">
              <a:solidFill>
                <a:srgbClr val="13235E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8" name="Freeform 8"/>
          <p:cNvSpPr/>
          <p:nvPr/>
        </p:nvSpPr>
        <p:spPr>
          <a:xfrm rot="1347053">
            <a:off x="1167852" y="3621869"/>
            <a:ext cx="1052438" cy="937627"/>
          </a:xfrm>
          <a:custGeom>
            <a:avLst/>
            <a:gdLst/>
            <a:ahLst/>
            <a:cxnLst/>
            <a:rect l="l" t="t" r="r" b="b"/>
            <a:pathLst>
              <a:path w="1052438" h="937627">
                <a:moveTo>
                  <a:pt x="0" y="0"/>
                </a:moveTo>
                <a:lnTo>
                  <a:pt x="1052439" y="0"/>
                </a:lnTo>
                <a:lnTo>
                  <a:pt x="1052439" y="937627"/>
                </a:lnTo>
                <a:lnTo>
                  <a:pt x="0" y="937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645">
            <a:off x="15888515" y="9316373"/>
            <a:ext cx="2740453" cy="3538143"/>
          </a:xfrm>
          <a:custGeom>
            <a:avLst/>
            <a:gdLst/>
            <a:ahLst/>
            <a:cxnLst/>
            <a:rect l="l" t="t" r="r" b="b"/>
            <a:pathLst>
              <a:path w="2740453" h="3538143">
                <a:moveTo>
                  <a:pt x="0" y="0"/>
                </a:moveTo>
                <a:lnTo>
                  <a:pt x="2740453" y="0"/>
                </a:lnTo>
                <a:lnTo>
                  <a:pt x="2740453" y="3538144"/>
                </a:lnTo>
                <a:lnTo>
                  <a:pt x="0" y="3538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6686" y="3969186"/>
            <a:ext cx="4830677" cy="5092926"/>
            <a:chOff x="0" y="0"/>
            <a:chExt cx="1272277" cy="13413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2277" cy="1341347"/>
            </a:xfrm>
            <a:custGeom>
              <a:avLst/>
              <a:gdLst/>
              <a:ahLst/>
              <a:cxnLst/>
              <a:rect l="l" t="t" r="r" b="b"/>
              <a:pathLst>
                <a:path w="1272277" h="1341347">
                  <a:moveTo>
                    <a:pt x="54490" y="0"/>
                  </a:moveTo>
                  <a:lnTo>
                    <a:pt x="1217787" y="0"/>
                  </a:lnTo>
                  <a:cubicBezTo>
                    <a:pt x="1232239" y="0"/>
                    <a:pt x="1246098" y="5741"/>
                    <a:pt x="1256317" y="15960"/>
                  </a:cubicBezTo>
                  <a:cubicBezTo>
                    <a:pt x="1266536" y="26179"/>
                    <a:pt x="1272277" y="40039"/>
                    <a:pt x="1272277" y="54490"/>
                  </a:cubicBezTo>
                  <a:lnTo>
                    <a:pt x="1272277" y="1286857"/>
                  </a:lnTo>
                  <a:cubicBezTo>
                    <a:pt x="1272277" y="1301308"/>
                    <a:pt x="1266536" y="1315168"/>
                    <a:pt x="1256317" y="1325387"/>
                  </a:cubicBezTo>
                  <a:cubicBezTo>
                    <a:pt x="1246098" y="1335606"/>
                    <a:pt x="1232239" y="1341347"/>
                    <a:pt x="1217787" y="1341347"/>
                  </a:cubicBezTo>
                  <a:lnTo>
                    <a:pt x="54490" y="1341347"/>
                  </a:lnTo>
                  <a:cubicBezTo>
                    <a:pt x="40039" y="1341347"/>
                    <a:pt x="26179" y="1335606"/>
                    <a:pt x="15960" y="1325387"/>
                  </a:cubicBezTo>
                  <a:cubicBezTo>
                    <a:pt x="5741" y="1315168"/>
                    <a:pt x="0" y="1301308"/>
                    <a:pt x="0" y="1286857"/>
                  </a:cubicBezTo>
                  <a:lnTo>
                    <a:pt x="0" y="54490"/>
                  </a:lnTo>
                  <a:cubicBezTo>
                    <a:pt x="0" y="40039"/>
                    <a:pt x="5741" y="26179"/>
                    <a:pt x="15960" y="15960"/>
                  </a:cubicBezTo>
                  <a:cubicBezTo>
                    <a:pt x="26179" y="5741"/>
                    <a:pt x="40039" y="0"/>
                    <a:pt x="54490" y="0"/>
                  </a:cubicBezTo>
                  <a:close/>
                </a:path>
              </a:pathLst>
            </a:custGeom>
            <a:solidFill>
              <a:srgbClr val="B9D5F1"/>
            </a:solidFill>
            <a:ln w="19050" cap="rnd">
              <a:solidFill>
                <a:srgbClr val="F793B9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272277" cy="1360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56"/>
                </a:lnSpc>
              </a:pPr>
              <a:endParaRPr/>
            </a:p>
            <a:p>
              <a:pPr marL="928358" lvl="1" indent="-464179" algn="ctr">
                <a:lnSpc>
                  <a:spcPts val="4256"/>
                </a:lnSpc>
                <a:buFont typeface="Arial"/>
                <a:buChar char="•"/>
              </a:pPr>
              <a:r>
                <a:rPr lang="en-US" sz="4299" spc="-85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Trastornos psicológicos: depresión, ansiedad, estrés postraumático.</a:t>
              </a: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899720">
            <a:off x="5820050" y="5284948"/>
            <a:ext cx="283012" cy="251880"/>
          </a:xfrm>
          <a:custGeom>
            <a:avLst/>
            <a:gdLst/>
            <a:ahLst/>
            <a:cxnLst/>
            <a:rect l="l" t="t" r="r" b="b"/>
            <a:pathLst>
              <a:path w="283012" h="251880">
                <a:moveTo>
                  <a:pt x="0" y="0"/>
                </a:moveTo>
                <a:lnTo>
                  <a:pt x="283011" y="0"/>
                </a:lnTo>
                <a:lnTo>
                  <a:pt x="283011" y="251880"/>
                </a:lnTo>
                <a:lnTo>
                  <a:pt x="0" y="251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2658">
            <a:off x="11851928" y="5647809"/>
            <a:ext cx="283012" cy="251880"/>
          </a:xfrm>
          <a:custGeom>
            <a:avLst/>
            <a:gdLst/>
            <a:ahLst/>
            <a:cxnLst/>
            <a:rect l="l" t="t" r="r" b="b"/>
            <a:pathLst>
              <a:path w="283012" h="251880">
                <a:moveTo>
                  <a:pt x="0" y="0"/>
                </a:moveTo>
                <a:lnTo>
                  <a:pt x="283011" y="0"/>
                </a:lnTo>
                <a:lnTo>
                  <a:pt x="283011" y="251881"/>
                </a:lnTo>
                <a:lnTo>
                  <a:pt x="0" y="2518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52532">
            <a:off x="-1890189" y="1012829"/>
            <a:ext cx="7113441" cy="3349784"/>
          </a:xfrm>
          <a:custGeom>
            <a:avLst/>
            <a:gdLst/>
            <a:ahLst/>
            <a:cxnLst/>
            <a:rect l="l" t="t" r="r" b="b"/>
            <a:pathLst>
              <a:path w="7113441" h="3349784">
                <a:moveTo>
                  <a:pt x="0" y="0"/>
                </a:moveTo>
                <a:lnTo>
                  <a:pt x="7113441" y="0"/>
                </a:lnTo>
                <a:lnTo>
                  <a:pt x="7113441" y="3349783"/>
                </a:lnTo>
                <a:lnTo>
                  <a:pt x="0" y="33497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30829" y="-759544"/>
            <a:ext cx="7742957" cy="584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8"/>
              </a:lnSpc>
            </a:pPr>
            <a:endParaRPr/>
          </a:p>
          <a:p>
            <a:pPr algn="ctr">
              <a:lnSpc>
                <a:spcPts val="8948"/>
              </a:lnSpc>
            </a:pPr>
            <a:r>
              <a:rPr lang="en-US" sz="12092">
                <a:solidFill>
                  <a:srgbClr val="F793B9"/>
                </a:solidFill>
                <a:latin typeface="Holiday"/>
                <a:ea typeface="Holiday"/>
                <a:cs typeface="Holiday"/>
                <a:sym typeface="Holiday"/>
              </a:rPr>
              <a:t>Consecuencias de la Violencia</a:t>
            </a:r>
          </a:p>
          <a:p>
            <a:pPr algn="ctr">
              <a:lnSpc>
                <a:spcPts val="8948"/>
              </a:lnSpc>
            </a:pPr>
            <a:endParaRPr lang="en-US" sz="12092">
              <a:solidFill>
                <a:srgbClr val="F793B9"/>
              </a:solidFill>
              <a:latin typeface="Holiday"/>
              <a:ea typeface="Holiday"/>
              <a:cs typeface="Holiday"/>
              <a:sym typeface="Holiday"/>
            </a:endParaRPr>
          </a:p>
          <a:p>
            <a:pPr algn="ctr">
              <a:lnSpc>
                <a:spcPts val="8948"/>
              </a:lnSpc>
            </a:pPr>
            <a:endParaRPr lang="en-US" sz="12092">
              <a:solidFill>
                <a:srgbClr val="F793B9"/>
              </a:solidFill>
              <a:latin typeface="Holiday"/>
              <a:ea typeface="Holiday"/>
              <a:cs typeface="Holiday"/>
              <a:sym typeface="Holiday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685341" y="1426006"/>
            <a:ext cx="1074298" cy="948068"/>
          </a:xfrm>
          <a:custGeom>
            <a:avLst/>
            <a:gdLst/>
            <a:ahLst/>
            <a:cxnLst/>
            <a:rect l="l" t="t" r="r" b="b"/>
            <a:pathLst>
              <a:path w="1074298" h="948068">
                <a:moveTo>
                  <a:pt x="0" y="0"/>
                </a:moveTo>
                <a:lnTo>
                  <a:pt x="1074298" y="0"/>
                </a:lnTo>
                <a:lnTo>
                  <a:pt x="1074298" y="948068"/>
                </a:lnTo>
                <a:lnTo>
                  <a:pt x="0" y="948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347053">
            <a:off x="6078846" y="8863141"/>
            <a:ext cx="887093" cy="790319"/>
          </a:xfrm>
          <a:custGeom>
            <a:avLst/>
            <a:gdLst/>
            <a:ahLst/>
            <a:cxnLst/>
            <a:rect l="l" t="t" r="r" b="b"/>
            <a:pathLst>
              <a:path w="887093" h="790319">
                <a:moveTo>
                  <a:pt x="0" y="0"/>
                </a:moveTo>
                <a:lnTo>
                  <a:pt x="887093" y="0"/>
                </a:lnTo>
                <a:lnTo>
                  <a:pt x="887093" y="790318"/>
                </a:lnTo>
                <a:lnTo>
                  <a:pt x="0" y="7903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740429" y="3969186"/>
            <a:ext cx="4830677" cy="5092926"/>
            <a:chOff x="0" y="0"/>
            <a:chExt cx="1272277" cy="134134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2277" cy="1341347"/>
            </a:xfrm>
            <a:custGeom>
              <a:avLst/>
              <a:gdLst/>
              <a:ahLst/>
              <a:cxnLst/>
              <a:rect l="l" t="t" r="r" b="b"/>
              <a:pathLst>
                <a:path w="1272277" h="1341347">
                  <a:moveTo>
                    <a:pt x="54490" y="0"/>
                  </a:moveTo>
                  <a:lnTo>
                    <a:pt x="1217787" y="0"/>
                  </a:lnTo>
                  <a:cubicBezTo>
                    <a:pt x="1232239" y="0"/>
                    <a:pt x="1246098" y="5741"/>
                    <a:pt x="1256317" y="15960"/>
                  </a:cubicBezTo>
                  <a:cubicBezTo>
                    <a:pt x="1266536" y="26179"/>
                    <a:pt x="1272277" y="40039"/>
                    <a:pt x="1272277" y="54490"/>
                  </a:cubicBezTo>
                  <a:lnTo>
                    <a:pt x="1272277" y="1286857"/>
                  </a:lnTo>
                  <a:cubicBezTo>
                    <a:pt x="1272277" y="1301308"/>
                    <a:pt x="1266536" y="1315168"/>
                    <a:pt x="1256317" y="1325387"/>
                  </a:cubicBezTo>
                  <a:cubicBezTo>
                    <a:pt x="1246098" y="1335606"/>
                    <a:pt x="1232239" y="1341347"/>
                    <a:pt x="1217787" y="1341347"/>
                  </a:cubicBezTo>
                  <a:lnTo>
                    <a:pt x="54490" y="1341347"/>
                  </a:lnTo>
                  <a:cubicBezTo>
                    <a:pt x="40039" y="1341347"/>
                    <a:pt x="26179" y="1335606"/>
                    <a:pt x="15960" y="1325387"/>
                  </a:cubicBezTo>
                  <a:cubicBezTo>
                    <a:pt x="5741" y="1315168"/>
                    <a:pt x="0" y="1301308"/>
                    <a:pt x="0" y="1286857"/>
                  </a:cubicBezTo>
                  <a:lnTo>
                    <a:pt x="0" y="54490"/>
                  </a:lnTo>
                  <a:cubicBezTo>
                    <a:pt x="0" y="40039"/>
                    <a:pt x="5741" y="26179"/>
                    <a:pt x="15960" y="15960"/>
                  </a:cubicBezTo>
                  <a:cubicBezTo>
                    <a:pt x="26179" y="5741"/>
                    <a:pt x="40039" y="0"/>
                    <a:pt x="54490" y="0"/>
                  </a:cubicBezTo>
                  <a:close/>
                </a:path>
              </a:pathLst>
            </a:custGeom>
            <a:solidFill>
              <a:srgbClr val="B9D5F1"/>
            </a:solidFill>
            <a:ln w="19050" cap="rnd">
              <a:solidFill>
                <a:srgbClr val="F793B9"/>
              </a:solidFill>
              <a:prstDash val="lg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72277" cy="1360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56"/>
                </a:lnSpc>
              </a:pPr>
              <a:endParaRPr/>
            </a:p>
            <a:p>
              <a:pPr algn="ctr">
                <a:lnSpc>
                  <a:spcPts val="4256"/>
                </a:lnSpc>
              </a:pPr>
              <a:endParaRPr/>
            </a:p>
            <a:p>
              <a:pPr marL="928358" lvl="1" indent="-464179" algn="ctr">
                <a:lnSpc>
                  <a:spcPts val="4256"/>
                </a:lnSpc>
                <a:buFont typeface="Arial"/>
                <a:buChar char="•"/>
              </a:pPr>
              <a:r>
                <a:rPr lang="en-US" sz="4299" spc="-85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Problemas físicos: lesiones, enfermedades.</a:t>
              </a: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23323" y="3969186"/>
            <a:ext cx="4830677" cy="5092926"/>
            <a:chOff x="0" y="0"/>
            <a:chExt cx="1272277" cy="134134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72277" cy="1341347"/>
            </a:xfrm>
            <a:custGeom>
              <a:avLst/>
              <a:gdLst/>
              <a:ahLst/>
              <a:cxnLst/>
              <a:rect l="l" t="t" r="r" b="b"/>
              <a:pathLst>
                <a:path w="1272277" h="1341347">
                  <a:moveTo>
                    <a:pt x="54490" y="0"/>
                  </a:moveTo>
                  <a:lnTo>
                    <a:pt x="1217787" y="0"/>
                  </a:lnTo>
                  <a:cubicBezTo>
                    <a:pt x="1232239" y="0"/>
                    <a:pt x="1246098" y="5741"/>
                    <a:pt x="1256317" y="15960"/>
                  </a:cubicBezTo>
                  <a:cubicBezTo>
                    <a:pt x="1266536" y="26179"/>
                    <a:pt x="1272277" y="40039"/>
                    <a:pt x="1272277" y="54490"/>
                  </a:cubicBezTo>
                  <a:lnTo>
                    <a:pt x="1272277" y="1286857"/>
                  </a:lnTo>
                  <a:cubicBezTo>
                    <a:pt x="1272277" y="1301308"/>
                    <a:pt x="1266536" y="1315168"/>
                    <a:pt x="1256317" y="1325387"/>
                  </a:cubicBezTo>
                  <a:cubicBezTo>
                    <a:pt x="1246098" y="1335606"/>
                    <a:pt x="1232239" y="1341347"/>
                    <a:pt x="1217787" y="1341347"/>
                  </a:cubicBezTo>
                  <a:lnTo>
                    <a:pt x="54490" y="1341347"/>
                  </a:lnTo>
                  <a:cubicBezTo>
                    <a:pt x="40039" y="1341347"/>
                    <a:pt x="26179" y="1335606"/>
                    <a:pt x="15960" y="1325387"/>
                  </a:cubicBezTo>
                  <a:cubicBezTo>
                    <a:pt x="5741" y="1315168"/>
                    <a:pt x="0" y="1301308"/>
                    <a:pt x="0" y="1286857"/>
                  </a:cubicBezTo>
                  <a:lnTo>
                    <a:pt x="0" y="54490"/>
                  </a:lnTo>
                  <a:cubicBezTo>
                    <a:pt x="0" y="40039"/>
                    <a:pt x="5741" y="26179"/>
                    <a:pt x="15960" y="15960"/>
                  </a:cubicBezTo>
                  <a:cubicBezTo>
                    <a:pt x="26179" y="5741"/>
                    <a:pt x="40039" y="0"/>
                    <a:pt x="54490" y="0"/>
                  </a:cubicBezTo>
                  <a:close/>
                </a:path>
              </a:pathLst>
            </a:custGeom>
            <a:solidFill>
              <a:srgbClr val="B9D5F1"/>
            </a:solidFill>
            <a:ln w="19050" cap="rnd">
              <a:solidFill>
                <a:srgbClr val="F793B9"/>
              </a:solidFill>
              <a:prstDash val="lgDash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272277" cy="1360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56"/>
                </a:lnSpc>
              </a:pPr>
              <a:endParaRPr/>
            </a:p>
            <a:p>
              <a:pPr marL="928358" lvl="1" indent="-464179" algn="ctr">
                <a:lnSpc>
                  <a:spcPts val="4256"/>
                </a:lnSpc>
                <a:buFont typeface="Arial"/>
                <a:buChar char="•"/>
              </a:pPr>
              <a:r>
                <a:rPr lang="en-US" sz="4299" spc="-85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Aislamiento social, pérdida de autoestima.</a:t>
              </a: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8645">
            <a:off x="16109492" y="7755928"/>
            <a:ext cx="2740453" cy="3538143"/>
          </a:xfrm>
          <a:custGeom>
            <a:avLst/>
            <a:gdLst/>
            <a:ahLst/>
            <a:cxnLst/>
            <a:rect l="l" t="t" r="r" b="b"/>
            <a:pathLst>
              <a:path w="2740453" h="3538143">
                <a:moveTo>
                  <a:pt x="0" y="0"/>
                </a:moveTo>
                <a:lnTo>
                  <a:pt x="2740453" y="0"/>
                </a:lnTo>
                <a:lnTo>
                  <a:pt x="2740453" y="3538144"/>
                </a:lnTo>
                <a:lnTo>
                  <a:pt x="0" y="3538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37639" y="3631974"/>
            <a:ext cx="4830677" cy="5626326"/>
            <a:chOff x="0" y="0"/>
            <a:chExt cx="1272277" cy="14818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2277" cy="1481831"/>
            </a:xfrm>
            <a:custGeom>
              <a:avLst/>
              <a:gdLst/>
              <a:ahLst/>
              <a:cxnLst/>
              <a:rect l="l" t="t" r="r" b="b"/>
              <a:pathLst>
                <a:path w="1272277" h="1481831">
                  <a:moveTo>
                    <a:pt x="54490" y="0"/>
                  </a:moveTo>
                  <a:lnTo>
                    <a:pt x="1217787" y="0"/>
                  </a:lnTo>
                  <a:cubicBezTo>
                    <a:pt x="1232239" y="0"/>
                    <a:pt x="1246098" y="5741"/>
                    <a:pt x="1256317" y="15960"/>
                  </a:cubicBezTo>
                  <a:cubicBezTo>
                    <a:pt x="1266536" y="26179"/>
                    <a:pt x="1272277" y="40039"/>
                    <a:pt x="1272277" y="54490"/>
                  </a:cubicBezTo>
                  <a:lnTo>
                    <a:pt x="1272277" y="1427340"/>
                  </a:lnTo>
                  <a:cubicBezTo>
                    <a:pt x="1272277" y="1441792"/>
                    <a:pt x="1266536" y="1455652"/>
                    <a:pt x="1256317" y="1465871"/>
                  </a:cubicBezTo>
                  <a:cubicBezTo>
                    <a:pt x="1246098" y="1476090"/>
                    <a:pt x="1232239" y="1481831"/>
                    <a:pt x="1217787" y="1481831"/>
                  </a:cubicBezTo>
                  <a:lnTo>
                    <a:pt x="54490" y="1481831"/>
                  </a:lnTo>
                  <a:cubicBezTo>
                    <a:pt x="40039" y="1481831"/>
                    <a:pt x="26179" y="1476090"/>
                    <a:pt x="15960" y="1465871"/>
                  </a:cubicBezTo>
                  <a:cubicBezTo>
                    <a:pt x="5741" y="1455652"/>
                    <a:pt x="0" y="1441792"/>
                    <a:pt x="0" y="1427340"/>
                  </a:cubicBezTo>
                  <a:lnTo>
                    <a:pt x="0" y="54490"/>
                  </a:lnTo>
                  <a:cubicBezTo>
                    <a:pt x="0" y="40039"/>
                    <a:pt x="5741" y="26179"/>
                    <a:pt x="15960" y="15960"/>
                  </a:cubicBezTo>
                  <a:cubicBezTo>
                    <a:pt x="26179" y="5741"/>
                    <a:pt x="40039" y="0"/>
                    <a:pt x="54490" y="0"/>
                  </a:cubicBezTo>
                  <a:close/>
                </a:path>
              </a:pathLst>
            </a:custGeom>
            <a:solidFill>
              <a:srgbClr val="B9D5F1"/>
            </a:solidFill>
            <a:ln w="19050" cap="rnd">
              <a:solidFill>
                <a:srgbClr val="F793B9"/>
              </a:solidFill>
              <a:prstDash val="lgDash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272277" cy="15008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56"/>
                </a:lnSpc>
              </a:pPr>
              <a:endParaRPr/>
            </a:p>
            <a:p>
              <a:pPr algn="ctr">
                <a:lnSpc>
                  <a:spcPts val="4256"/>
                </a:lnSpc>
              </a:pPr>
              <a:endParaRPr/>
            </a:p>
            <a:p>
              <a:pPr marL="928358" lvl="1" indent="-464179" algn="ctr">
                <a:lnSpc>
                  <a:spcPts val="4256"/>
                </a:lnSpc>
                <a:buFont typeface="Arial"/>
                <a:buChar char="•"/>
              </a:pPr>
              <a:r>
                <a:rPr lang="en-US" sz="4299" spc="-85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En casos extremos: muerte (feminicidio).</a:t>
              </a: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899720">
            <a:off x="16689903" y="191230"/>
            <a:ext cx="1229592" cy="1094337"/>
          </a:xfrm>
          <a:custGeom>
            <a:avLst/>
            <a:gdLst/>
            <a:ahLst/>
            <a:cxnLst/>
            <a:rect l="l" t="t" r="r" b="b"/>
            <a:pathLst>
              <a:path w="1229592" h="1094337">
                <a:moveTo>
                  <a:pt x="0" y="0"/>
                </a:moveTo>
                <a:lnTo>
                  <a:pt x="1229592" y="0"/>
                </a:lnTo>
                <a:lnTo>
                  <a:pt x="1229592" y="1094337"/>
                </a:lnTo>
                <a:lnTo>
                  <a:pt x="0" y="1094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2658">
            <a:off x="11851928" y="5647809"/>
            <a:ext cx="283012" cy="251880"/>
          </a:xfrm>
          <a:custGeom>
            <a:avLst/>
            <a:gdLst/>
            <a:ahLst/>
            <a:cxnLst/>
            <a:rect l="l" t="t" r="r" b="b"/>
            <a:pathLst>
              <a:path w="283012" h="251880">
                <a:moveTo>
                  <a:pt x="0" y="0"/>
                </a:moveTo>
                <a:lnTo>
                  <a:pt x="283011" y="0"/>
                </a:lnTo>
                <a:lnTo>
                  <a:pt x="283011" y="251881"/>
                </a:lnTo>
                <a:lnTo>
                  <a:pt x="0" y="251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52532">
            <a:off x="-1807323" y="225148"/>
            <a:ext cx="7113441" cy="3349784"/>
          </a:xfrm>
          <a:custGeom>
            <a:avLst/>
            <a:gdLst/>
            <a:ahLst/>
            <a:cxnLst/>
            <a:rect l="l" t="t" r="r" b="b"/>
            <a:pathLst>
              <a:path w="7113441" h="3349784">
                <a:moveTo>
                  <a:pt x="0" y="0"/>
                </a:moveTo>
                <a:lnTo>
                  <a:pt x="7113441" y="0"/>
                </a:lnTo>
                <a:lnTo>
                  <a:pt x="7113441" y="3349784"/>
                </a:lnTo>
                <a:lnTo>
                  <a:pt x="0" y="3349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130829" y="-759544"/>
            <a:ext cx="7742957" cy="584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48"/>
              </a:lnSpc>
            </a:pPr>
            <a:endParaRPr/>
          </a:p>
          <a:p>
            <a:pPr algn="ctr">
              <a:lnSpc>
                <a:spcPts val="8948"/>
              </a:lnSpc>
            </a:pPr>
            <a:r>
              <a:rPr lang="en-US" sz="12092">
                <a:solidFill>
                  <a:srgbClr val="F793B9"/>
                </a:solidFill>
                <a:latin typeface="Holiday"/>
                <a:ea typeface="Holiday"/>
                <a:cs typeface="Holiday"/>
                <a:sym typeface="Holiday"/>
              </a:rPr>
              <a:t>Consecuencias de la Violencia</a:t>
            </a:r>
          </a:p>
          <a:p>
            <a:pPr algn="ctr">
              <a:lnSpc>
                <a:spcPts val="8948"/>
              </a:lnSpc>
            </a:pPr>
            <a:endParaRPr lang="en-US" sz="12092">
              <a:solidFill>
                <a:srgbClr val="F793B9"/>
              </a:solidFill>
              <a:latin typeface="Holiday"/>
              <a:ea typeface="Holiday"/>
              <a:cs typeface="Holiday"/>
              <a:sym typeface="Holiday"/>
            </a:endParaRPr>
          </a:p>
          <a:p>
            <a:pPr algn="ctr">
              <a:lnSpc>
                <a:spcPts val="8948"/>
              </a:lnSpc>
            </a:pPr>
            <a:endParaRPr lang="en-US" sz="12092">
              <a:solidFill>
                <a:srgbClr val="F793B9"/>
              </a:solidFill>
              <a:latin typeface="Holiday"/>
              <a:ea typeface="Holiday"/>
              <a:cs typeface="Holiday"/>
              <a:sym typeface="Holiday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4685341" y="1426006"/>
            <a:ext cx="1074298" cy="948068"/>
          </a:xfrm>
          <a:custGeom>
            <a:avLst/>
            <a:gdLst/>
            <a:ahLst/>
            <a:cxnLst/>
            <a:rect l="l" t="t" r="r" b="b"/>
            <a:pathLst>
              <a:path w="1074298" h="948068">
                <a:moveTo>
                  <a:pt x="0" y="0"/>
                </a:moveTo>
                <a:lnTo>
                  <a:pt x="1074298" y="0"/>
                </a:lnTo>
                <a:lnTo>
                  <a:pt x="1074298" y="948068"/>
                </a:lnTo>
                <a:lnTo>
                  <a:pt x="0" y="9480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347053">
            <a:off x="1081231" y="7377442"/>
            <a:ext cx="2049015" cy="1825487"/>
          </a:xfrm>
          <a:custGeom>
            <a:avLst/>
            <a:gdLst/>
            <a:ahLst/>
            <a:cxnLst/>
            <a:rect l="l" t="t" r="r" b="b"/>
            <a:pathLst>
              <a:path w="2049015" h="1825487">
                <a:moveTo>
                  <a:pt x="0" y="0"/>
                </a:moveTo>
                <a:lnTo>
                  <a:pt x="2049015" y="0"/>
                </a:lnTo>
                <a:lnTo>
                  <a:pt x="2049015" y="1825487"/>
                </a:lnTo>
                <a:lnTo>
                  <a:pt x="0" y="18254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4313323" y="3098574"/>
            <a:ext cx="4830677" cy="6159726"/>
            <a:chOff x="0" y="0"/>
            <a:chExt cx="1272277" cy="162231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2277" cy="1622315"/>
            </a:xfrm>
            <a:custGeom>
              <a:avLst/>
              <a:gdLst/>
              <a:ahLst/>
              <a:cxnLst/>
              <a:rect l="l" t="t" r="r" b="b"/>
              <a:pathLst>
                <a:path w="1272277" h="1622315">
                  <a:moveTo>
                    <a:pt x="54490" y="0"/>
                  </a:moveTo>
                  <a:lnTo>
                    <a:pt x="1217787" y="0"/>
                  </a:lnTo>
                  <a:cubicBezTo>
                    <a:pt x="1232239" y="0"/>
                    <a:pt x="1246098" y="5741"/>
                    <a:pt x="1256317" y="15960"/>
                  </a:cubicBezTo>
                  <a:cubicBezTo>
                    <a:pt x="1266536" y="26179"/>
                    <a:pt x="1272277" y="40039"/>
                    <a:pt x="1272277" y="54490"/>
                  </a:cubicBezTo>
                  <a:lnTo>
                    <a:pt x="1272277" y="1567824"/>
                  </a:lnTo>
                  <a:cubicBezTo>
                    <a:pt x="1272277" y="1582276"/>
                    <a:pt x="1266536" y="1596136"/>
                    <a:pt x="1256317" y="1606355"/>
                  </a:cubicBezTo>
                  <a:cubicBezTo>
                    <a:pt x="1246098" y="1616574"/>
                    <a:pt x="1232239" y="1622315"/>
                    <a:pt x="1217787" y="1622315"/>
                  </a:cubicBezTo>
                  <a:lnTo>
                    <a:pt x="54490" y="1622315"/>
                  </a:lnTo>
                  <a:cubicBezTo>
                    <a:pt x="40039" y="1622315"/>
                    <a:pt x="26179" y="1616574"/>
                    <a:pt x="15960" y="1606355"/>
                  </a:cubicBezTo>
                  <a:cubicBezTo>
                    <a:pt x="5741" y="1596136"/>
                    <a:pt x="0" y="1582276"/>
                    <a:pt x="0" y="1567824"/>
                  </a:cubicBezTo>
                  <a:lnTo>
                    <a:pt x="0" y="54490"/>
                  </a:lnTo>
                  <a:cubicBezTo>
                    <a:pt x="0" y="40039"/>
                    <a:pt x="5741" y="26179"/>
                    <a:pt x="15960" y="15960"/>
                  </a:cubicBezTo>
                  <a:cubicBezTo>
                    <a:pt x="26179" y="5741"/>
                    <a:pt x="40039" y="0"/>
                    <a:pt x="54490" y="0"/>
                  </a:cubicBezTo>
                  <a:close/>
                </a:path>
              </a:pathLst>
            </a:custGeom>
            <a:solidFill>
              <a:srgbClr val="B9D5F1"/>
            </a:solidFill>
            <a:ln w="19050" cap="rnd">
              <a:solidFill>
                <a:srgbClr val="F793B9"/>
              </a:solidFill>
              <a:prstDash val="lgDash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272277" cy="16413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56"/>
                </a:lnSpc>
              </a:pPr>
              <a:endParaRPr/>
            </a:p>
            <a:p>
              <a:pPr algn="ctr">
                <a:lnSpc>
                  <a:spcPts val="4256"/>
                </a:lnSpc>
              </a:pPr>
              <a:endParaRPr/>
            </a:p>
            <a:p>
              <a:pPr algn="ctr">
                <a:lnSpc>
                  <a:spcPts val="4256"/>
                </a:lnSpc>
              </a:pPr>
              <a:endParaRPr/>
            </a:p>
            <a:p>
              <a:pPr marL="928358" lvl="1" indent="-464179" algn="ctr">
                <a:lnSpc>
                  <a:spcPts val="4256"/>
                </a:lnSpc>
                <a:buFont typeface="Arial"/>
                <a:buChar char="•"/>
              </a:pPr>
              <a:r>
                <a:rPr lang="en-US" sz="4299" spc="-85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Afecta a hijas e hijos (ciclo de violencia).</a:t>
              </a: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algn="ctr">
                <a:lnSpc>
                  <a:spcPts val="4256"/>
                </a:lnSpc>
              </a:pPr>
              <a:endParaRPr lang="en-US" sz="4299" spc="-85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7117" y="5447673"/>
            <a:ext cx="5724279" cy="6073506"/>
          </a:xfrm>
          <a:custGeom>
            <a:avLst/>
            <a:gdLst/>
            <a:ahLst/>
            <a:cxnLst/>
            <a:rect l="l" t="t" r="r" b="b"/>
            <a:pathLst>
              <a:path w="5724279" h="6073506">
                <a:moveTo>
                  <a:pt x="0" y="0"/>
                </a:moveTo>
                <a:lnTo>
                  <a:pt x="5724279" y="0"/>
                </a:lnTo>
                <a:lnTo>
                  <a:pt x="5724279" y="6073506"/>
                </a:lnTo>
                <a:lnTo>
                  <a:pt x="0" y="6073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58086" y="2521389"/>
            <a:ext cx="4478150" cy="8075352"/>
          </a:xfrm>
          <a:custGeom>
            <a:avLst/>
            <a:gdLst/>
            <a:ahLst/>
            <a:cxnLst/>
            <a:rect l="l" t="t" r="r" b="b"/>
            <a:pathLst>
              <a:path w="4478150" h="8075352">
                <a:moveTo>
                  <a:pt x="0" y="0"/>
                </a:moveTo>
                <a:lnTo>
                  <a:pt x="4478149" y="0"/>
                </a:lnTo>
                <a:lnTo>
                  <a:pt x="4478149" y="8075352"/>
                </a:lnTo>
                <a:lnTo>
                  <a:pt x="0" y="8075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48645">
            <a:off x="-682956" y="6274541"/>
            <a:ext cx="3423313" cy="4419770"/>
          </a:xfrm>
          <a:custGeom>
            <a:avLst/>
            <a:gdLst/>
            <a:ahLst/>
            <a:cxnLst/>
            <a:rect l="l" t="t" r="r" b="b"/>
            <a:pathLst>
              <a:path w="3423313" h="4419770">
                <a:moveTo>
                  <a:pt x="0" y="0"/>
                </a:moveTo>
                <a:lnTo>
                  <a:pt x="3423312" y="0"/>
                </a:lnTo>
                <a:lnTo>
                  <a:pt x="3423312" y="4419770"/>
                </a:lnTo>
                <a:lnTo>
                  <a:pt x="0" y="4419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72290" y="857913"/>
            <a:ext cx="8771710" cy="2308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24"/>
              </a:lnSpc>
            </a:pPr>
            <a:r>
              <a:rPr lang="en-US" sz="21384">
                <a:solidFill>
                  <a:srgbClr val="13235E"/>
                </a:solidFill>
                <a:latin typeface="Holiday"/>
                <a:ea typeface="Holiday"/>
                <a:cs typeface="Holiday"/>
                <a:sym typeface="Holiday"/>
              </a:rPr>
              <a:t>Conclusión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71319" y="2521389"/>
            <a:ext cx="9594703" cy="447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1"/>
              </a:lnSpc>
            </a:pPr>
            <a:endParaRPr/>
          </a:p>
          <a:p>
            <a:pPr algn="just">
              <a:lnSpc>
                <a:spcPts val="3491"/>
              </a:lnSpc>
            </a:pPr>
            <a:endParaRPr/>
          </a:p>
          <a:p>
            <a:pPr algn="just">
              <a:lnSpc>
                <a:spcPts val="3491"/>
              </a:lnSpc>
            </a:pPr>
            <a:r>
              <a:rPr lang="en-US" sz="3527" spc="-70">
                <a:solidFill>
                  <a:srgbClr val="F793B9"/>
                </a:solidFill>
                <a:latin typeface="Jua"/>
                <a:ea typeface="Jua"/>
                <a:cs typeface="Jua"/>
                <a:sym typeface="Jua"/>
              </a:rPr>
              <a:t>La violencia contra la mujer no es un problema individual, es un problema estructural y social. Solo mediante la educación, conciencia, justicia y acción colectiva podremos prevenirla y erradicarla.</a:t>
            </a:r>
          </a:p>
          <a:p>
            <a:pPr algn="just">
              <a:lnSpc>
                <a:spcPts val="3491"/>
              </a:lnSpc>
            </a:pPr>
            <a:r>
              <a:rPr lang="en-US" sz="3527" spc="-70">
                <a:solidFill>
                  <a:srgbClr val="F793B9"/>
                </a:solidFill>
                <a:latin typeface="Jua"/>
                <a:ea typeface="Jua"/>
                <a:cs typeface="Jua"/>
                <a:sym typeface="Jua"/>
              </a:rPr>
              <a:t>Una sociedad justa es aquella donde todas las mujeres viven libres de miedo, violencia y discriminación.</a:t>
            </a:r>
          </a:p>
          <a:p>
            <a:pPr algn="just">
              <a:lnSpc>
                <a:spcPts val="3491"/>
              </a:lnSpc>
            </a:pPr>
            <a:endParaRPr lang="en-US" sz="3527" spc="-70">
              <a:solidFill>
                <a:srgbClr val="F793B9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7" name="Freeform 7"/>
          <p:cNvSpPr/>
          <p:nvPr/>
        </p:nvSpPr>
        <p:spPr>
          <a:xfrm rot="1551057">
            <a:off x="15632366" y="646339"/>
            <a:ext cx="2007738" cy="1788712"/>
          </a:xfrm>
          <a:custGeom>
            <a:avLst/>
            <a:gdLst/>
            <a:ahLst/>
            <a:cxnLst/>
            <a:rect l="l" t="t" r="r" b="b"/>
            <a:pathLst>
              <a:path w="2007738" h="1788712">
                <a:moveTo>
                  <a:pt x="0" y="0"/>
                </a:moveTo>
                <a:lnTo>
                  <a:pt x="2007738" y="0"/>
                </a:lnTo>
                <a:lnTo>
                  <a:pt x="2007738" y="1788712"/>
                </a:lnTo>
                <a:lnTo>
                  <a:pt x="0" y="17887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99720">
            <a:off x="6873952" y="6589719"/>
            <a:ext cx="268387" cy="238864"/>
          </a:xfrm>
          <a:custGeom>
            <a:avLst/>
            <a:gdLst/>
            <a:ahLst/>
            <a:cxnLst/>
            <a:rect l="l" t="t" r="r" b="b"/>
            <a:pathLst>
              <a:path w="268387" h="238864">
                <a:moveTo>
                  <a:pt x="0" y="0"/>
                </a:moveTo>
                <a:lnTo>
                  <a:pt x="268387" y="0"/>
                </a:lnTo>
                <a:lnTo>
                  <a:pt x="268387" y="238865"/>
                </a:lnTo>
                <a:lnTo>
                  <a:pt x="0" y="2388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86375" y="7082394"/>
            <a:ext cx="8579647" cy="167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0"/>
              </a:lnSpc>
            </a:pPr>
            <a:r>
              <a:rPr lang="en-US" sz="8351">
                <a:solidFill>
                  <a:srgbClr val="13235E"/>
                </a:solidFill>
                <a:latin typeface="League Gothic"/>
                <a:ea typeface="League Gothic"/>
                <a:cs typeface="League Gothic"/>
                <a:sym typeface="League Gothic"/>
              </a:rPr>
              <a:t>Como puedo difundir el tema?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-340074">
            <a:off x="4740982" y="3362154"/>
            <a:ext cx="8756789" cy="294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67"/>
              </a:lnSpc>
            </a:pPr>
            <a:r>
              <a:rPr lang="en-US" sz="29055">
                <a:solidFill>
                  <a:srgbClr val="F793B9"/>
                </a:solidFill>
                <a:latin typeface="Holiday"/>
                <a:ea typeface="Holiday"/>
                <a:cs typeface="Holiday"/>
                <a:sym typeface="Holiday"/>
              </a:rPr>
              <a:t>Gracias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1028700" y="1785475"/>
            <a:ext cx="5011078" cy="9006840"/>
          </a:xfrm>
          <a:custGeom>
            <a:avLst/>
            <a:gdLst/>
            <a:ahLst/>
            <a:cxnLst/>
            <a:rect l="l" t="t" r="r" b="b"/>
            <a:pathLst>
              <a:path w="5011078" h="9006840">
                <a:moveTo>
                  <a:pt x="5011078" y="0"/>
                </a:moveTo>
                <a:lnTo>
                  <a:pt x="0" y="0"/>
                </a:lnTo>
                <a:lnTo>
                  <a:pt x="0" y="9006840"/>
                </a:lnTo>
                <a:lnTo>
                  <a:pt x="5011078" y="9006840"/>
                </a:lnTo>
                <a:lnTo>
                  <a:pt x="50110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20999" y="946236"/>
            <a:ext cx="4838301" cy="8394529"/>
          </a:xfrm>
          <a:custGeom>
            <a:avLst/>
            <a:gdLst/>
            <a:ahLst/>
            <a:cxnLst/>
            <a:rect l="l" t="t" r="r" b="b"/>
            <a:pathLst>
              <a:path w="4838301" h="8394529">
                <a:moveTo>
                  <a:pt x="0" y="0"/>
                </a:moveTo>
                <a:lnTo>
                  <a:pt x="4838301" y="0"/>
                </a:lnTo>
                <a:lnTo>
                  <a:pt x="4838301" y="8394528"/>
                </a:lnTo>
                <a:lnTo>
                  <a:pt x="0" y="83945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78230" y="5066931"/>
            <a:ext cx="2032954" cy="1811178"/>
          </a:xfrm>
          <a:custGeom>
            <a:avLst/>
            <a:gdLst/>
            <a:ahLst/>
            <a:cxnLst/>
            <a:rect l="l" t="t" r="r" b="b"/>
            <a:pathLst>
              <a:path w="2032954" h="1811178">
                <a:moveTo>
                  <a:pt x="0" y="0"/>
                </a:moveTo>
                <a:lnTo>
                  <a:pt x="2032954" y="0"/>
                </a:lnTo>
                <a:lnTo>
                  <a:pt x="2032954" y="1811178"/>
                </a:lnTo>
                <a:lnTo>
                  <a:pt x="0" y="1811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47037">
            <a:off x="9664300" y="1614211"/>
            <a:ext cx="748794" cy="2662380"/>
          </a:xfrm>
          <a:custGeom>
            <a:avLst/>
            <a:gdLst/>
            <a:ahLst/>
            <a:cxnLst/>
            <a:rect l="l" t="t" r="r" b="b"/>
            <a:pathLst>
              <a:path w="748794" h="2662380">
                <a:moveTo>
                  <a:pt x="0" y="0"/>
                </a:moveTo>
                <a:lnTo>
                  <a:pt x="748795" y="0"/>
                </a:lnTo>
                <a:lnTo>
                  <a:pt x="748795" y="2662380"/>
                </a:lnTo>
                <a:lnTo>
                  <a:pt x="0" y="2662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49418" y="6083786"/>
            <a:ext cx="891587" cy="794323"/>
          </a:xfrm>
          <a:custGeom>
            <a:avLst/>
            <a:gdLst/>
            <a:ahLst/>
            <a:cxnLst/>
            <a:rect l="l" t="t" r="r" b="b"/>
            <a:pathLst>
              <a:path w="891587" h="794323">
                <a:moveTo>
                  <a:pt x="0" y="0"/>
                </a:moveTo>
                <a:lnTo>
                  <a:pt x="891587" y="0"/>
                </a:lnTo>
                <a:lnTo>
                  <a:pt x="891587" y="794323"/>
                </a:lnTo>
                <a:lnTo>
                  <a:pt x="0" y="794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495147">
            <a:off x="11065815" y="8249992"/>
            <a:ext cx="2538609" cy="427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3634">
                <a:solidFill>
                  <a:srgbClr val="13235E"/>
                </a:solidFill>
                <a:latin typeface="Holiday"/>
                <a:ea typeface="Holiday"/>
                <a:cs typeface="Holiday"/>
                <a:sym typeface="Holiday"/>
              </a:rPr>
              <a:t>By: anitta </a:t>
            </a:r>
          </a:p>
        </p:txBody>
      </p:sp>
      <p:grpSp>
        <p:nvGrpSpPr>
          <p:cNvPr id="9" name="Group 9"/>
          <p:cNvGrpSpPr/>
          <p:nvPr/>
        </p:nvGrpSpPr>
        <p:grpSpPr>
          <a:xfrm rot="-899720">
            <a:off x="7280409" y="1186785"/>
            <a:ext cx="562001" cy="56200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793B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899720">
            <a:off x="7414646" y="1337166"/>
            <a:ext cx="293528" cy="261240"/>
          </a:xfrm>
          <a:custGeom>
            <a:avLst/>
            <a:gdLst/>
            <a:ahLst/>
            <a:cxnLst/>
            <a:rect l="l" t="t" r="r" b="b"/>
            <a:pathLst>
              <a:path w="293528" h="261240">
                <a:moveTo>
                  <a:pt x="0" y="0"/>
                </a:moveTo>
                <a:lnTo>
                  <a:pt x="293528" y="0"/>
                </a:lnTo>
                <a:lnTo>
                  <a:pt x="293528" y="261240"/>
                </a:lnTo>
                <a:lnTo>
                  <a:pt x="0" y="261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Violencia y prevención de la mujer</dc:title>
  <cp:lastModifiedBy>Kid2 Inei</cp:lastModifiedBy>
  <cp:revision>2</cp:revision>
  <dcterms:created xsi:type="dcterms:W3CDTF">2006-08-16T00:00:00Z</dcterms:created>
  <dcterms:modified xsi:type="dcterms:W3CDTF">2025-06-20T20:13:26Z</dcterms:modified>
  <dc:identifier>DAGqRPcH42g</dc:identifier>
</cp:coreProperties>
</file>