
<file path=[Content_Types].xml><?xml version="1.0" encoding="utf-8"?>
<Types xmlns="http://schemas.openxmlformats.org/package/2006/content-types">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5" r:id="rId10"/>
    <p:sldId id="264" r:id="rId11"/>
  </p:sldIdLst>
  <p:sldSz cx="18288000" cy="10287000"/>
  <p:notesSz cx="6858000" cy="9144000"/>
  <p:embeddedFontLst>
    <p:embeddedFont>
      <p:font typeface="HK Grotesk"/>
      <p:regular r:id="rId12"/>
    </p:embeddedFont>
    <p:embeddedFont>
      <p:font typeface="HK Grotesk Bold"/>
      <p:regular r:id="rId13"/>
    </p:embeddedFont>
    <p:embeddedFont>
      <p:font typeface="Monterchi Serif" panose="02000503060000020004" pitchFamily="2" charset="0"/>
      <p:regular r:id="rId14"/>
    </p:embeddedFont>
    <p:embeddedFont>
      <p:font typeface="Perandory"/>
      <p:regular r:id="rId15"/>
    </p:embeddedFont>
    <p:embeddedFont>
      <p:font typeface="Shrikhand" panose="02000000000000000000" pitchFamily="2" charset="77"/>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64752" y="3209664"/>
            <a:ext cx="18617504" cy="8699341"/>
          </a:xfrm>
          <a:custGeom>
            <a:avLst/>
            <a:gdLst/>
            <a:ahLst/>
            <a:cxnLst/>
            <a:rect l="l" t="t" r="r" b="b"/>
            <a:pathLst>
              <a:path w="18617504" h="8699341">
                <a:moveTo>
                  <a:pt x="0" y="0"/>
                </a:moveTo>
                <a:lnTo>
                  <a:pt x="18617504" y="0"/>
                </a:lnTo>
                <a:lnTo>
                  <a:pt x="18617504" y="8699341"/>
                </a:lnTo>
                <a:lnTo>
                  <a:pt x="0" y="8699341"/>
                </a:lnTo>
                <a:lnTo>
                  <a:pt x="0" y="0"/>
                </a:lnTo>
                <a:close/>
              </a:path>
            </a:pathLst>
          </a:custGeom>
          <a:blipFill>
            <a:blip r:embed="rId4"/>
            <a:stretch>
              <a:fillRect/>
            </a:stretch>
          </a:blipFill>
        </p:spPr>
        <p:txBody>
          <a:bodyPr/>
          <a:lstStyle/>
          <a:p>
            <a:endParaRPr lang="es-MX"/>
          </a:p>
        </p:txBody>
      </p:sp>
      <p:sp>
        <p:nvSpPr>
          <p:cNvPr id="4" name="Freeform 4"/>
          <p:cNvSpPr/>
          <p:nvPr/>
        </p:nvSpPr>
        <p:spPr>
          <a:xfrm rot="-324819">
            <a:off x="9144000" y="1577125"/>
            <a:ext cx="8115300" cy="7770400"/>
          </a:xfrm>
          <a:custGeom>
            <a:avLst/>
            <a:gdLst/>
            <a:ahLst/>
            <a:cxnLst/>
            <a:rect l="l" t="t" r="r" b="b"/>
            <a:pathLst>
              <a:path w="8115300" h="7770400">
                <a:moveTo>
                  <a:pt x="0" y="0"/>
                </a:moveTo>
                <a:lnTo>
                  <a:pt x="8115300" y="0"/>
                </a:lnTo>
                <a:lnTo>
                  <a:pt x="8115300" y="7770399"/>
                </a:lnTo>
                <a:lnTo>
                  <a:pt x="0" y="7770399"/>
                </a:lnTo>
                <a:lnTo>
                  <a:pt x="0" y="0"/>
                </a:lnTo>
                <a:close/>
              </a:path>
            </a:pathLst>
          </a:custGeom>
          <a:blipFill>
            <a:blip r:embed="rId5"/>
            <a:stretch>
              <a:fillRect/>
            </a:stretch>
          </a:blipFill>
        </p:spPr>
        <p:txBody>
          <a:bodyPr/>
          <a:lstStyle/>
          <a:p>
            <a:endParaRPr lang="es-MX"/>
          </a:p>
        </p:txBody>
      </p:sp>
      <p:sp>
        <p:nvSpPr>
          <p:cNvPr id="5" name="TextBox 5"/>
          <p:cNvSpPr txBox="1"/>
          <p:nvPr/>
        </p:nvSpPr>
        <p:spPr>
          <a:xfrm>
            <a:off x="1028700" y="1085850"/>
            <a:ext cx="12172950" cy="3661266"/>
          </a:xfrm>
          <a:prstGeom prst="rect">
            <a:avLst/>
          </a:prstGeom>
        </p:spPr>
        <p:txBody>
          <a:bodyPr lIns="0" tIns="0" rIns="0" bIns="0" rtlCol="0" anchor="t">
            <a:spAutoFit/>
          </a:bodyPr>
          <a:lstStyle/>
          <a:p>
            <a:pPr algn="l">
              <a:lnSpc>
                <a:spcPts val="13725"/>
              </a:lnSpc>
            </a:pPr>
            <a:r>
              <a:rPr lang="en-US" sz="13072">
                <a:solidFill>
                  <a:srgbClr val="482A24"/>
                </a:solidFill>
                <a:latin typeface="Perandory"/>
                <a:ea typeface="Perandory"/>
                <a:cs typeface="Perandory"/>
                <a:sym typeface="Perandory"/>
              </a:rPr>
              <a:t>Cinematografía mexicana</a:t>
            </a:r>
          </a:p>
        </p:txBody>
      </p:sp>
      <p:sp>
        <p:nvSpPr>
          <p:cNvPr id="6" name="TextBox 6"/>
          <p:cNvSpPr txBox="1"/>
          <p:nvPr/>
        </p:nvSpPr>
        <p:spPr>
          <a:xfrm>
            <a:off x="1028700" y="4680441"/>
            <a:ext cx="6534195" cy="555863"/>
          </a:xfrm>
          <a:prstGeom prst="rect">
            <a:avLst/>
          </a:prstGeom>
        </p:spPr>
        <p:txBody>
          <a:bodyPr lIns="0" tIns="0" rIns="0" bIns="0" rtlCol="0" anchor="t">
            <a:spAutoFit/>
          </a:bodyPr>
          <a:lstStyle/>
          <a:p>
            <a:pPr marL="0" lvl="0" indent="0" algn="l">
              <a:lnSpc>
                <a:spcPts val="4536"/>
              </a:lnSpc>
              <a:spcBef>
                <a:spcPct val="0"/>
              </a:spcBef>
            </a:pPr>
            <a:r>
              <a:rPr lang="en-US" sz="3240">
                <a:solidFill>
                  <a:srgbClr val="482A24"/>
                </a:solidFill>
                <a:latin typeface="HK Grotesk"/>
                <a:ea typeface="HK Grotesk"/>
                <a:cs typeface="HK Grotesk"/>
                <a:sym typeface="HK Grotesk"/>
              </a:rPr>
              <a:t>By: Anitta</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534048" y="3534656"/>
            <a:ext cx="4421523" cy="1333365"/>
          </a:xfrm>
          <a:custGeom>
            <a:avLst/>
            <a:gdLst/>
            <a:ahLst/>
            <a:cxnLst/>
            <a:rect l="l" t="t" r="r" b="b"/>
            <a:pathLst>
              <a:path w="4421523" h="1333365">
                <a:moveTo>
                  <a:pt x="0" y="0"/>
                </a:moveTo>
                <a:lnTo>
                  <a:pt x="4421523" y="0"/>
                </a:lnTo>
                <a:lnTo>
                  <a:pt x="4421523" y="1333366"/>
                </a:lnTo>
                <a:lnTo>
                  <a:pt x="0" y="1333366"/>
                </a:lnTo>
                <a:lnTo>
                  <a:pt x="0" y="0"/>
                </a:lnTo>
                <a:close/>
              </a:path>
            </a:pathLst>
          </a:custGeom>
          <a:blipFill>
            <a:blip r:embed="rId4"/>
            <a:stretch>
              <a:fillRect/>
            </a:stretch>
          </a:blipFill>
        </p:spPr>
        <p:txBody>
          <a:bodyPr/>
          <a:lstStyle/>
          <a:p>
            <a:endParaRPr lang="es-MX"/>
          </a:p>
        </p:txBody>
      </p:sp>
      <p:sp>
        <p:nvSpPr>
          <p:cNvPr id="4" name="Freeform 4"/>
          <p:cNvSpPr/>
          <p:nvPr/>
        </p:nvSpPr>
        <p:spPr>
          <a:xfrm>
            <a:off x="6520779" y="2833387"/>
            <a:ext cx="2881123" cy="2735905"/>
          </a:xfrm>
          <a:custGeom>
            <a:avLst/>
            <a:gdLst/>
            <a:ahLst/>
            <a:cxnLst/>
            <a:rect l="l" t="t" r="r" b="b"/>
            <a:pathLst>
              <a:path w="2881123" h="2735905">
                <a:moveTo>
                  <a:pt x="0" y="0"/>
                </a:moveTo>
                <a:lnTo>
                  <a:pt x="2881122" y="0"/>
                </a:lnTo>
                <a:lnTo>
                  <a:pt x="2881122" y="2735904"/>
                </a:lnTo>
                <a:lnTo>
                  <a:pt x="0" y="2735904"/>
                </a:lnTo>
                <a:lnTo>
                  <a:pt x="0" y="0"/>
                </a:lnTo>
                <a:close/>
              </a:path>
            </a:pathLst>
          </a:custGeom>
          <a:blipFill>
            <a:blip r:embed="rId5"/>
            <a:stretch>
              <a:fillRect/>
            </a:stretch>
          </a:blipFill>
        </p:spPr>
        <p:txBody>
          <a:bodyPr/>
          <a:lstStyle/>
          <a:p>
            <a:endParaRPr lang="es-MX"/>
          </a:p>
        </p:txBody>
      </p:sp>
      <p:sp>
        <p:nvSpPr>
          <p:cNvPr id="5" name="Freeform 5"/>
          <p:cNvSpPr/>
          <p:nvPr/>
        </p:nvSpPr>
        <p:spPr>
          <a:xfrm>
            <a:off x="9963876" y="2833387"/>
            <a:ext cx="2917002" cy="2735905"/>
          </a:xfrm>
          <a:custGeom>
            <a:avLst/>
            <a:gdLst/>
            <a:ahLst/>
            <a:cxnLst/>
            <a:rect l="l" t="t" r="r" b="b"/>
            <a:pathLst>
              <a:path w="2917002" h="2735905">
                <a:moveTo>
                  <a:pt x="0" y="0"/>
                </a:moveTo>
                <a:lnTo>
                  <a:pt x="2917002" y="0"/>
                </a:lnTo>
                <a:lnTo>
                  <a:pt x="2917002" y="2735904"/>
                </a:lnTo>
                <a:lnTo>
                  <a:pt x="0" y="2735904"/>
                </a:lnTo>
                <a:lnTo>
                  <a:pt x="0" y="0"/>
                </a:lnTo>
                <a:close/>
              </a:path>
            </a:pathLst>
          </a:custGeom>
          <a:blipFill>
            <a:blip r:embed="rId6"/>
            <a:stretch>
              <a:fillRect/>
            </a:stretch>
          </a:blipFill>
        </p:spPr>
        <p:txBody>
          <a:bodyPr/>
          <a:lstStyle/>
          <a:p>
            <a:endParaRPr lang="es-MX"/>
          </a:p>
        </p:txBody>
      </p:sp>
      <p:sp>
        <p:nvSpPr>
          <p:cNvPr id="6" name="Freeform 6"/>
          <p:cNvSpPr/>
          <p:nvPr/>
        </p:nvSpPr>
        <p:spPr>
          <a:xfrm>
            <a:off x="13442853" y="3045904"/>
            <a:ext cx="3311098" cy="2310871"/>
          </a:xfrm>
          <a:custGeom>
            <a:avLst/>
            <a:gdLst/>
            <a:ahLst/>
            <a:cxnLst/>
            <a:rect l="l" t="t" r="r" b="b"/>
            <a:pathLst>
              <a:path w="3311098" h="2310871">
                <a:moveTo>
                  <a:pt x="0" y="0"/>
                </a:moveTo>
                <a:lnTo>
                  <a:pt x="3311099" y="0"/>
                </a:lnTo>
                <a:lnTo>
                  <a:pt x="3311099" y="2310870"/>
                </a:lnTo>
                <a:lnTo>
                  <a:pt x="0" y="2310870"/>
                </a:lnTo>
                <a:lnTo>
                  <a:pt x="0" y="0"/>
                </a:lnTo>
                <a:close/>
              </a:path>
            </a:pathLst>
          </a:custGeom>
          <a:blipFill>
            <a:blip r:embed="rId7"/>
            <a:stretch>
              <a:fillRect/>
            </a:stretch>
          </a:blipFill>
        </p:spPr>
        <p:txBody>
          <a:bodyPr/>
          <a:lstStyle/>
          <a:p>
            <a:endParaRPr lang="es-MX"/>
          </a:p>
        </p:txBody>
      </p:sp>
      <p:sp>
        <p:nvSpPr>
          <p:cNvPr id="7" name="Freeform 7"/>
          <p:cNvSpPr/>
          <p:nvPr/>
        </p:nvSpPr>
        <p:spPr>
          <a:xfrm>
            <a:off x="2866271" y="6477586"/>
            <a:ext cx="2349380" cy="2668654"/>
          </a:xfrm>
          <a:custGeom>
            <a:avLst/>
            <a:gdLst/>
            <a:ahLst/>
            <a:cxnLst/>
            <a:rect l="l" t="t" r="r" b="b"/>
            <a:pathLst>
              <a:path w="2349380" h="2668654">
                <a:moveTo>
                  <a:pt x="0" y="0"/>
                </a:moveTo>
                <a:lnTo>
                  <a:pt x="2349380" y="0"/>
                </a:lnTo>
                <a:lnTo>
                  <a:pt x="2349380" y="2668655"/>
                </a:lnTo>
                <a:lnTo>
                  <a:pt x="0" y="2668655"/>
                </a:lnTo>
                <a:lnTo>
                  <a:pt x="0" y="0"/>
                </a:lnTo>
                <a:close/>
              </a:path>
            </a:pathLst>
          </a:custGeom>
          <a:blipFill>
            <a:blip r:embed="rId8"/>
            <a:stretch>
              <a:fillRect/>
            </a:stretch>
          </a:blipFill>
        </p:spPr>
        <p:txBody>
          <a:bodyPr/>
          <a:lstStyle/>
          <a:p>
            <a:endParaRPr lang="es-MX"/>
          </a:p>
        </p:txBody>
      </p:sp>
      <p:sp>
        <p:nvSpPr>
          <p:cNvPr id="8" name="Freeform 8"/>
          <p:cNvSpPr/>
          <p:nvPr/>
        </p:nvSpPr>
        <p:spPr>
          <a:xfrm>
            <a:off x="5640049" y="6656478"/>
            <a:ext cx="4425905" cy="2310871"/>
          </a:xfrm>
          <a:custGeom>
            <a:avLst/>
            <a:gdLst/>
            <a:ahLst/>
            <a:cxnLst/>
            <a:rect l="l" t="t" r="r" b="b"/>
            <a:pathLst>
              <a:path w="4425905" h="2310871">
                <a:moveTo>
                  <a:pt x="0" y="0"/>
                </a:moveTo>
                <a:lnTo>
                  <a:pt x="4425905" y="0"/>
                </a:lnTo>
                <a:lnTo>
                  <a:pt x="4425905" y="2310871"/>
                </a:lnTo>
                <a:lnTo>
                  <a:pt x="0" y="2310871"/>
                </a:lnTo>
                <a:lnTo>
                  <a:pt x="0" y="0"/>
                </a:lnTo>
                <a:close/>
              </a:path>
            </a:pathLst>
          </a:custGeom>
          <a:blipFill>
            <a:blip r:embed="rId9"/>
            <a:stretch>
              <a:fillRect/>
            </a:stretch>
          </a:blipFill>
        </p:spPr>
        <p:txBody>
          <a:bodyPr/>
          <a:lstStyle/>
          <a:p>
            <a:endParaRPr lang="es-MX"/>
          </a:p>
        </p:txBody>
      </p:sp>
      <p:sp>
        <p:nvSpPr>
          <p:cNvPr id="9" name="Freeform 9"/>
          <p:cNvSpPr/>
          <p:nvPr/>
        </p:nvSpPr>
        <p:spPr>
          <a:xfrm>
            <a:off x="10476223" y="6656478"/>
            <a:ext cx="4945506" cy="2310871"/>
          </a:xfrm>
          <a:custGeom>
            <a:avLst/>
            <a:gdLst/>
            <a:ahLst/>
            <a:cxnLst/>
            <a:rect l="l" t="t" r="r" b="b"/>
            <a:pathLst>
              <a:path w="4945506" h="2310871">
                <a:moveTo>
                  <a:pt x="0" y="0"/>
                </a:moveTo>
                <a:lnTo>
                  <a:pt x="4945506" y="0"/>
                </a:lnTo>
                <a:lnTo>
                  <a:pt x="4945506" y="2310871"/>
                </a:lnTo>
                <a:lnTo>
                  <a:pt x="0" y="2310871"/>
                </a:lnTo>
                <a:lnTo>
                  <a:pt x="0" y="0"/>
                </a:lnTo>
                <a:close/>
              </a:path>
            </a:pathLst>
          </a:custGeom>
          <a:blipFill>
            <a:blip r:embed="rId10"/>
            <a:stretch>
              <a:fillRect/>
            </a:stretch>
          </a:blipFill>
        </p:spPr>
        <p:txBody>
          <a:bodyPr/>
          <a:lstStyle/>
          <a:p>
            <a:endParaRPr lang="es-MX"/>
          </a:p>
        </p:txBody>
      </p:sp>
      <p:sp>
        <p:nvSpPr>
          <p:cNvPr id="10" name="TextBox 10"/>
          <p:cNvSpPr txBox="1"/>
          <p:nvPr/>
        </p:nvSpPr>
        <p:spPr>
          <a:xfrm>
            <a:off x="3644395" y="1169334"/>
            <a:ext cx="10999210" cy="1215554"/>
          </a:xfrm>
          <a:prstGeom prst="rect">
            <a:avLst/>
          </a:prstGeom>
        </p:spPr>
        <p:txBody>
          <a:bodyPr lIns="0" tIns="0" rIns="0" bIns="0" rtlCol="0" anchor="t">
            <a:spAutoFit/>
          </a:bodyPr>
          <a:lstStyle/>
          <a:p>
            <a:pPr algn="ctr">
              <a:lnSpc>
                <a:spcPts val="8611"/>
              </a:lnSpc>
            </a:pPr>
            <a:r>
              <a:rPr lang="en-US" sz="8201">
                <a:solidFill>
                  <a:srgbClr val="482A24"/>
                </a:solidFill>
                <a:latin typeface="Perandory"/>
                <a:ea typeface="Perandory"/>
                <a:cs typeface="Perandory"/>
                <a:sym typeface="Perandory"/>
              </a:rPr>
              <a:t>gracias</a:t>
            </a: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5465638" y="0"/>
            <a:ext cx="13222625" cy="3987448"/>
          </a:xfrm>
          <a:custGeom>
            <a:avLst/>
            <a:gdLst/>
            <a:ahLst/>
            <a:cxnLst/>
            <a:rect l="l" t="t" r="r" b="b"/>
            <a:pathLst>
              <a:path w="13222625" h="3987448">
                <a:moveTo>
                  <a:pt x="0" y="0"/>
                </a:moveTo>
                <a:lnTo>
                  <a:pt x="13222624" y="0"/>
                </a:lnTo>
                <a:lnTo>
                  <a:pt x="13222624" y="3987448"/>
                </a:lnTo>
                <a:lnTo>
                  <a:pt x="0" y="3987448"/>
                </a:lnTo>
                <a:lnTo>
                  <a:pt x="0" y="0"/>
                </a:lnTo>
                <a:close/>
              </a:path>
            </a:pathLst>
          </a:custGeom>
          <a:blipFill>
            <a:blip r:embed="rId4"/>
            <a:stretch>
              <a:fillRect/>
            </a:stretch>
          </a:blipFill>
        </p:spPr>
        <p:txBody>
          <a:bodyPr/>
          <a:lstStyle/>
          <a:p>
            <a:endParaRPr lang="es-MX"/>
          </a:p>
        </p:txBody>
      </p:sp>
      <p:sp>
        <p:nvSpPr>
          <p:cNvPr id="4" name="TextBox 4"/>
          <p:cNvSpPr txBox="1"/>
          <p:nvPr/>
        </p:nvSpPr>
        <p:spPr>
          <a:xfrm>
            <a:off x="1028700" y="2572226"/>
            <a:ext cx="6580196" cy="1926572"/>
          </a:xfrm>
          <a:prstGeom prst="rect">
            <a:avLst/>
          </a:prstGeom>
        </p:spPr>
        <p:txBody>
          <a:bodyPr lIns="0" tIns="0" rIns="0" bIns="0" rtlCol="0" anchor="t">
            <a:spAutoFit/>
          </a:bodyPr>
          <a:lstStyle/>
          <a:p>
            <a:pPr algn="l">
              <a:lnSpc>
                <a:spcPts val="13725"/>
              </a:lnSpc>
            </a:pPr>
            <a:r>
              <a:rPr lang="en-US" sz="13072">
                <a:solidFill>
                  <a:srgbClr val="482A24"/>
                </a:solidFill>
                <a:latin typeface="Perandory"/>
                <a:ea typeface="Perandory"/>
                <a:cs typeface="Perandory"/>
                <a:sym typeface="Perandory"/>
              </a:rPr>
              <a:t>Índice</a:t>
            </a:r>
          </a:p>
        </p:txBody>
      </p:sp>
      <p:sp>
        <p:nvSpPr>
          <p:cNvPr id="5" name="TextBox 5"/>
          <p:cNvSpPr txBox="1"/>
          <p:nvPr/>
        </p:nvSpPr>
        <p:spPr>
          <a:xfrm>
            <a:off x="3135165" y="4901684"/>
            <a:ext cx="1387295" cy="896392"/>
          </a:xfrm>
          <a:prstGeom prst="rect">
            <a:avLst/>
          </a:prstGeom>
        </p:spPr>
        <p:txBody>
          <a:bodyPr lIns="0" tIns="0" rIns="0" bIns="0" rtlCol="0" anchor="t">
            <a:spAutoFit/>
          </a:bodyPr>
          <a:lstStyle/>
          <a:p>
            <a:pPr algn="l">
              <a:lnSpc>
                <a:spcPts val="6374"/>
              </a:lnSpc>
            </a:pPr>
            <a:r>
              <a:rPr lang="en-US" sz="6070">
                <a:solidFill>
                  <a:srgbClr val="482A24"/>
                </a:solidFill>
                <a:latin typeface="Perandory"/>
                <a:ea typeface="Perandory"/>
                <a:cs typeface="Perandory"/>
                <a:sym typeface="Perandory"/>
              </a:rPr>
              <a:t>01.</a:t>
            </a:r>
          </a:p>
        </p:txBody>
      </p:sp>
      <p:sp>
        <p:nvSpPr>
          <p:cNvPr id="6" name="TextBox 6"/>
          <p:cNvSpPr txBox="1"/>
          <p:nvPr/>
        </p:nvSpPr>
        <p:spPr>
          <a:xfrm>
            <a:off x="3135165" y="7305529"/>
            <a:ext cx="1387295" cy="896392"/>
          </a:xfrm>
          <a:prstGeom prst="rect">
            <a:avLst/>
          </a:prstGeom>
        </p:spPr>
        <p:txBody>
          <a:bodyPr lIns="0" tIns="0" rIns="0" bIns="0" rtlCol="0" anchor="t">
            <a:spAutoFit/>
          </a:bodyPr>
          <a:lstStyle/>
          <a:p>
            <a:pPr algn="l">
              <a:lnSpc>
                <a:spcPts val="6374"/>
              </a:lnSpc>
            </a:pPr>
            <a:r>
              <a:rPr lang="en-US" sz="6070">
                <a:solidFill>
                  <a:srgbClr val="482A24"/>
                </a:solidFill>
                <a:latin typeface="Perandory"/>
                <a:ea typeface="Perandory"/>
                <a:cs typeface="Perandory"/>
                <a:sym typeface="Perandory"/>
              </a:rPr>
              <a:t>05.</a:t>
            </a:r>
          </a:p>
        </p:txBody>
      </p:sp>
      <p:sp>
        <p:nvSpPr>
          <p:cNvPr id="7" name="TextBox 7"/>
          <p:cNvSpPr txBox="1"/>
          <p:nvPr/>
        </p:nvSpPr>
        <p:spPr>
          <a:xfrm>
            <a:off x="6520169" y="4901684"/>
            <a:ext cx="1387295" cy="896392"/>
          </a:xfrm>
          <a:prstGeom prst="rect">
            <a:avLst/>
          </a:prstGeom>
        </p:spPr>
        <p:txBody>
          <a:bodyPr lIns="0" tIns="0" rIns="0" bIns="0" rtlCol="0" anchor="t">
            <a:spAutoFit/>
          </a:bodyPr>
          <a:lstStyle/>
          <a:p>
            <a:pPr algn="l">
              <a:lnSpc>
                <a:spcPts val="6374"/>
              </a:lnSpc>
            </a:pPr>
            <a:r>
              <a:rPr lang="en-US" sz="6070">
                <a:solidFill>
                  <a:srgbClr val="482A24"/>
                </a:solidFill>
                <a:latin typeface="Perandory"/>
                <a:ea typeface="Perandory"/>
                <a:cs typeface="Perandory"/>
                <a:sym typeface="Perandory"/>
              </a:rPr>
              <a:t>02.</a:t>
            </a:r>
          </a:p>
        </p:txBody>
      </p:sp>
      <p:sp>
        <p:nvSpPr>
          <p:cNvPr id="8" name="TextBox 8"/>
          <p:cNvSpPr txBox="1"/>
          <p:nvPr/>
        </p:nvSpPr>
        <p:spPr>
          <a:xfrm>
            <a:off x="6520169" y="7305529"/>
            <a:ext cx="1387295" cy="896392"/>
          </a:xfrm>
          <a:prstGeom prst="rect">
            <a:avLst/>
          </a:prstGeom>
        </p:spPr>
        <p:txBody>
          <a:bodyPr lIns="0" tIns="0" rIns="0" bIns="0" rtlCol="0" anchor="t">
            <a:spAutoFit/>
          </a:bodyPr>
          <a:lstStyle/>
          <a:p>
            <a:pPr algn="l">
              <a:lnSpc>
                <a:spcPts val="6374"/>
              </a:lnSpc>
            </a:pPr>
            <a:r>
              <a:rPr lang="en-US" sz="6070">
                <a:solidFill>
                  <a:srgbClr val="482A24"/>
                </a:solidFill>
                <a:latin typeface="Perandory"/>
                <a:ea typeface="Perandory"/>
                <a:cs typeface="Perandory"/>
                <a:sym typeface="Perandory"/>
              </a:rPr>
              <a:t>06.</a:t>
            </a:r>
          </a:p>
        </p:txBody>
      </p:sp>
      <p:sp>
        <p:nvSpPr>
          <p:cNvPr id="9" name="TextBox 9"/>
          <p:cNvSpPr txBox="1"/>
          <p:nvPr/>
        </p:nvSpPr>
        <p:spPr>
          <a:xfrm>
            <a:off x="3135165" y="5969029"/>
            <a:ext cx="1862659" cy="434018"/>
          </a:xfrm>
          <a:prstGeom prst="rect">
            <a:avLst/>
          </a:prstGeom>
        </p:spPr>
        <p:txBody>
          <a:bodyPr lIns="0" tIns="0" rIns="0" bIns="0" rtlCol="0" anchor="t">
            <a:spAutoFit/>
          </a:bodyPr>
          <a:lstStyle/>
          <a:p>
            <a:pPr marL="0" lvl="0" indent="0" algn="l">
              <a:lnSpc>
                <a:spcPts val="3583"/>
              </a:lnSpc>
              <a:spcBef>
                <a:spcPct val="0"/>
              </a:spcBef>
            </a:pPr>
            <a:r>
              <a:rPr lang="en-US" sz="2559">
                <a:solidFill>
                  <a:srgbClr val="482A24"/>
                </a:solidFill>
                <a:latin typeface="HK Grotesk"/>
                <a:ea typeface="HK Grotesk"/>
                <a:cs typeface="HK Grotesk"/>
                <a:sym typeface="HK Grotesk"/>
              </a:rPr>
              <a:t>¿Qué es?</a:t>
            </a:r>
          </a:p>
        </p:txBody>
      </p:sp>
      <p:sp>
        <p:nvSpPr>
          <p:cNvPr id="10" name="TextBox 10"/>
          <p:cNvSpPr txBox="1"/>
          <p:nvPr/>
        </p:nvSpPr>
        <p:spPr>
          <a:xfrm>
            <a:off x="6520169" y="5969029"/>
            <a:ext cx="1862659" cy="434018"/>
          </a:xfrm>
          <a:prstGeom prst="rect">
            <a:avLst/>
          </a:prstGeom>
        </p:spPr>
        <p:txBody>
          <a:bodyPr lIns="0" tIns="0" rIns="0" bIns="0" rtlCol="0" anchor="t">
            <a:spAutoFit/>
          </a:bodyPr>
          <a:lstStyle/>
          <a:p>
            <a:pPr marL="0" lvl="0" indent="0" algn="l">
              <a:lnSpc>
                <a:spcPts val="3583"/>
              </a:lnSpc>
              <a:spcBef>
                <a:spcPct val="0"/>
              </a:spcBef>
            </a:pPr>
            <a:r>
              <a:rPr lang="en-US" sz="2559">
                <a:solidFill>
                  <a:srgbClr val="482A24"/>
                </a:solidFill>
                <a:latin typeface="HK Grotesk"/>
                <a:ea typeface="HK Grotesk"/>
                <a:cs typeface="HK Grotesk"/>
                <a:sym typeface="HK Grotesk"/>
              </a:rPr>
              <a:t>Datos</a:t>
            </a:r>
          </a:p>
        </p:txBody>
      </p:sp>
      <p:sp>
        <p:nvSpPr>
          <p:cNvPr id="11" name="TextBox 11"/>
          <p:cNvSpPr txBox="1"/>
          <p:nvPr/>
        </p:nvSpPr>
        <p:spPr>
          <a:xfrm>
            <a:off x="9905172" y="4901684"/>
            <a:ext cx="1387295" cy="896392"/>
          </a:xfrm>
          <a:prstGeom prst="rect">
            <a:avLst/>
          </a:prstGeom>
        </p:spPr>
        <p:txBody>
          <a:bodyPr lIns="0" tIns="0" rIns="0" bIns="0" rtlCol="0" anchor="t">
            <a:spAutoFit/>
          </a:bodyPr>
          <a:lstStyle/>
          <a:p>
            <a:pPr algn="l">
              <a:lnSpc>
                <a:spcPts val="6374"/>
              </a:lnSpc>
            </a:pPr>
            <a:r>
              <a:rPr lang="en-US" sz="6070">
                <a:solidFill>
                  <a:srgbClr val="482A24"/>
                </a:solidFill>
                <a:latin typeface="Perandory"/>
                <a:ea typeface="Perandory"/>
                <a:cs typeface="Perandory"/>
                <a:sym typeface="Perandory"/>
              </a:rPr>
              <a:t>03.</a:t>
            </a:r>
          </a:p>
        </p:txBody>
      </p:sp>
      <p:sp>
        <p:nvSpPr>
          <p:cNvPr id="12" name="TextBox 12"/>
          <p:cNvSpPr txBox="1"/>
          <p:nvPr/>
        </p:nvSpPr>
        <p:spPr>
          <a:xfrm>
            <a:off x="9905172" y="5969029"/>
            <a:ext cx="1862659" cy="885426"/>
          </a:xfrm>
          <a:prstGeom prst="rect">
            <a:avLst/>
          </a:prstGeom>
        </p:spPr>
        <p:txBody>
          <a:bodyPr lIns="0" tIns="0" rIns="0" bIns="0" rtlCol="0" anchor="t">
            <a:spAutoFit/>
          </a:bodyPr>
          <a:lstStyle/>
          <a:p>
            <a:pPr marL="0" lvl="0" indent="0" algn="l">
              <a:lnSpc>
                <a:spcPts val="3583"/>
              </a:lnSpc>
              <a:spcBef>
                <a:spcPct val="0"/>
              </a:spcBef>
            </a:pPr>
            <a:r>
              <a:rPr lang="en-US" sz="2559">
                <a:solidFill>
                  <a:srgbClr val="482A24"/>
                </a:solidFill>
                <a:latin typeface="HK Grotesk"/>
                <a:ea typeface="HK Grotesk"/>
                <a:cs typeface="HK Grotesk"/>
                <a:sym typeface="HK Grotesk"/>
              </a:rPr>
              <a:t>Actores reconocidos</a:t>
            </a:r>
          </a:p>
        </p:txBody>
      </p:sp>
      <p:sp>
        <p:nvSpPr>
          <p:cNvPr id="13" name="TextBox 13"/>
          <p:cNvSpPr txBox="1"/>
          <p:nvPr/>
        </p:nvSpPr>
        <p:spPr>
          <a:xfrm>
            <a:off x="2840979" y="8179678"/>
            <a:ext cx="2624659" cy="434018"/>
          </a:xfrm>
          <a:prstGeom prst="rect">
            <a:avLst/>
          </a:prstGeom>
        </p:spPr>
        <p:txBody>
          <a:bodyPr lIns="0" tIns="0" rIns="0" bIns="0" rtlCol="0" anchor="t">
            <a:spAutoFit/>
          </a:bodyPr>
          <a:lstStyle/>
          <a:p>
            <a:pPr marL="0" lvl="0" indent="0" algn="l">
              <a:lnSpc>
                <a:spcPts val="3583"/>
              </a:lnSpc>
              <a:spcBef>
                <a:spcPct val="0"/>
              </a:spcBef>
            </a:pPr>
            <a:r>
              <a:rPr lang="en-US" sz="2559">
                <a:solidFill>
                  <a:srgbClr val="482A24"/>
                </a:solidFill>
                <a:latin typeface="HK Grotesk"/>
                <a:ea typeface="HK Grotesk"/>
                <a:cs typeface="HK Grotesk"/>
                <a:sym typeface="HK Grotesk"/>
              </a:rPr>
              <a:t>Estudios</a:t>
            </a:r>
          </a:p>
        </p:txBody>
      </p:sp>
      <p:sp>
        <p:nvSpPr>
          <p:cNvPr id="14" name="TextBox 14"/>
          <p:cNvSpPr txBox="1"/>
          <p:nvPr/>
        </p:nvSpPr>
        <p:spPr>
          <a:xfrm>
            <a:off x="13290176" y="4901684"/>
            <a:ext cx="1387295" cy="896392"/>
          </a:xfrm>
          <a:prstGeom prst="rect">
            <a:avLst/>
          </a:prstGeom>
        </p:spPr>
        <p:txBody>
          <a:bodyPr lIns="0" tIns="0" rIns="0" bIns="0" rtlCol="0" anchor="t">
            <a:spAutoFit/>
          </a:bodyPr>
          <a:lstStyle/>
          <a:p>
            <a:pPr algn="l">
              <a:lnSpc>
                <a:spcPts val="6374"/>
              </a:lnSpc>
            </a:pPr>
            <a:r>
              <a:rPr lang="en-US" sz="6070">
                <a:solidFill>
                  <a:srgbClr val="482A24"/>
                </a:solidFill>
                <a:latin typeface="Perandory"/>
                <a:ea typeface="Perandory"/>
                <a:cs typeface="Perandory"/>
                <a:sym typeface="Perandory"/>
              </a:rPr>
              <a:t>04.</a:t>
            </a:r>
          </a:p>
        </p:txBody>
      </p:sp>
      <p:sp>
        <p:nvSpPr>
          <p:cNvPr id="15" name="TextBox 15"/>
          <p:cNvSpPr txBox="1"/>
          <p:nvPr/>
        </p:nvSpPr>
        <p:spPr>
          <a:xfrm>
            <a:off x="13290176" y="5969029"/>
            <a:ext cx="1862659" cy="885426"/>
          </a:xfrm>
          <a:prstGeom prst="rect">
            <a:avLst/>
          </a:prstGeom>
        </p:spPr>
        <p:txBody>
          <a:bodyPr lIns="0" tIns="0" rIns="0" bIns="0" rtlCol="0" anchor="t">
            <a:spAutoFit/>
          </a:bodyPr>
          <a:lstStyle/>
          <a:p>
            <a:pPr marL="0" lvl="0" indent="0" algn="l">
              <a:lnSpc>
                <a:spcPts val="3583"/>
              </a:lnSpc>
              <a:spcBef>
                <a:spcPct val="0"/>
              </a:spcBef>
            </a:pPr>
            <a:r>
              <a:rPr lang="en-US" sz="2559">
                <a:solidFill>
                  <a:srgbClr val="482A24"/>
                </a:solidFill>
                <a:latin typeface="HK Grotesk"/>
                <a:ea typeface="HK Grotesk"/>
                <a:cs typeface="HK Grotesk"/>
                <a:sym typeface="HK Grotesk"/>
              </a:rPr>
              <a:t>Películas reconocidas</a:t>
            </a:r>
          </a:p>
        </p:txBody>
      </p:sp>
      <p:sp>
        <p:nvSpPr>
          <p:cNvPr id="16" name="TextBox 16"/>
          <p:cNvSpPr txBox="1"/>
          <p:nvPr/>
        </p:nvSpPr>
        <p:spPr>
          <a:xfrm>
            <a:off x="6282487" y="8179678"/>
            <a:ext cx="1862659" cy="434018"/>
          </a:xfrm>
          <a:prstGeom prst="rect">
            <a:avLst/>
          </a:prstGeom>
        </p:spPr>
        <p:txBody>
          <a:bodyPr lIns="0" tIns="0" rIns="0" bIns="0" rtlCol="0" anchor="t">
            <a:spAutoFit/>
          </a:bodyPr>
          <a:lstStyle/>
          <a:p>
            <a:pPr marL="0" lvl="0" indent="0" algn="l">
              <a:lnSpc>
                <a:spcPts val="3583"/>
              </a:lnSpc>
              <a:spcBef>
                <a:spcPct val="0"/>
              </a:spcBef>
            </a:pPr>
            <a:r>
              <a:rPr lang="en-US" sz="2559">
                <a:solidFill>
                  <a:srgbClr val="482A24"/>
                </a:solidFill>
                <a:latin typeface="HK Grotesk"/>
                <a:ea typeface="HK Grotesk"/>
                <a:cs typeface="HK Grotesk"/>
                <a:sym typeface="HK Grotesk"/>
              </a:rPr>
              <a:t>Premios</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AutoShape 3"/>
          <p:cNvSpPr/>
          <p:nvPr/>
        </p:nvSpPr>
        <p:spPr>
          <a:xfrm>
            <a:off x="1021889" y="1789861"/>
            <a:ext cx="10570349" cy="0"/>
          </a:xfrm>
          <a:prstGeom prst="line">
            <a:avLst/>
          </a:prstGeom>
          <a:ln w="28575" cap="rnd">
            <a:solidFill>
              <a:srgbClr val="482A24"/>
            </a:solidFill>
            <a:prstDash val="solid"/>
            <a:headEnd type="none" w="sm" len="sm"/>
            <a:tailEnd type="none" w="sm" len="sm"/>
          </a:ln>
        </p:spPr>
        <p:txBody>
          <a:bodyPr/>
          <a:lstStyle/>
          <a:p>
            <a:endParaRPr lang="es-MX"/>
          </a:p>
        </p:txBody>
      </p:sp>
      <p:sp>
        <p:nvSpPr>
          <p:cNvPr id="4" name="AutoShape 4"/>
          <p:cNvSpPr/>
          <p:nvPr/>
        </p:nvSpPr>
        <p:spPr>
          <a:xfrm>
            <a:off x="1021889" y="8497139"/>
            <a:ext cx="10570349" cy="0"/>
          </a:xfrm>
          <a:prstGeom prst="line">
            <a:avLst/>
          </a:prstGeom>
          <a:ln w="28575" cap="rnd">
            <a:solidFill>
              <a:srgbClr val="482A24"/>
            </a:solidFill>
            <a:prstDash val="solid"/>
            <a:headEnd type="none" w="sm" len="sm"/>
            <a:tailEnd type="none" w="sm" len="sm"/>
          </a:ln>
        </p:spPr>
        <p:txBody>
          <a:bodyPr/>
          <a:lstStyle/>
          <a:p>
            <a:endParaRPr lang="es-MX"/>
          </a:p>
        </p:txBody>
      </p:sp>
      <p:sp>
        <p:nvSpPr>
          <p:cNvPr id="5" name="Freeform 5"/>
          <p:cNvSpPr/>
          <p:nvPr/>
        </p:nvSpPr>
        <p:spPr>
          <a:xfrm>
            <a:off x="13198683" y="2307794"/>
            <a:ext cx="4620708" cy="5671411"/>
          </a:xfrm>
          <a:custGeom>
            <a:avLst/>
            <a:gdLst/>
            <a:ahLst/>
            <a:cxnLst/>
            <a:rect l="l" t="t" r="r" b="b"/>
            <a:pathLst>
              <a:path w="4620708" h="5671411">
                <a:moveTo>
                  <a:pt x="0" y="0"/>
                </a:moveTo>
                <a:lnTo>
                  <a:pt x="4620708" y="0"/>
                </a:lnTo>
                <a:lnTo>
                  <a:pt x="4620708" y="5671412"/>
                </a:lnTo>
                <a:lnTo>
                  <a:pt x="0" y="5671412"/>
                </a:lnTo>
                <a:lnTo>
                  <a:pt x="0" y="0"/>
                </a:lnTo>
                <a:close/>
              </a:path>
            </a:pathLst>
          </a:custGeom>
          <a:blipFill>
            <a:blip r:embed="rId4"/>
            <a:stretch>
              <a:fillRect/>
            </a:stretch>
          </a:blipFill>
          <a:ln w="123825" cap="sq">
            <a:solidFill>
              <a:srgbClr val="000000"/>
            </a:solidFill>
            <a:prstDash val="solid"/>
            <a:miter/>
          </a:ln>
        </p:spPr>
        <p:txBody>
          <a:bodyPr/>
          <a:lstStyle/>
          <a:p>
            <a:endParaRPr lang="es-MX"/>
          </a:p>
        </p:txBody>
      </p:sp>
      <p:sp>
        <p:nvSpPr>
          <p:cNvPr id="6" name="TextBox 6"/>
          <p:cNvSpPr txBox="1"/>
          <p:nvPr/>
        </p:nvSpPr>
        <p:spPr>
          <a:xfrm>
            <a:off x="2529632" y="2706336"/>
            <a:ext cx="7554862" cy="1288879"/>
          </a:xfrm>
          <a:prstGeom prst="rect">
            <a:avLst/>
          </a:prstGeom>
        </p:spPr>
        <p:txBody>
          <a:bodyPr lIns="0" tIns="0" rIns="0" bIns="0" rtlCol="0" anchor="t">
            <a:spAutoFit/>
          </a:bodyPr>
          <a:lstStyle/>
          <a:p>
            <a:pPr algn="ctr">
              <a:lnSpc>
                <a:spcPts val="9077"/>
              </a:lnSpc>
            </a:pPr>
            <a:r>
              <a:rPr lang="en-US" sz="8645">
                <a:solidFill>
                  <a:srgbClr val="482A24"/>
                </a:solidFill>
                <a:latin typeface="Perandory"/>
                <a:ea typeface="Perandory"/>
                <a:cs typeface="Perandory"/>
                <a:sym typeface="Perandory"/>
              </a:rPr>
              <a:t>¿Qué es?</a:t>
            </a:r>
          </a:p>
        </p:txBody>
      </p:sp>
      <p:sp>
        <p:nvSpPr>
          <p:cNvPr id="7" name="TextBox 7"/>
          <p:cNvSpPr txBox="1"/>
          <p:nvPr/>
        </p:nvSpPr>
        <p:spPr>
          <a:xfrm>
            <a:off x="1028700" y="4302448"/>
            <a:ext cx="11819118" cy="5984552"/>
          </a:xfrm>
          <a:prstGeom prst="rect">
            <a:avLst/>
          </a:prstGeom>
        </p:spPr>
        <p:txBody>
          <a:bodyPr lIns="0" tIns="0" rIns="0" bIns="0" rtlCol="0" anchor="t">
            <a:spAutoFit/>
          </a:bodyPr>
          <a:lstStyle/>
          <a:p>
            <a:pPr algn="ctr">
              <a:lnSpc>
                <a:spcPts val="4758"/>
              </a:lnSpc>
            </a:pPr>
            <a:r>
              <a:rPr lang="en-US" sz="3399">
                <a:solidFill>
                  <a:srgbClr val="482A24"/>
                </a:solidFill>
                <a:latin typeface="HK Grotesk"/>
                <a:ea typeface="HK Grotesk"/>
                <a:cs typeface="HK Grotesk"/>
                <a:sym typeface="HK Grotesk"/>
              </a:rPr>
              <a:t>La cinematografía mexicana se refiere a la industria cinematográfica de México, que incluye la producción, distribución y exhibición de películas mexicanas. La cinematografía mexicana ha evolucionado desde sus inicios en el siglo XIX hasta convertirse en una de las más importantes de América Latina. </a:t>
            </a:r>
          </a:p>
          <a:p>
            <a:pPr algn="ctr">
              <a:lnSpc>
                <a:spcPts val="4758"/>
              </a:lnSpc>
            </a:pPr>
            <a:endParaRPr lang="en-US" sz="3399">
              <a:solidFill>
                <a:srgbClr val="482A24"/>
              </a:solidFill>
              <a:latin typeface="HK Grotesk"/>
              <a:ea typeface="HK Grotesk"/>
              <a:cs typeface="HK Grotesk"/>
              <a:sym typeface="HK Grotesk"/>
            </a:endParaRPr>
          </a:p>
          <a:p>
            <a:pPr algn="ctr">
              <a:lnSpc>
                <a:spcPts val="4758"/>
              </a:lnSpc>
            </a:pPr>
            <a:endParaRPr lang="en-US" sz="3399">
              <a:solidFill>
                <a:srgbClr val="482A24"/>
              </a:solidFill>
              <a:latin typeface="HK Grotesk"/>
              <a:ea typeface="HK Grotesk"/>
              <a:cs typeface="HK Grotesk"/>
              <a:sym typeface="HK Grotesk"/>
            </a:endParaRPr>
          </a:p>
          <a:p>
            <a:pPr algn="ctr">
              <a:lnSpc>
                <a:spcPts val="4758"/>
              </a:lnSpc>
            </a:pPr>
            <a:endParaRPr lang="en-US" sz="3399">
              <a:solidFill>
                <a:srgbClr val="482A24"/>
              </a:solidFill>
              <a:latin typeface="HK Grotesk"/>
              <a:ea typeface="HK Grotesk"/>
              <a:cs typeface="HK Grotesk"/>
              <a:sym typeface="HK Grotesk"/>
            </a:endParaRPr>
          </a:p>
          <a:p>
            <a:pPr marL="0" lvl="0" indent="0" algn="ctr">
              <a:lnSpc>
                <a:spcPts val="4758"/>
              </a:lnSpc>
              <a:spcBef>
                <a:spcPct val="0"/>
              </a:spcBef>
            </a:pPr>
            <a:endParaRPr lang="en-US" sz="3399">
              <a:solidFill>
                <a:srgbClr val="482A24"/>
              </a:solidFill>
              <a:latin typeface="HK Grotesk"/>
              <a:ea typeface="HK Grotesk"/>
              <a:cs typeface="HK Grotesk"/>
              <a:sym typeface="HK Grotesk"/>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TextBox 3"/>
          <p:cNvSpPr txBox="1"/>
          <p:nvPr/>
        </p:nvSpPr>
        <p:spPr>
          <a:xfrm>
            <a:off x="1028700" y="6447598"/>
            <a:ext cx="7076421" cy="1486139"/>
          </a:xfrm>
          <a:prstGeom prst="rect">
            <a:avLst/>
          </a:prstGeom>
        </p:spPr>
        <p:txBody>
          <a:bodyPr lIns="0" tIns="0" rIns="0" bIns="0" rtlCol="0" anchor="t">
            <a:spAutoFit/>
          </a:bodyPr>
          <a:lstStyle/>
          <a:p>
            <a:pPr algn="l">
              <a:lnSpc>
                <a:spcPts val="10480"/>
              </a:lnSpc>
            </a:pPr>
            <a:r>
              <a:rPr lang="en-US" sz="9981">
                <a:solidFill>
                  <a:srgbClr val="482A24"/>
                </a:solidFill>
                <a:latin typeface="Perandory"/>
                <a:ea typeface="Perandory"/>
                <a:cs typeface="Perandory"/>
                <a:sym typeface="Perandory"/>
              </a:rPr>
              <a:t>Datos:</a:t>
            </a:r>
          </a:p>
        </p:txBody>
      </p:sp>
      <p:sp>
        <p:nvSpPr>
          <p:cNvPr id="4" name="TextBox 4"/>
          <p:cNvSpPr txBox="1"/>
          <p:nvPr/>
        </p:nvSpPr>
        <p:spPr>
          <a:xfrm>
            <a:off x="6593892" y="6371398"/>
            <a:ext cx="8286135" cy="4178096"/>
          </a:xfrm>
          <a:prstGeom prst="rect">
            <a:avLst/>
          </a:prstGeom>
        </p:spPr>
        <p:txBody>
          <a:bodyPr lIns="0" tIns="0" rIns="0" bIns="0" rtlCol="0" anchor="t">
            <a:spAutoFit/>
          </a:bodyPr>
          <a:lstStyle/>
          <a:p>
            <a:pPr algn="just">
              <a:lnSpc>
                <a:spcPts val="3336"/>
              </a:lnSpc>
            </a:pPr>
            <a:r>
              <a:rPr lang="en-US" sz="2383" b="1">
                <a:solidFill>
                  <a:srgbClr val="482A24"/>
                </a:solidFill>
                <a:latin typeface="HK Grotesk Bold"/>
                <a:ea typeface="HK Grotesk Bold"/>
                <a:cs typeface="HK Grotesk Bold"/>
                <a:sym typeface="HK Grotesk Bold"/>
              </a:rPr>
              <a:t>La cinematografía mexicana ha tenido un impacto cultural y económico significativo en México, con un fuerte auge en la Época de Oro y una evolución hacia una industria más diversa y moderna. A pesar de los desafíos de la industria, el cine mexicano ha logrado atraer a grandes audiencias y generar ingresos importantes. </a:t>
            </a:r>
          </a:p>
          <a:p>
            <a:pPr algn="just">
              <a:lnSpc>
                <a:spcPts val="3336"/>
              </a:lnSpc>
            </a:pPr>
            <a:endParaRPr lang="en-US" sz="2383" b="1">
              <a:solidFill>
                <a:srgbClr val="482A24"/>
              </a:solidFill>
              <a:latin typeface="HK Grotesk Bold"/>
              <a:ea typeface="HK Grotesk Bold"/>
              <a:cs typeface="HK Grotesk Bold"/>
              <a:sym typeface="HK Grotesk Bold"/>
            </a:endParaRPr>
          </a:p>
          <a:p>
            <a:pPr algn="just">
              <a:lnSpc>
                <a:spcPts val="3336"/>
              </a:lnSpc>
            </a:pPr>
            <a:endParaRPr lang="en-US" sz="2383" b="1">
              <a:solidFill>
                <a:srgbClr val="482A24"/>
              </a:solidFill>
              <a:latin typeface="HK Grotesk Bold"/>
              <a:ea typeface="HK Grotesk Bold"/>
              <a:cs typeface="HK Grotesk Bold"/>
              <a:sym typeface="HK Grotesk Bold"/>
            </a:endParaRPr>
          </a:p>
          <a:p>
            <a:pPr algn="just">
              <a:lnSpc>
                <a:spcPts val="3336"/>
              </a:lnSpc>
            </a:pPr>
            <a:endParaRPr lang="en-US" sz="2383" b="1">
              <a:solidFill>
                <a:srgbClr val="482A24"/>
              </a:solidFill>
              <a:latin typeface="HK Grotesk Bold"/>
              <a:ea typeface="HK Grotesk Bold"/>
              <a:cs typeface="HK Grotesk Bold"/>
              <a:sym typeface="HK Grotesk Bold"/>
            </a:endParaRPr>
          </a:p>
          <a:p>
            <a:pPr marL="0" lvl="0" indent="0" algn="just">
              <a:lnSpc>
                <a:spcPts val="3336"/>
              </a:lnSpc>
              <a:spcBef>
                <a:spcPct val="0"/>
              </a:spcBef>
            </a:pPr>
            <a:endParaRPr lang="en-US" sz="2383" b="1">
              <a:solidFill>
                <a:srgbClr val="482A24"/>
              </a:solidFill>
              <a:latin typeface="HK Grotesk Bold"/>
              <a:ea typeface="HK Grotesk Bold"/>
              <a:cs typeface="HK Grotesk Bold"/>
              <a:sym typeface="HK Grotesk Bold"/>
            </a:endParaRPr>
          </a:p>
        </p:txBody>
      </p:sp>
      <p:sp>
        <p:nvSpPr>
          <p:cNvPr id="5" name="Freeform 5"/>
          <p:cNvSpPr/>
          <p:nvPr/>
        </p:nvSpPr>
        <p:spPr>
          <a:xfrm flipV="1">
            <a:off x="-1276528" y="-2308888"/>
            <a:ext cx="19729280" cy="9218837"/>
          </a:xfrm>
          <a:custGeom>
            <a:avLst/>
            <a:gdLst/>
            <a:ahLst/>
            <a:cxnLst/>
            <a:rect l="l" t="t" r="r" b="b"/>
            <a:pathLst>
              <a:path w="19729280" h="9218837">
                <a:moveTo>
                  <a:pt x="0" y="9218837"/>
                </a:moveTo>
                <a:lnTo>
                  <a:pt x="19729280" y="9218837"/>
                </a:lnTo>
                <a:lnTo>
                  <a:pt x="19729280" y="0"/>
                </a:lnTo>
                <a:lnTo>
                  <a:pt x="0" y="0"/>
                </a:lnTo>
                <a:lnTo>
                  <a:pt x="0" y="9218837"/>
                </a:lnTo>
                <a:close/>
              </a:path>
            </a:pathLst>
          </a:custGeom>
          <a:blipFill>
            <a:blip r:embed="rId4"/>
            <a:stretch>
              <a:fillRect/>
            </a:stretch>
          </a:blipFill>
        </p:spPr>
        <p:txBody>
          <a:bodyPr/>
          <a:lstStyle/>
          <a:p>
            <a:endParaRPr lang="es-MX"/>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2995069" y="2726476"/>
            <a:ext cx="3607511" cy="4731162"/>
          </a:xfrm>
          <a:custGeom>
            <a:avLst/>
            <a:gdLst/>
            <a:ahLst/>
            <a:cxnLst/>
            <a:rect l="l" t="t" r="r" b="b"/>
            <a:pathLst>
              <a:path w="3607511" h="4731162">
                <a:moveTo>
                  <a:pt x="0" y="0"/>
                </a:moveTo>
                <a:lnTo>
                  <a:pt x="3607511" y="0"/>
                </a:lnTo>
                <a:lnTo>
                  <a:pt x="3607511" y="4731162"/>
                </a:lnTo>
                <a:lnTo>
                  <a:pt x="0" y="4731162"/>
                </a:lnTo>
                <a:lnTo>
                  <a:pt x="0" y="0"/>
                </a:lnTo>
                <a:close/>
              </a:path>
            </a:pathLst>
          </a:custGeom>
          <a:blipFill>
            <a:blip r:embed="rId4"/>
            <a:stretch>
              <a:fillRect/>
            </a:stretch>
          </a:blipFill>
          <a:ln w="38100" cap="sq">
            <a:solidFill>
              <a:srgbClr val="000000"/>
            </a:solidFill>
            <a:prstDash val="solid"/>
            <a:miter/>
          </a:ln>
        </p:spPr>
        <p:txBody>
          <a:bodyPr/>
          <a:lstStyle/>
          <a:p>
            <a:endParaRPr lang="es-MX"/>
          </a:p>
        </p:txBody>
      </p:sp>
      <p:sp>
        <p:nvSpPr>
          <p:cNvPr id="4" name="Freeform 4"/>
          <p:cNvSpPr/>
          <p:nvPr/>
        </p:nvSpPr>
        <p:spPr>
          <a:xfrm>
            <a:off x="10190239" y="2726476"/>
            <a:ext cx="3699439" cy="4686746"/>
          </a:xfrm>
          <a:custGeom>
            <a:avLst/>
            <a:gdLst/>
            <a:ahLst/>
            <a:cxnLst/>
            <a:rect l="l" t="t" r="r" b="b"/>
            <a:pathLst>
              <a:path w="3699439" h="4686746">
                <a:moveTo>
                  <a:pt x="0" y="0"/>
                </a:moveTo>
                <a:lnTo>
                  <a:pt x="3699439" y="0"/>
                </a:lnTo>
                <a:lnTo>
                  <a:pt x="3699439" y="4686746"/>
                </a:lnTo>
                <a:lnTo>
                  <a:pt x="0" y="4686746"/>
                </a:lnTo>
                <a:lnTo>
                  <a:pt x="0" y="0"/>
                </a:lnTo>
                <a:close/>
              </a:path>
            </a:pathLst>
          </a:custGeom>
          <a:blipFill>
            <a:blip r:embed="rId5"/>
            <a:stretch>
              <a:fillRect r="-2188" b="-5182"/>
            </a:stretch>
          </a:blipFill>
          <a:ln w="38100" cap="sq">
            <a:solidFill>
              <a:srgbClr val="000000"/>
            </a:solidFill>
            <a:prstDash val="solid"/>
            <a:miter/>
          </a:ln>
        </p:spPr>
        <p:txBody>
          <a:bodyPr/>
          <a:lstStyle/>
          <a:p>
            <a:endParaRPr lang="es-MX"/>
          </a:p>
        </p:txBody>
      </p:sp>
      <p:sp>
        <p:nvSpPr>
          <p:cNvPr id="5" name="TextBox 5"/>
          <p:cNvSpPr txBox="1"/>
          <p:nvPr/>
        </p:nvSpPr>
        <p:spPr>
          <a:xfrm>
            <a:off x="3723535" y="1057275"/>
            <a:ext cx="10840930" cy="1149825"/>
          </a:xfrm>
          <a:prstGeom prst="rect">
            <a:avLst/>
          </a:prstGeom>
        </p:spPr>
        <p:txBody>
          <a:bodyPr lIns="0" tIns="0" rIns="0" bIns="0" rtlCol="0" anchor="t">
            <a:spAutoFit/>
          </a:bodyPr>
          <a:lstStyle/>
          <a:p>
            <a:pPr algn="ctr">
              <a:lnSpc>
                <a:spcPts val="8156"/>
              </a:lnSpc>
            </a:pPr>
            <a:r>
              <a:rPr lang="en-US" sz="7768">
                <a:solidFill>
                  <a:srgbClr val="482A24"/>
                </a:solidFill>
                <a:latin typeface="Perandory"/>
                <a:ea typeface="Perandory"/>
                <a:cs typeface="Perandory"/>
                <a:sym typeface="Perandory"/>
              </a:rPr>
              <a:t>Actores reconocidos</a:t>
            </a:r>
          </a:p>
        </p:txBody>
      </p:sp>
      <p:sp>
        <p:nvSpPr>
          <p:cNvPr id="6" name="TextBox 6"/>
          <p:cNvSpPr txBox="1"/>
          <p:nvPr/>
        </p:nvSpPr>
        <p:spPr>
          <a:xfrm>
            <a:off x="2995069" y="7476688"/>
            <a:ext cx="3715369" cy="630744"/>
          </a:xfrm>
          <a:prstGeom prst="rect">
            <a:avLst/>
          </a:prstGeom>
        </p:spPr>
        <p:txBody>
          <a:bodyPr lIns="0" tIns="0" rIns="0" bIns="0" rtlCol="0" anchor="t">
            <a:spAutoFit/>
          </a:bodyPr>
          <a:lstStyle/>
          <a:p>
            <a:pPr algn="l">
              <a:lnSpc>
                <a:spcPts val="4491"/>
              </a:lnSpc>
            </a:pPr>
            <a:r>
              <a:rPr lang="en-US" sz="4277">
                <a:solidFill>
                  <a:srgbClr val="482A24"/>
                </a:solidFill>
                <a:latin typeface="Perandory"/>
                <a:ea typeface="Perandory"/>
                <a:cs typeface="Perandory"/>
                <a:sym typeface="Perandory"/>
              </a:rPr>
              <a:t>Pedro infante</a:t>
            </a:r>
          </a:p>
        </p:txBody>
      </p:sp>
      <p:sp>
        <p:nvSpPr>
          <p:cNvPr id="7" name="TextBox 7"/>
          <p:cNvSpPr txBox="1"/>
          <p:nvPr/>
        </p:nvSpPr>
        <p:spPr>
          <a:xfrm>
            <a:off x="3447053" y="8216014"/>
            <a:ext cx="3715369" cy="809808"/>
          </a:xfrm>
          <a:prstGeom prst="rect">
            <a:avLst/>
          </a:prstGeom>
        </p:spPr>
        <p:txBody>
          <a:bodyPr lIns="0" tIns="0" rIns="0" bIns="0" rtlCol="0" anchor="t">
            <a:spAutoFit/>
          </a:bodyPr>
          <a:lstStyle/>
          <a:p>
            <a:pPr algn="l">
              <a:lnSpc>
                <a:spcPts val="5761"/>
              </a:lnSpc>
            </a:pPr>
            <a:r>
              <a:rPr lang="en-US" sz="5487">
                <a:solidFill>
                  <a:srgbClr val="8D5429"/>
                </a:solidFill>
                <a:latin typeface="Perandory"/>
                <a:ea typeface="Perandory"/>
                <a:cs typeface="Perandory"/>
                <a:sym typeface="Perandory"/>
              </a:rPr>
              <a:t>1917-1957</a:t>
            </a:r>
          </a:p>
        </p:txBody>
      </p:sp>
      <p:sp>
        <p:nvSpPr>
          <p:cNvPr id="8" name="TextBox 8"/>
          <p:cNvSpPr txBox="1"/>
          <p:nvPr/>
        </p:nvSpPr>
        <p:spPr>
          <a:xfrm>
            <a:off x="10541437" y="8126483"/>
            <a:ext cx="3715369" cy="809808"/>
          </a:xfrm>
          <a:prstGeom prst="rect">
            <a:avLst/>
          </a:prstGeom>
        </p:spPr>
        <p:txBody>
          <a:bodyPr lIns="0" tIns="0" rIns="0" bIns="0" rtlCol="0" anchor="t">
            <a:spAutoFit/>
          </a:bodyPr>
          <a:lstStyle/>
          <a:p>
            <a:pPr algn="l">
              <a:lnSpc>
                <a:spcPts val="5761"/>
              </a:lnSpc>
            </a:pPr>
            <a:r>
              <a:rPr lang="en-US" sz="5487">
                <a:solidFill>
                  <a:srgbClr val="8D5429"/>
                </a:solidFill>
                <a:latin typeface="Perandory"/>
                <a:ea typeface="Perandory"/>
                <a:cs typeface="Perandory"/>
                <a:sym typeface="Perandory"/>
              </a:rPr>
              <a:t>1914-2002</a:t>
            </a:r>
          </a:p>
        </p:txBody>
      </p:sp>
      <p:sp>
        <p:nvSpPr>
          <p:cNvPr id="9" name="TextBox 9"/>
          <p:cNvSpPr txBox="1"/>
          <p:nvPr/>
        </p:nvSpPr>
        <p:spPr>
          <a:xfrm>
            <a:off x="10541437" y="7476688"/>
            <a:ext cx="3715369" cy="630744"/>
          </a:xfrm>
          <a:prstGeom prst="rect">
            <a:avLst/>
          </a:prstGeom>
        </p:spPr>
        <p:txBody>
          <a:bodyPr lIns="0" tIns="0" rIns="0" bIns="0" rtlCol="0" anchor="t">
            <a:spAutoFit/>
          </a:bodyPr>
          <a:lstStyle/>
          <a:p>
            <a:pPr algn="l">
              <a:lnSpc>
                <a:spcPts val="4491"/>
              </a:lnSpc>
            </a:pPr>
            <a:r>
              <a:rPr lang="en-US" sz="4277">
                <a:solidFill>
                  <a:srgbClr val="482A24"/>
                </a:solidFill>
                <a:latin typeface="Perandory"/>
                <a:ea typeface="Perandory"/>
                <a:cs typeface="Perandory"/>
                <a:sym typeface="Perandory"/>
              </a:rPr>
              <a:t>Maria felix</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5394728" y="-787903"/>
            <a:ext cx="5202422" cy="5245737"/>
          </a:xfrm>
          <a:custGeom>
            <a:avLst/>
            <a:gdLst/>
            <a:ahLst/>
            <a:cxnLst/>
            <a:rect l="l" t="t" r="r" b="b"/>
            <a:pathLst>
              <a:path w="5202422" h="5245737">
                <a:moveTo>
                  <a:pt x="0" y="0"/>
                </a:moveTo>
                <a:lnTo>
                  <a:pt x="5202422" y="0"/>
                </a:lnTo>
                <a:lnTo>
                  <a:pt x="5202422" y="5245737"/>
                </a:lnTo>
                <a:lnTo>
                  <a:pt x="0" y="5245737"/>
                </a:lnTo>
                <a:lnTo>
                  <a:pt x="0" y="0"/>
                </a:lnTo>
                <a:close/>
              </a:path>
            </a:pathLst>
          </a:custGeom>
          <a:blipFill>
            <a:blip r:embed="rId4"/>
            <a:stretch>
              <a:fillRect/>
            </a:stretch>
          </a:blipFill>
        </p:spPr>
        <p:txBody>
          <a:bodyPr/>
          <a:lstStyle/>
          <a:p>
            <a:endParaRPr lang="es-MX"/>
          </a:p>
        </p:txBody>
      </p:sp>
      <p:sp>
        <p:nvSpPr>
          <p:cNvPr id="4" name="Freeform 4"/>
          <p:cNvSpPr/>
          <p:nvPr/>
        </p:nvSpPr>
        <p:spPr>
          <a:xfrm>
            <a:off x="2521948" y="633186"/>
            <a:ext cx="4682988" cy="6171978"/>
          </a:xfrm>
          <a:custGeom>
            <a:avLst/>
            <a:gdLst/>
            <a:ahLst/>
            <a:cxnLst/>
            <a:rect l="l" t="t" r="r" b="b"/>
            <a:pathLst>
              <a:path w="4682988" h="6171978">
                <a:moveTo>
                  <a:pt x="0" y="0"/>
                </a:moveTo>
                <a:lnTo>
                  <a:pt x="4682988" y="0"/>
                </a:lnTo>
                <a:lnTo>
                  <a:pt x="4682988" y="6171977"/>
                </a:lnTo>
                <a:lnTo>
                  <a:pt x="0" y="6171977"/>
                </a:lnTo>
                <a:lnTo>
                  <a:pt x="0" y="0"/>
                </a:lnTo>
                <a:close/>
              </a:path>
            </a:pathLst>
          </a:custGeom>
          <a:blipFill>
            <a:blip r:embed="rId5"/>
            <a:stretch>
              <a:fillRect/>
            </a:stretch>
          </a:blipFill>
          <a:ln w="38100" cap="rnd">
            <a:solidFill>
              <a:srgbClr val="000000"/>
            </a:solidFill>
            <a:prstDash val="solid"/>
            <a:round/>
          </a:ln>
        </p:spPr>
        <p:txBody>
          <a:bodyPr/>
          <a:lstStyle/>
          <a:p>
            <a:endParaRPr lang="es-MX"/>
          </a:p>
        </p:txBody>
      </p:sp>
      <p:sp>
        <p:nvSpPr>
          <p:cNvPr id="5" name="TextBox 5"/>
          <p:cNvSpPr txBox="1"/>
          <p:nvPr/>
        </p:nvSpPr>
        <p:spPr>
          <a:xfrm>
            <a:off x="11142736" y="6833738"/>
            <a:ext cx="6116564" cy="2424562"/>
          </a:xfrm>
          <a:prstGeom prst="rect">
            <a:avLst/>
          </a:prstGeom>
        </p:spPr>
        <p:txBody>
          <a:bodyPr lIns="0" tIns="0" rIns="0" bIns="0" rtlCol="0" anchor="t">
            <a:spAutoFit/>
          </a:bodyPr>
          <a:lstStyle/>
          <a:p>
            <a:pPr algn="r">
              <a:lnSpc>
                <a:spcPts val="9059"/>
              </a:lnSpc>
            </a:pPr>
            <a:r>
              <a:rPr lang="en-US" sz="8627">
                <a:solidFill>
                  <a:srgbClr val="482A24"/>
                </a:solidFill>
                <a:latin typeface="Perandory"/>
                <a:ea typeface="Perandory"/>
                <a:cs typeface="Perandory"/>
                <a:sym typeface="Perandory"/>
              </a:rPr>
              <a:t>peliculas </a:t>
            </a:r>
          </a:p>
          <a:p>
            <a:pPr algn="r">
              <a:lnSpc>
                <a:spcPts val="9059"/>
              </a:lnSpc>
            </a:pPr>
            <a:r>
              <a:rPr lang="en-US" sz="8627">
                <a:solidFill>
                  <a:srgbClr val="482A24"/>
                </a:solidFill>
                <a:latin typeface="Perandory"/>
                <a:ea typeface="Perandory"/>
                <a:cs typeface="Perandory"/>
                <a:sym typeface="Perandory"/>
              </a:rPr>
              <a:t>Reconocidas</a:t>
            </a:r>
          </a:p>
        </p:txBody>
      </p:sp>
      <p:sp>
        <p:nvSpPr>
          <p:cNvPr id="6" name="TextBox 6"/>
          <p:cNvSpPr txBox="1"/>
          <p:nvPr/>
        </p:nvSpPr>
        <p:spPr>
          <a:xfrm>
            <a:off x="1028700" y="7175704"/>
            <a:ext cx="8286135" cy="4178096"/>
          </a:xfrm>
          <a:prstGeom prst="rect">
            <a:avLst/>
          </a:prstGeom>
        </p:spPr>
        <p:txBody>
          <a:bodyPr lIns="0" tIns="0" rIns="0" bIns="0" rtlCol="0" anchor="t">
            <a:spAutoFit/>
          </a:bodyPr>
          <a:lstStyle/>
          <a:p>
            <a:pPr algn="l">
              <a:lnSpc>
                <a:spcPts val="3336"/>
              </a:lnSpc>
            </a:pPr>
            <a:r>
              <a:rPr lang="en-US" sz="2383">
                <a:solidFill>
                  <a:srgbClr val="482A24"/>
                </a:solidFill>
                <a:latin typeface="HK Grotesk"/>
                <a:ea typeface="HK Grotesk"/>
                <a:cs typeface="HK Grotesk"/>
                <a:sym typeface="HK Grotesk"/>
              </a:rPr>
              <a:t>Una película icónica de la Época de Oro del cine mexicano es "Nosotros los pobres" (1948). Esta comedia dramática, dirigida por Ismael Rodríguez, sigue la historia de una familia humilde que llega a la Ciudad de México en busca de oportunidades. La película destaca por su humor, sus personajes entrañables y la icónica actuación de Pedro Infante. </a:t>
            </a:r>
          </a:p>
          <a:p>
            <a:pPr algn="l">
              <a:lnSpc>
                <a:spcPts val="3336"/>
              </a:lnSpc>
            </a:pPr>
            <a:endParaRPr lang="en-US" sz="2383">
              <a:solidFill>
                <a:srgbClr val="482A24"/>
              </a:solidFill>
              <a:latin typeface="HK Grotesk"/>
              <a:ea typeface="HK Grotesk"/>
              <a:cs typeface="HK Grotesk"/>
              <a:sym typeface="HK Grotesk"/>
            </a:endParaRPr>
          </a:p>
          <a:p>
            <a:pPr algn="l">
              <a:lnSpc>
                <a:spcPts val="3336"/>
              </a:lnSpc>
            </a:pPr>
            <a:endParaRPr lang="en-US" sz="2383">
              <a:solidFill>
                <a:srgbClr val="482A24"/>
              </a:solidFill>
              <a:latin typeface="HK Grotesk"/>
              <a:ea typeface="HK Grotesk"/>
              <a:cs typeface="HK Grotesk"/>
              <a:sym typeface="HK Grotesk"/>
            </a:endParaRPr>
          </a:p>
          <a:p>
            <a:pPr algn="l">
              <a:lnSpc>
                <a:spcPts val="3336"/>
              </a:lnSpc>
            </a:pPr>
            <a:endParaRPr lang="en-US" sz="2383">
              <a:solidFill>
                <a:srgbClr val="482A24"/>
              </a:solidFill>
              <a:latin typeface="HK Grotesk"/>
              <a:ea typeface="HK Grotesk"/>
              <a:cs typeface="HK Grotesk"/>
              <a:sym typeface="HK Grotesk"/>
            </a:endParaRPr>
          </a:p>
          <a:p>
            <a:pPr marL="0" lvl="0" indent="0" algn="l">
              <a:lnSpc>
                <a:spcPts val="3336"/>
              </a:lnSpc>
              <a:spcBef>
                <a:spcPct val="0"/>
              </a:spcBef>
            </a:pPr>
            <a:endParaRPr lang="en-US" sz="2383">
              <a:solidFill>
                <a:srgbClr val="482A24"/>
              </a:solidFill>
              <a:latin typeface="HK Grotesk"/>
              <a:ea typeface="HK Grotesk"/>
              <a:cs typeface="HK Grotesk"/>
              <a:sym typeface="HK Grotesk"/>
            </a:endParaRPr>
          </a:p>
        </p:txBody>
      </p:sp>
      <p:sp>
        <p:nvSpPr>
          <p:cNvPr id="7" name="TextBox 7"/>
          <p:cNvSpPr txBox="1"/>
          <p:nvPr/>
        </p:nvSpPr>
        <p:spPr>
          <a:xfrm>
            <a:off x="10587449" y="1492432"/>
            <a:ext cx="4342317" cy="3830809"/>
          </a:xfrm>
          <a:prstGeom prst="rect">
            <a:avLst/>
          </a:prstGeom>
        </p:spPr>
        <p:txBody>
          <a:bodyPr lIns="0" tIns="0" rIns="0" bIns="0" rtlCol="0" anchor="t">
            <a:spAutoFit/>
          </a:bodyPr>
          <a:lstStyle/>
          <a:p>
            <a:pPr marL="0" lvl="0" indent="0" algn="l">
              <a:lnSpc>
                <a:spcPts val="7604"/>
              </a:lnSpc>
              <a:spcBef>
                <a:spcPct val="0"/>
              </a:spcBef>
            </a:pPr>
            <a:r>
              <a:rPr lang="en-US" sz="5431">
                <a:solidFill>
                  <a:srgbClr val="482A24"/>
                </a:solidFill>
                <a:latin typeface="Shrikhand"/>
                <a:ea typeface="Shrikhand"/>
                <a:cs typeface="Shrikhand"/>
                <a:sym typeface="Shrikhand"/>
              </a:rPr>
              <a:t>NOSOTROS LOS POBRES (1948)</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233143" y="-1322914"/>
            <a:ext cx="8774340" cy="8229600"/>
          </a:xfrm>
          <a:custGeom>
            <a:avLst/>
            <a:gdLst/>
            <a:ahLst/>
            <a:cxnLst/>
            <a:rect l="l" t="t" r="r" b="b"/>
            <a:pathLst>
              <a:path w="8774340" h="8229600">
                <a:moveTo>
                  <a:pt x="0" y="0"/>
                </a:moveTo>
                <a:lnTo>
                  <a:pt x="8774340" y="0"/>
                </a:lnTo>
                <a:lnTo>
                  <a:pt x="8774340" y="8229600"/>
                </a:lnTo>
                <a:lnTo>
                  <a:pt x="0" y="8229600"/>
                </a:lnTo>
                <a:lnTo>
                  <a:pt x="0" y="0"/>
                </a:lnTo>
                <a:close/>
              </a:path>
            </a:pathLst>
          </a:custGeom>
          <a:blipFill>
            <a:blip r:embed="rId4"/>
            <a:stretch>
              <a:fillRect/>
            </a:stretch>
          </a:blipFill>
        </p:spPr>
        <p:txBody>
          <a:bodyPr/>
          <a:lstStyle/>
          <a:p>
            <a:endParaRPr lang="es-MX"/>
          </a:p>
        </p:txBody>
      </p:sp>
      <p:sp>
        <p:nvSpPr>
          <p:cNvPr id="4" name="TextBox 4"/>
          <p:cNvSpPr txBox="1"/>
          <p:nvPr/>
        </p:nvSpPr>
        <p:spPr>
          <a:xfrm>
            <a:off x="10261847" y="1057275"/>
            <a:ext cx="6997453" cy="1485551"/>
          </a:xfrm>
          <a:prstGeom prst="rect">
            <a:avLst/>
          </a:prstGeom>
        </p:spPr>
        <p:txBody>
          <a:bodyPr lIns="0" tIns="0" rIns="0" bIns="0" rtlCol="0" anchor="t">
            <a:spAutoFit/>
          </a:bodyPr>
          <a:lstStyle/>
          <a:p>
            <a:pPr algn="r">
              <a:lnSpc>
                <a:spcPts val="10480"/>
              </a:lnSpc>
            </a:pPr>
            <a:r>
              <a:rPr lang="en-US" sz="9981">
                <a:solidFill>
                  <a:srgbClr val="482A24"/>
                </a:solidFill>
                <a:latin typeface="Perandory"/>
                <a:ea typeface="Perandory"/>
                <a:cs typeface="Perandory"/>
                <a:sym typeface="Perandory"/>
              </a:rPr>
              <a:t>Estudios</a:t>
            </a:r>
          </a:p>
        </p:txBody>
      </p:sp>
      <p:sp>
        <p:nvSpPr>
          <p:cNvPr id="5" name="TextBox 5"/>
          <p:cNvSpPr txBox="1"/>
          <p:nvPr/>
        </p:nvSpPr>
        <p:spPr>
          <a:xfrm>
            <a:off x="8419245" y="3685132"/>
            <a:ext cx="7988531" cy="4566434"/>
          </a:xfrm>
          <a:prstGeom prst="rect">
            <a:avLst/>
          </a:prstGeom>
        </p:spPr>
        <p:txBody>
          <a:bodyPr lIns="0" tIns="0" rIns="0" bIns="0" rtlCol="0" anchor="t">
            <a:spAutoFit/>
          </a:bodyPr>
          <a:lstStyle/>
          <a:p>
            <a:pPr algn="just">
              <a:lnSpc>
                <a:spcPts val="4506"/>
              </a:lnSpc>
            </a:pPr>
            <a:r>
              <a:rPr lang="en-US" sz="3219">
                <a:solidFill>
                  <a:srgbClr val="482A24"/>
                </a:solidFill>
                <a:latin typeface="HK Grotesk"/>
                <a:ea typeface="HK Grotesk"/>
                <a:cs typeface="HK Grotesk"/>
                <a:sym typeface="HK Grotesk"/>
              </a:rPr>
              <a:t>Los principales estudios cinematográficos mexicanos de la Época de Oro, y que aún operan en la actualidad, son los Estudios Churubusco, inaugurados en 1944. Otros estudios históricos incluyen Estudios San Ángel (ahora Televisa</a:t>
            </a:r>
          </a:p>
          <a:p>
            <a:pPr algn="just">
              <a:lnSpc>
                <a:spcPts val="4506"/>
              </a:lnSpc>
            </a:pPr>
            <a:r>
              <a:rPr lang="en-US" sz="3219">
                <a:solidFill>
                  <a:srgbClr val="482A24"/>
                </a:solidFill>
                <a:latin typeface="HK Grotesk"/>
                <a:ea typeface="HK Grotesk"/>
                <a:cs typeface="HK Grotesk"/>
                <a:sym typeface="HK Grotesk"/>
              </a:rPr>
              <a:t>San Ángel) y Estudios Tepeyac.</a:t>
            </a:r>
          </a:p>
          <a:p>
            <a:pPr marL="0" lvl="0" indent="0" algn="just">
              <a:lnSpc>
                <a:spcPts val="4506"/>
              </a:lnSpc>
              <a:spcBef>
                <a:spcPct val="0"/>
              </a:spcBef>
            </a:pPr>
            <a:endParaRPr lang="en-US" sz="3219">
              <a:solidFill>
                <a:srgbClr val="482A24"/>
              </a:solidFill>
              <a:latin typeface="HK Grotesk"/>
              <a:ea typeface="HK Grotesk"/>
              <a:cs typeface="HK Grotesk"/>
              <a:sym typeface="HK Grotesk"/>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3219956" y="436027"/>
            <a:ext cx="11585951" cy="9266198"/>
          </a:xfrm>
          <a:custGeom>
            <a:avLst/>
            <a:gdLst/>
            <a:ahLst/>
            <a:cxnLst/>
            <a:rect l="l" t="t" r="r" b="b"/>
            <a:pathLst>
              <a:path w="11585951" h="9266198">
                <a:moveTo>
                  <a:pt x="0" y="0"/>
                </a:moveTo>
                <a:lnTo>
                  <a:pt x="11585952" y="0"/>
                </a:lnTo>
                <a:lnTo>
                  <a:pt x="11585952" y="9266198"/>
                </a:lnTo>
                <a:lnTo>
                  <a:pt x="0" y="9266198"/>
                </a:lnTo>
                <a:lnTo>
                  <a:pt x="0" y="0"/>
                </a:lnTo>
                <a:close/>
              </a:path>
            </a:pathLst>
          </a:custGeom>
          <a:blipFill>
            <a:blip r:embed="rId4">
              <a:alphaModFix amt="60000"/>
            </a:blip>
            <a:stretch>
              <a:fillRect/>
            </a:stretch>
          </a:blipFill>
        </p:spPr>
        <p:txBody>
          <a:bodyPr/>
          <a:lstStyle/>
          <a:p>
            <a:endParaRPr lang="es-MX"/>
          </a:p>
        </p:txBody>
      </p:sp>
      <p:sp>
        <p:nvSpPr>
          <p:cNvPr id="4" name="Freeform 4"/>
          <p:cNvSpPr/>
          <p:nvPr/>
        </p:nvSpPr>
        <p:spPr>
          <a:xfrm>
            <a:off x="13025279" y="-3163546"/>
            <a:ext cx="5860469" cy="6327092"/>
          </a:xfrm>
          <a:custGeom>
            <a:avLst/>
            <a:gdLst/>
            <a:ahLst/>
            <a:cxnLst/>
            <a:rect l="l" t="t" r="r" b="b"/>
            <a:pathLst>
              <a:path w="5860469" h="6327092">
                <a:moveTo>
                  <a:pt x="0" y="0"/>
                </a:moveTo>
                <a:lnTo>
                  <a:pt x="5860468" y="0"/>
                </a:lnTo>
                <a:lnTo>
                  <a:pt x="5860468" y="6327092"/>
                </a:lnTo>
                <a:lnTo>
                  <a:pt x="0" y="6327092"/>
                </a:lnTo>
                <a:lnTo>
                  <a:pt x="0" y="0"/>
                </a:lnTo>
                <a:close/>
              </a:path>
            </a:pathLst>
          </a:custGeom>
          <a:blipFill>
            <a:blip r:embed="rId5"/>
            <a:stretch>
              <a:fillRect/>
            </a:stretch>
          </a:blipFill>
        </p:spPr>
        <p:txBody>
          <a:bodyPr/>
          <a:lstStyle/>
          <a:p>
            <a:endParaRPr lang="es-MX"/>
          </a:p>
        </p:txBody>
      </p:sp>
      <p:sp>
        <p:nvSpPr>
          <p:cNvPr id="5" name="Freeform 5"/>
          <p:cNvSpPr/>
          <p:nvPr/>
        </p:nvSpPr>
        <p:spPr>
          <a:xfrm>
            <a:off x="-2079761" y="6123958"/>
            <a:ext cx="6216922" cy="6268684"/>
          </a:xfrm>
          <a:custGeom>
            <a:avLst/>
            <a:gdLst/>
            <a:ahLst/>
            <a:cxnLst/>
            <a:rect l="l" t="t" r="r" b="b"/>
            <a:pathLst>
              <a:path w="6216922" h="6268684">
                <a:moveTo>
                  <a:pt x="0" y="0"/>
                </a:moveTo>
                <a:lnTo>
                  <a:pt x="6216922" y="0"/>
                </a:lnTo>
                <a:lnTo>
                  <a:pt x="6216922" y="6268684"/>
                </a:lnTo>
                <a:lnTo>
                  <a:pt x="0" y="6268684"/>
                </a:lnTo>
                <a:lnTo>
                  <a:pt x="0" y="0"/>
                </a:lnTo>
                <a:close/>
              </a:path>
            </a:pathLst>
          </a:custGeom>
          <a:blipFill>
            <a:blip r:embed="rId6"/>
            <a:stretch>
              <a:fillRect/>
            </a:stretch>
          </a:blipFill>
        </p:spPr>
        <p:txBody>
          <a:bodyPr/>
          <a:lstStyle/>
          <a:p>
            <a:endParaRPr lang="es-MX"/>
          </a:p>
        </p:txBody>
      </p:sp>
      <p:sp>
        <p:nvSpPr>
          <p:cNvPr id="6" name="Freeform 6"/>
          <p:cNvSpPr/>
          <p:nvPr/>
        </p:nvSpPr>
        <p:spPr>
          <a:xfrm rot="-1079514">
            <a:off x="13787492" y="4687018"/>
            <a:ext cx="3146863" cy="1479857"/>
          </a:xfrm>
          <a:custGeom>
            <a:avLst/>
            <a:gdLst/>
            <a:ahLst/>
            <a:cxnLst/>
            <a:rect l="l" t="t" r="r" b="b"/>
            <a:pathLst>
              <a:path w="3146863" h="1479857">
                <a:moveTo>
                  <a:pt x="0" y="0"/>
                </a:moveTo>
                <a:lnTo>
                  <a:pt x="3146862" y="0"/>
                </a:lnTo>
                <a:lnTo>
                  <a:pt x="3146862" y="1479858"/>
                </a:lnTo>
                <a:lnTo>
                  <a:pt x="0" y="1479858"/>
                </a:lnTo>
                <a:lnTo>
                  <a:pt x="0" y="0"/>
                </a:lnTo>
                <a:close/>
              </a:path>
            </a:pathLst>
          </a:custGeom>
          <a:blipFill>
            <a:blip r:embed="rId7"/>
            <a:stretch>
              <a:fillRect/>
            </a:stretch>
          </a:blipFill>
        </p:spPr>
        <p:txBody>
          <a:bodyPr/>
          <a:lstStyle/>
          <a:p>
            <a:endParaRPr lang="es-MX"/>
          </a:p>
        </p:txBody>
      </p:sp>
      <p:sp>
        <p:nvSpPr>
          <p:cNvPr id="7" name="Freeform 7"/>
          <p:cNvSpPr/>
          <p:nvPr/>
        </p:nvSpPr>
        <p:spPr>
          <a:xfrm rot="1067729">
            <a:off x="937695" y="1963627"/>
            <a:ext cx="3146863" cy="1479857"/>
          </a:xfrm>
          <a:custGeom>
            <a:avLst/>
            <a:gdLst/>
            <a:ahLst/>
            <a:cxnLst/>
            <a:rect l="l" t="t" r="r" b="b"/>
            <a:pathLst>
              <a:path w="3146863" h="1479857">
                <a:moveTo>
                  <a:pt x="0" y="0"/>
                </a:moveTo>
                <a:lnTo>
                  <a:pt x="3146863" y="0"/>
                </a:lnTo>
                <a:lnTo>
                  <a:pt x="3146863" y="1479857"/>
                </a:lnTo>
                <a:lnTo>
                  <a:pt x="0" y="1479857"/>
                </a:lnTo>
                <a:lnTo>
                  <a:pt x="0" y="0"/>
                </a:lnTo>
                <a:close/>
              </a:path>
            </a:pathLst>
          </a:custGeom>
          <a:blipFill>
            <a:blip r:embed="rId7"/>
            <a:stretch>
              <a:fillRect/>
            </a:stretch>
          </a:blipFill>
        </p:spPr>
        <p:txBody>
          <a:bodyPr/>
          <a:lstStyle/>
          <a:p>
            <a:endParaRPr lang="es-MX"/>
          </a:p>
        </p:txBody>
      </p:sp>
      <p:sp>
        <p:nvSpPr>
          <p:cNvPr id="8" name="TextBox 8"/>
          <p:cNvSpPr txBox="1"/>
          <p:nvPr/>
        </p:nvSpPr>
        <p:spPr>
          <a:xfrm>
            <a:off x="4832394" y="2846545"/>
            <a:ext cx="5535608" cy="1155867"/>
          </a:xfrm>
          <a:prstGeom prst="rect">
            <a:avLst/>
          </a:prstGeom>
        </p:spPr>
        <p:txBody>
          <a:bodyPr lIns="0" tIns="0" rIns="0" bIns="0" rtlCol="0" anchor="t">
            <a:spAutoFit/>
          </a:bodyPr>
          <a:lstStyle/>
          <a:p>
            <a:pPr algn="l">
              <a:lnSpc>
                <a:spcPts val="8198"/>
              </a:lnSpc>
            </a:pPr>
            <a:r>
              <a:rPr lang="en-US" sz="7808">
                <a:solidFill>
                  <a:srgbClr val="482A24"/>
                </a:solidFill>
                <a:latin typeface="Perandory"/>
                <a:ea typeface="Perandory"/>
                <a:cs typeface="Perandory"/>
                <a:sym typeface="Perandory"/>
              </a:rPr>
              <a:t>premios</a:t>
            </a:r>
          </a:p>
        </p:txBody>
      </p:sp>
      <p:sp>
        <p:nvSpPr>
          <p:cNvPr id="9" name="TextBox 9"/>
          <p:cNvSpPr txBox="1"/>
          <p:nvPr/>
        </p:nvSpPr>
        <p:spPr>
          <a:xfrm>
            <a:off x="5101847" y="4050037"/>
            <a:ext cx="8084306" cy="6630658"/>
          </a:xfrm>
          <a:prstGeom prst="rect">
            <a:avLst/>
          </a:prstGeom>
        </p:spPr>
        <p:txBody>
          <a:bodyPr lIns="0" tIns="0" rIns="0" bIns="0" rtlCol="0" anchor="t">
            <a:spAutoFit/>
          </a:bodyPr>
          <a:lstStyle/>
          <a:p>
            <a:pPr algn="just">
              <a:lnSpc>
                <a:spcPts val="3482"/>
              </a:lnSpc>
            </a:pPr>
            <a:r>
              <a:rPr lang="en-US" sz="3316">
                <a:solidFill>
                  <a:srgbClr val="482A24"/>
                </a:solidFill>
                <a:latin typeface="Monterchi Serif"/>
                <a:ea typeface="Monterchi Serif"/>
                <a:cs typeface="Monterchi Serif"/>
                <a:sym typeface="Monterchi Serif"/>
              </a:rPr>
              <a:t>Los principales premios cinematográficos mexicanos son los Premios Ariel y los Premios Canacine. Los Premios Ariel son otorgados por la Academia Mexicana de Artes y Ciencias Cinematográficas (AMACC) y reconocen la trayectoria y los logros en el cine mexicano. Por otro lado, los Premios Canacine, otorgados por la Cámara Nacional de la Industria Cinematográfica (CANACINE), reconocen la creatividad y el talento de los profesionales de la industria cinematográfica mexicana. </a:t>
            </a:r>
          </a:p>
          <a:p>
            <a:pPr algn="just">
              <a:lnSpc>
                <a:spcPts val="3482"/>
              </a:lnSpc>
            </a:pPr>
            <a:endParaRPr lang="en-US" sz="3316">
              <a:solidFill>
                <a:srgbClr val="482A24"/>
              </a:solidFill>
              <a:latin typeface="Monterchi Serif"/>
              <a:ea typeface="Monterchi Serif"/>
              <a:cs typeface="Monterchi Serif"/>
              <a:sym typeface="Monterchi Serif"/>
            </a:endParaRPr>
          </a:p>
          <a:p>
            <a:pPr algn="just">
              <a:lnSpc>
                <a:spcPts val="3482"/>
              </a:lnSpc>
            </a:pPr>
            <a:endParaRPr lang="en-US" sz="3316">
              <a:solidFill>
                <a:srgbClr val="482A24"/>
              </a:solidFill>
              <a:latin typeface="Monterchi Serif"/>
              <a:ea typeface="Monterchi Serif"/>
              <a:cs typeface="Monterchi Serif"/>
              <a:sym typeface="Monterchi Serif"/>
            </a:endParaRPr>
          </a:p>
          <a:p>
            <a:pPr algn="just">
              <a:lnSpc>
                <a:spcPts val="3482"/>
              </a:lnSpc>
            </a:pPr>
            <a:endParaRPr lang="en-US" sz="3316">
              <a:solidFill>
                <a:srgbClr val="482A24"/>
              </a:solidFill>
              <a:latin typeface="Monterchi Serif"/>
              <a:ea typeface="Monterchi Serif"/>
              <a:cs typeface="Monterchi Serif"/>
              <a:sym typeface="Monterchi Serif"/>
            </a:endParaRPr>
          </a:p>
          <a:p>
            <a:pPr algn="just">
              <a:lnSpc>
                <a:spcPts val="3482"/>
              </a:lnSpc>
            </a:pPr>
            <a:endParaRPr lang="en-US" sz="3316">
              <a:solidFill>
                <a:srgbClr val="482A24"/>
              </a:solidFill>
              <a:latin typeface="Monterchi Serif"/>
              <a:ea typeface="Monterchi Serif"/>
              <a:cs typeface="Monterchi Serif"/>
              <a:sym typeface="Monterchi Serif"/>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258" y="-1622005"/>
            <a:ext cx="20296516" cy="13531011"/>
          </a:xfrm>
          <a:custGeom>
            <a:avLst/>
            <a:gdLst/>
            <a:ahLst/>
            <a:cxnLst/>
            <a:rect l="l" t="t" r="r" b="b"/>
            <a:pathLst>
              <a:path w="20296516" h="13531011">
                <a:moveTo>
                  <a:pt x="0" y="0"/>
                </a:moveTo>
                <a:lnTo>
                  <a:pt x="20296516" y="0"/>
                </a:lnTo>
                <a:lnTo>
                  <a:pt x="20296516" y="13531010"/>
                </a:lnTo>
                <a:lnTo>
                  <a:pt x="0" y="13531010"/>
                </a:lnTo>
                <a:lnTo>
                  <a:pt x="0" y="0"/>
                </a:lnTo>
                <a:close/>
              </a:path>
            </a:pathLst>
          </a:custGeom>
          <a:blipFill>
            <a:blip r:embed="rId4">
              <a:alphaModFix amt="26000"/>
              <a:extLst>
                <a:ext uri="{96DAC541-7B7A-43D3-8B79-37D633B846F1}">
                  <asvg:svgBlip xmlns:asvg="http://schemas.microsoft.com/office/drawing/2016/SVG/main" r:embed="rId5"/>
                </a:ext>
              </a:extLst>
            </a:blip>
            <a:stretch>
              <a:fillRect/>
            </a:stretch>
          </a:blipFill>
        </p:spPr>
        <p:txBody>
          <a:bodyPr/>
          <a:lstStyle/>
          <a:p>
            <a:endParaRPr lang="es-MX"/>
          </a:p>
        </p:txBody>
      </p:sp>
      <p:sp>
        <p:nvSpPr>
          <p:cNvPr id="3" name="Freeform 3"/>
          <p:cNvSpPr/>
          <p:nvPr/>
        </p:nvSpPr>
        <p:spPr>
          <a:xfrm>
            <a:off x="3219956" y="436027"/>
            <a:ext cx="11585951" cy="9266198"/>
          </a:xfrm>
          <a:custGeom>
            <a:avLst/>
            <a:gdLst/>
            <a:ahLst/>
            <a:cxnLst/>
            <a:rect l="l" t="t" r="r" b="b"/>
            <a:pathLst>
              <a:path w="11585951" h="9266198">
                <a:moveTo>
                  <a:pt x="0" y="0"/>
                </a:moveTo>
                <a:lnTo>
                  <a:pt x="11585952" y="0"/>
                </a:lnTo>
                <a:lnTo>
                  <a:pt x="11585952" y="9266198"/>
                </a:lnTo>
                <a:lnTo>
                  <a:pt x="0" y="9266198"/>
                </a:lnTo>
                <a:lnTo>
                  <a:pt x="0" y="0"/>
                </a:lnTo>
                <a:close/>
              </a:path>
            </a:pathLst>
          </a:custGeom>
          <a:blipFill>
            <a:blip r:embed="rId6">
              <a:alphaModFix amt="60000"/>
            </a:blip>
            <a:stretch>
              <a:fillRect/>
            </a:stretch>
          </a:blipFill>
        </p:spPr>
        <p:txBody>
          <a:bodyPr/>
          <a:lstStyle/>
          <a:p>
            <a:endParaRPr lang="es-MX"/>
          </a:p>
        </p:txBody>
      </p:sp>
      <p:sp>
        <p:nvSpPr>
          <p:cNvPr id="4" name="Freeform 4"/>
          <p:cNvSpPr/>
          <p:nvPr/>
        </p:nvSpPr>
        <p:spPr>
          <a:xfrm>
            <a:off x="13025279" y="-3163546"/>
            <a:ext cx="5860469" cy="6327092"/>
          </a:xfrm>
          <a:custGeom>
            <a:avLst/>
            <a:gdLst/>
            <a:ahLst/>
            <a:cxnLst/>
            <a:rect l="l" t="t" r="r" b="b"/>
            <a:pathLst>
              <a:path w="5860469" h="6327092">
                <a:moveTo>
                  <a:pt x="0" y="0"/>
                </a:moveTo>
                <a:lnTo>
                  <a:pt x="5860468" y="0"/>
                </a:lnTo>
                <a:lnTo>
                  <a:pt x="5860468" y="6327092"/>
                </a:lnTo>
                <a:lnTo>
                  <a:pt x="0" y="6327092"/>
                </a:lnTo>
                <a:lnTo>
                  <a:pt x="0" y="0"/>
                </a:lnTo>
                <a:close/>
              </a:path>
            </a:pathLst>
          </a:custGeom>
          <a:blipFill>
            <a:blip r:embed="rId7"/>
            <a:stretch>
              <a:fillRect/>
            </a:stretch>
          </a:blipFill>
        </p:spPr>
        <p:txBody>
          <a:bodyPr/>
          <a:lstStyle/>
          <a:p>
            <a:endParaRPr lang="es-MX"/>
          </a:p>
        </p:txBody>
      </p:sp>
      <p:sp>
        <p:nvSpPr>
          <p:cNvPr id="5" name="Freeform 5"/>
          <p:cNvSpPr/>
          <p:nvPr/>
        </p:nvSpPr>
        <p:spPr>
          <a:xfrm>
            <a:off x="-2079761" y="6123958"/>
            <a:ext cx="6216922" cy="6268684"/>
          </a:xfrm>
          <a:custGeom>
            <a:avLst/>
            <a:gdLst/>
            <a:ahLst/>
            <a:cxnLst/>
            <a:rect l="l" t="t" r="r" b="b"/>
            <a:pathLst>
              <a:path w="6216922" h="6268684">
                <a:moveTo>
                  <a:pt x="0" y="0"/>
                </a:moveTo>
                <a:lnTo>
                  <a:pt x="6216922" y="0"/>
                </a:lnTo>
                <a:lnTo>
                  <a:pt x="6216922" y="6268684"/>
                </a:lnTo>
                <a:lnTo>
                  <a:pt x="0" y="6268684"/>
                </a:lnTo>
                <a:lnTo>
                  <a:pt x="0" y="0"/>
                </a:lnTo>
                <a:close/>
              </a:path>
            </a:pathLst>
          </a:custGeom>
          <a:blipFill>
            <a:blip r:embed="rId8"/>
            <a:stretch>
              <a:fillRect/>
            </a:stretch>
          </a:blipFill>
        </p:spPr>
        <p:txBody>
          <a:bodyPr/>
          <a:lstStyle/>
          <a:p>
            <a:endParaRPr lang="es-MX"/>
          </a:p>
        </p:txBody>
      </p:sp>
      <p:sp>
        <p:nvSpPr>
          <p:cNvPr id="6" name="Freeform 6"/>
          <p:cNvSpPr/>
          <p:nvPr/>
        </p:nvSpPr>
        <p:spPr>
          <a:xfrm rot="-1079514">
            <a:off x="14161022" y="7189665"/>
            <a:ext cx="3146863" cy="1479857"/>
          </a:xfrm>
          <a:custGeom>
            <a:avLst/>
            <a:gdLst/>
            <a:ahLst/>
            <a:cxnLst/>
            <a:rect l="l" t="t" r="r" b="b"/>
            <a:pathLst>
              <a:path w="3146863" h="1479857">
                <a:moveTo>
                  <a:pt x="0" y="0"/>
                </a:moveTo>
                <a:lnTo>
                  <a:pt x="3146862" y="0"/>
                </a:lnTo>
                <a:lnTo>
                  <a:pt x="3146862" y="1479858"/>
                </a:lnTo>
                <a:lnTo>
                  <a:pt x="0" y="1479858"/>
                </a:lnTo>
                <a:lnTo>
                  <a:pt x="0" y="0"/>
                </a:lnTo>
                <a:close/>
              </a:path>
            </a:pathLst>
          </a:custGeom>
          <a:blipFill>
            <a:blip r:embed="rId9"/>
            <a:stretch>
              <a:fillRect/>
            </a:stretch>
          </a:blipFill>
        </p:spPr>
        <p:txBody>
          <a:bodyPr/>
          <a:lstStyle/>
          <a:p>
            <a:endParaRPr lang="es-MX"/>
          </a:p>
        </p:txBody>
      </p:sp>
      <p:sp>
        <p:nvSpPr>
          <p:cNvPr id="7" name="Freeform 7"/>
          <p:cNvSpPr/>
          <p:nvPr/>
        </p:nvSpPr>
        <p:spPr>
          <a:xfrm rot="1067729">
            <a:off x="340047" y="1030245"/>
            <a:ext cx="3146863" cy="1479857"/>
          </a:xfrm>
          <a:custGeom>
            <a:avLst/>
            <a:gdLst/>
            <a:ahLst/>
            <a:cxnLst/>
            <a:rect l="l" t="t" r="r" b="b"/>
            <a:pathLst>
              <a:path w="3146863" h="1479857">
                <a:moveTo>
                  <a:pt x="0" y="0"/>
                </a:moveTo>
                <a:lnTo>
                  <a:pt x="3146863" y="0"/>
                </a:lnTo>
                <a:lnTo>
                  <a:pt x="3146863" y="1479857"/>
                </a:lnTo>
                <a:lnTo>
                  <a:pt x="0" y="1479857"/>
                </a:lnTo>
                <a:lnTo>
                  <a:pt x="0" y="0"/>
                </a:lnTo>
                <a:close/>
              </a:path>
            </a:pathLst>
          </a:custGeom>
          <a:blipFill>
            <a:blip r:embed="rId9"/>
            <a:stretch>
              <a:fillRect/>
            </a:stretch>
          </a:blipFill>
        </p:spPr>
        <p:txBody>
          <a:bodyPr/>
          <a:lstStyle/>
          <a:p>
            <a:endParaRPr lang="es-MX"/>
          </a:p>
        </p:txBody>
      </p:sp>
      <p:pic>
        <p:nvPicPr>
          <p:cNvPr id="10" name="trim.2B34E322-2DD2-4789-91EF-6D6996BE5CAA.MOV">
            <a:hlinkClick r:id="" action="ppaction://media"/>
            <a:extLst>
              <a:ext uri="{FF2B5EF4-FFF2-40B4-BE49-F238E27FC236}">
                <a16:creationId xmlns:a16="http://schemas.microsoft.com/office/drawing/2014/main" id="{0D0D4EFF-8741-3837-F53C-8B5FD2A352F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45478" y="2364136"/>
            <a:ext cx="10570882" cy="5714883"/>
          </a:xfrm>
          <a:prstGeom prst="rect">
            <a:avLst/>
          </a:prstGeom>
        </p:spPr>
      </p:pic>
    </p:spTree>
    <p:extLst>
      <p:ext uri="{BB962C8B-B14F-4D97-AF65-F5344CB8AC3E}">
        <p14:creationId xmlns:p14="http://schemas.microsoft.com/office/powerpoint/2010/main" val="11500320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Personalizado</PresentationFormat>
  <Paragraphs>0</Paragraphs>
  <Slides>10</Slides>
  <Notes>0</Notes>
  <HiddenSlides>0</HiddenSlides>
  <MMClips>0</MMClips>
  <ScaleCrop>false</ScaleCrop>
  <HeadingPairs>
    <vt:vector size="4" baseType="variant">
      <vt:variant>
        <vt:lpstr>Tema</vt:lpstr>
      </vt:variant>
      <vt:variant>
        <vt:i4>1</vt:i4>
      </vt:variant>
      <vt:variant>
        <vt:lpstr>Títulos de diapositiva</vt:lpstr>
      </vt:variant>
      <vt:variant>
        <vt:i4>10</vt:i4>
      </vt:variant>
    </vt:vector>
  </HeadingPairs>
  <TitlesOfParts>
    <vt:vector size="11" baseType="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Cinematografía mexicana Ana Pau</dc:title>
  <cp:lastModifiedBy>Kid2 Inei</cp:lastModifiedBy>
  <cp:revision>3</cp:revision>
  <dcterms:created xsi:type="dcterms:W3CDTF">2006-08-16T00:00:00Z</dcterms:created>
  <dcterms:modified xsi:type="dcterms:W3CDTF">2025-05-11T04:10:40Z</dcterms:modified>
  <dc:identifier>DAGm-RAhizo</dc:identifier>
</cp:coreProperties>
</file>