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Noto Serif Bold" charset="1" panose="02020800060500020200"/>
      <p:regular r:id="rId15"/>
    </p:embeddedFont>
    <p:embeddedFont>
      <p:font typeface="Alata" charset="1" panose="00000500000000000000"/>
      <p:regular r:id="rId16"/>
    </p:embeddedFont>
    <p:embeddedFont>
      <p:font typeface="Noto Serif" charset="1" panose="020206000605000202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png"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 Id="rId8" Target="../media/image41.png" Type="http://schemas.openxmlformats.org/officeDocument/2006/relationships/image"/><Relationship Id="rId9" Target="../media/image4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EB6"/>
        </a:solidFill>
      </p:bgPr>
    </p:bg>
    <p:spTree>
      <p:nvGrpSpPr>
        <p:cNvPr id="1" name=""/>
        <p:cNvGrpSpPr/>
        <p:nvPr/>
      </p:nvGrpSpPr>
      <p:grpSpPr>
        <a:xfrm>
          <a:off x="0" y="0"/>
          <a:ext cx="0" cy="0"/>
          <a:chOff x="0" y="0"/>
          <a:chExt cx="0" cy="0"/>
        </a:xfrm>
      </p:grpSpPr>
      <p:sp>
        <p:nvSpPr>
          <p:cNvPr name="Freeform 2" id="2"/>
          <p:cNvSpPr/>
          <p:nvPr/>
        </p:nvSpPr>
        <p:spPr>
          <a:xfrm flipH="false" flipV="false" rot="-1522762">
            <a:off x="-2940249" y="-5187242"/>
            <a:ext cx="11489111" cy="9358403"/>
          </a:xfrm>
          <a:custGeom>
            <a:avLst/>
            <a:gdLst/>
            <a:ahLst/>
            <a:cxnLst/>
            <a:rect r="r" b="b" t="t" l="l"/>
            <a:pathLst>
              <a:path h="9358403" w="11489111">
                <a:moveTo>
                  <a:pt x="0" y="0"/>
                </a:moveTo>
                <a:lnTo>
                  <a:pt x="11489111" y="0"/>
                </a:lnTo>
                <a:lnTo>
                  <a:pt x="11489111" y="9358403"/>
                </a:lnTo>
                <a:lnTo>
                  <a:pt x="0" y="93584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100000">
            <a:off x="7990707" y="7106572"/>
            <a:ext cx="13027310" cy="10611336"/>
          </a:xfrm>
          <a:custGeom>
            <a:avLst/>
            <a:gdLst/>
            <a:ahLst/>
            <a:cxnLst/>
            <a:rect r="r" b="b" t="t" l="l"/>
            <a:pathLst>
              <a:path h="10611336" w="13027310">
                <a:moveTo>
                  <a:pt x="0" y="0"/>
                </a:moveTo>
                <a:lnTo>
                  <a:pt x="13027310" y="0"/>
                </a:lnTo>
                <a:lnTo>
                  <a:pt x="13027310" y="10611336"/>
                </a:lnTo>
                <a:lnTo>
                  <a:pt x="0" y="106113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121248">
            <a:off x="-1739205" y="515769"/>
            <a:ext cx="5535810" cy="5535810"/>
          </a:xfrm>
          <a:custGeom>
            <a:avLst/>
            <a:gdLst/>
            <a:ahLst/>
            <a:cxnLst/>
            <a:rect r="r" b="b" t="t" l="l"/>
            <a:pathLst>
              <a:path h="5535810" w="5535810">
                <a:moveTo>
                  <a:pt x="0" y="0"/>
                </a:moveTo>
                <a:lnTo>
                  <a:pt x="5535810" y="0"/>
                </a:lnTo>
                <a:lnTo>
                  <a:pt x="5535810" y="5535810"/>
                </a:lnTo>
                <a:lnTo>
                  <a:pt x="0" y="55358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3864851">
            <a:off x="14501603" y="5044981"/>
            <a:ext cx="5933246" cy="5933246"/>
          </a:xfrm>
          <a:custGeom>
            <a:avLst/>
            <a:gdLst/>
            <a:ahLst/>
            <a:cxnLst/>
            <a:rect r="r" b="b" t="t" l="l"/>
            <a:pathLst>
              <a:path h="5933246" w="5933246">
                <a:moveTo>
                  <a:pt x="0" y="0"/>
                </a:moveTo>
                <a:lnTo>
                  <a:pt x="5933246" y="0"/>
                </a:lnTo>
                <a:lnTo>
                  <a:pt x="5933246" y="5933245"/>
                </a:lnTo>
                <a:lnTo>
                  <a:pt x="0" y="59332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32628" y="7458391"/>
            <a:ext cx="3998034" cy="2828609"/>
          </a:xfrm>
          <a:custGeom>
            <a:avLst/>
            <a:gdLst/>
            <a:ahLst/>
            <a:cxnLst/>
            <a:rect r="r" b="b" t="t" l="l"/>
            <a:pathLst>
              <a:path h="2828609" w="3998034">
                <a:moveTo>
                  <a:pt x="0" y="0"/>
                </a:moveTo>
                <a:lnTo>
                  <a:pt x="3998034" y="0"/>
                </a:lnTo>
                <a:lnTo>
                  <a:pt x="3998034" y="2828609"/>
                </a:lnTo>
                <a:lnTo>
                  <a:pt x="0" y="28286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true" rot="0">
            <a:off x="14504362" y="-385604"/>
            <a:ext cx="3998034" cy="2828609"/>
          </a:xfrm>
          <a:custGeom>
            <a:avLst/>
            <a:gdLst/>
            <a:ahLst/>
            <a:cxnLst/>
            <a:rect r="r" b="b" t="t" l="l"/>
            <a:pathLst>
              <a:path h="2828609" w="3998034">
                <a:moveTo>
                  <a:pt x="0" y="2828608"/>
                </a:moveTo>
                <a:lnTo>
                  <a:pt x="3998034" y="2828608"/>
                </a:lnTo>
                <a:lnTo>
                  <a:pt x="3998034" y="0"/>
                </a:lnTo>
                <a:lnTo>
                  <a:pt x="0" y="0"/>
                </a:lnTo>
                <a:lnTo>
                  <a:pt x="0" y="282860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4051398" y="2938041"/>
            <a:ext cx="10185205" cy="3700133"/>
          </a:xfrm>
          <a:prstGeom prst="rect">
            <a:avLst/>
          </a:prstGeom>
        </p:spPr>
        <p:txBody>
          <a:bodyPr anchor="t" rtlCol="false" tIns="0" lIns="0" bIns="0" rIns="0">
            <a:spAutoFit/>
          </a:bodyPr>
          <a:lstStyle/>
          <a:p>
            <a:pPr algn="ctr">
              <a:lnSpc>
                <a:spcPts val="14408"/>
              </a:lnSpc>
            </a:pPr>
            <a:r>
              <a:rPr lang="en-US" sz="13099" b="true">
                <a:solidFill>
                  <a:srgbClr val="764C1F"/>
                </a:solidFill>
                <a:latin typeface="Noto Serif Bold"/>
                <a:ea typeface="Noto Serif Bold"/>
                <a:cs typeface="Noto Serif Bold"/>
                <a:sym typeface="Noto Serif Bold"/>
              </a:rPr>
              <a:t>Energía solar</a:t>
            </a:r>
          </a:p>
        </p:txBody>
      </p:sp>
      <p:sp>
        <p:nvSpPr>
          <p:cNvPr name="Freeform 9" id="9"/>
          <p:cNvSpPr/>
          <p:nvPr/>
        </p:nvSpPr>
        <p:spPr>
          <a:xfrm flipH="false" flipV="false" rot="0">
            <a:off x="2431170" y="3551159"/>
            <a:ext cx="3306803" cy="4114800"/>
          </a:xfrm>
          <a:custGeom>
            <a:avLst/>
            <a:gdLst/>
            <a:ahLst/>
            <a:cxnLst/>
            <a:rect r="r" b="b" t="t" l="l"/>
            <a:pathLst>
              <a:path h="4114800" w="3306803">
                <a:moveTo>
                  <a:pt x="0" y="0"/>
                </a:moveTo>
                <a:lnTo>
                  <a:pt x="3306803" y="0"/>
                </a:lnTo>
                <a:lnTo>
                  <a:pt x="330680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true" flipV="false" rot="0">
            <a:off x="12227983" y="1028700"/>
            <a:ext cx="3306803" cy="4114800"/>
          </a:xfrm>
          <a:custGeom>
            <a:avLst/>
            <a:gdLst/>
            <a:ahLst/>
            <a:cxnLst/>
            <a:rect r="r" b="b" t="t" l="l"/>
            <a:pathLst>
              <a:path h="4114800" w="3306803">
                <a:moveTo>
                  <a:pt x="3306803" y="0"/>
                </a:moveTo>
                <a:lnTo>
                  <a:pt x="0" y="0"/>
                </a:lnTo>
                <a:lnTo>
                  <a:pt x="0" y="4114800"/>
                </a:lnTo>
                <a:lnTo>
                  <a:pt x="3306803" y="4114800"/>
                </a:lnTo>
                <a:lnTo>
                  <a:pt x="330680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2254974" y="6232658"/>
            <a:ext cx="6629579" cy="6654533"/>
          </a:xfrm>
          <a:custGeom>
            <a:avLst/>
            <a:gdLst/>
            <a:ahLst/>
            <a:cxnLst/>
            <a:rect r="r" b="b" t="t" l="l"/>
            <a:pathLst>
              <a:path h="6654533" w="6629579">
                <a:moveTo>
                  <a:pt x="0" y="0"/>
                </a:moveTo>
                <a:lnTo>
                  <a:pt x="6629579" y="0"/>
                </a:lnTo>
                <a:lnTo>
                  <a:pt x="6629579" y="6654534"/>
                </a:lnTo>
                <a:lnTo>
                  <a:pt x="0" y="665453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4660808" y="6866360"/>
            <a:ext cx="8952817" cy="606424"/>
          </a:xfrm>
          <a:prstGeom prst="rect">
            <a:avLst/>
          </a:prstGeom>
        </p:spPr>
        <p:txBody>
          <a:bodyPr anchor="t" rtlCol="false" tIns="0" lIns="0" bIns="0" rIns="0">
            <a:spAutoFit/>
          </a:bodyPr>
          <a:lstStyle/>
          <a:p>
            <a:pPr algn="ctr">
              <a:lnSpc>
                <a:spcPts val="4900"/>
              </a:lnSpc>
            </a:pPr>
            <a:r>
              <a:rPr lang="en-US" sz="3500">
                <a:solidFill>
                  <a:srgbClr val="AB7338"/>
                </a:solidFill>
                <a:latin typeface="Alata"/>
                <a:ea typeface="Alata"/>
                <a:cs typeface="Alata"/>
                <a:sym typeface="Alata"/>
              </a:rPr>
              <a:t>by:Emmanuel Camacho Lopez </a:t>
            </a:r>
          </a:p>
        </p:txBody>
      </p:sp>
      <p:sp>
        <p:nvSpPr>
          <p:cNvPr name="TextBox 13" id="13"/>
          <p:cNvSpPr txBox="true"/>
          <p:nvPr/>
        </p:nvSpPr>
        <p:spPr>
          <a:xfrm rot="0">
            <a:off x="8537701" y="9210675"/>
            <a:ext cx="1212597" cy="349250"/>
          </a:xfrm>
          <a:prstGeom prst="rect">
            <a:avLst/>
          </a:prstGeom>
        </p:spPr>
        <p:txBody>
          <a:bodyPr anchor="t" rtlCol="false" tIns="0" lIns="0" bIns="0" rIns="0">
            <a:spAutoFit/>
          </a:bodyPr>
          <a:lstStyle/>
          <a:p>
            <a:pPr algn="ctr">
              <a:lnSpc>
                <a:spcPts val="2800"/>
              </a:lnSpc>
            </a:pPr>
            <a:r>
              <a:rPr lang="en-US" sz="2000">
                <a:solidFill>
                  <a:srgbClr val="503D36"/>
                </a:solidFill>
                <a:latin typeface="Noto Serif"/>
                <a:ea typeface="Noto Serif"/>
                <a:cs typeface="Noto Serif"/>
                <a:sym typeface="Noto Serif"/>
              </a:rPr>
              <a:t>Page 1</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EB6"/>
        </a:solidFill>
      </p:bgPr>
    </p:bg>
    <p:spTree>
      <p:nvGrpSpPr>
        <p:cNvPr id="1" name=""/>
        <p:cNvGrpSpPr/>
        <p:nvPr/>
      </p:nvGrpSpPr>
      <p:grpSpPr>
        <a:xfrm>
          <a:off x="0" y="0"/>
          <a:ext cx="0" cy="0"/>
          <a:chOff x="0" y="0"/>
          <a:chExt cx="0" cy="0"/>
        </a:xfrm>
      </p:grpSpPr>
      <p:sp>
        <p:nvSpPr>
          <p:cNvPr name="TextBox 2" id="2"/>
          <p:cNvSpPr txBox="true"/>
          <p:nvPr/>
        </p:nvSpPr>
        <p:spPr>
          <a:xfrm rot="0">
            <a:off x="3114012" y="1152525"/>
            <a:ext cx="10340285" cy="940446"/>
          </a:xfrm>
          <a:prstGeom prst="rect">
            <a:avLst/>
          </a:prstGeom>
        </p:spPr>
        <p:txBody>
          <a:bodyPr anchor="t" rtlCol="false" tIns="0" lIns="0" bIns="0" rIns="0">
            <a:spAutoFit/>
          </a:bodyPr>
          <a:lstStyle/>
          <a:p>
            <a:pPr algn="ctr">
              <a:lnSpc>
                <a:spcPts val="7070"/>
              </a:lnSpc>
            </a:pPr>
            <a:r>
              <a:rPr lang="en-US" sz="7000" b="true">
                <a:solidFill>
                  <a:srgbClr val="764C1F"/>
                </a:solidFill>
                <a:latin typeface="Noto Serif Bold"/>
                <a:ea typeface="Noto Serif Bold"/>
                <a:cs typeface="Noto Serif Bold"/>
                <a:sym typeface="Noto Serif Bold"/>
              </a:rPr>
              <a:t>INDICE</a:t>
            </a:r>
          </a:p>
        </p:txBody>
      </p:sp>
      <p:sp>
        <p:nvSpPr>
          <p:cNvPr name="Freeform 3" id="3"/>
          <p:cNvSpPr/>
          <p:nvPr/>
        </p:nvSpPr>
        <p:spPr>
          <a:xfrm flipH="false" flipV="false" rot="-8938416">
            <a:off x="-2266979" y="5845765"/>
            <a:ext cx="5535810" cy="5535810"/>
          </a:xfrm>
          <a:custGeom>
            <a:avLst/>
            <a:gdLst/>
            <a:ahLst/>
            <a:cxnLst/>
            <a:rect r="r" b="b" t="t" l="l"/>
            <a:pathLst>
              <a:path h="5535810" w="5535810">
                <a:moveTo>
                  <a:pt x="0" y="0"/>
                </a:moveTo>
                <a:lnTo>
                  <a:pt x="5535810" y="0"/>
                </a:lnTo>
                <a:lnTo>
                  <a:pt x="5535810" y="5535810"/>
                </a:lnTo>
                <a:lnTo>
                  <a:pt x="0" y="55358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159184">
            <a:off x="15321377" y="-584610"/>
            <a:ext cx="5933246" cy="5933246"/>
          </a:xfrm>
          <a:custGeom>
            <a:avLst/>
            <a:gdLst/>
            <a:ahLst/>
            <a:cxnLst/>
            <a:rect r="r" b="b" t="t" l="l"/>
            <a:pathLst>
              <a:path h="5933246" w="5933246">
                <a:moveTo>
                  <a:pt x="0" y="0"/>
                </a:moveTo>
                <a:lnTo>
                  <a:pt x="5933246" y="0"/>
                </a:lnTo>
                <a:lnTo>
                  <a:pt x="5933246" y="5933246"/>
                </a:lnTo>
                <a:lnTo>
                  <a:pt x="0" y="59332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11242859" y="576647"/>
            <a:ext cx="2611692" cy="3249843"/>
          </a:xfrm>
          <a:custGeom>
            <a:avLst/>
            <a:gdLst/>
            <a:ahLst/>
            <a:cxnLst/>
            <a:rect r="r" b="b" t="t" l="l"/>
            <a:pathLst>
              <a:path h="3249843" w="2611692">
                <a:moveTo>
                  <a:pt x="2611692" y="0"/>
                </a:moveTo>
                <a:lnTo>
                  <a:pt x="0" y="0"/>
                </a:lnTo>
                <a:lnTo>
                  <a:pt x="0" y="3249843"/>
                </a:lnTo>
                <a:lnTo>
                  <a:pt x="2611692" y="3249843"/>
                </a:lnTo>
                <a:lnTo>
                  <a:pt x="261169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true" rot="10103234">
            <a:off x="15487065" y="7843996"/>
            <a:ext cx="3998034" cy="2828609"/>
          </a:xfrm>
          <a:custGeom>
            <a:avLst/>
            <a:gdLst/>
            <a:ahLst/>
            <a:cxnLst/>
            <a:rect r="r" b="b" t="t" l="l"/>
            <a:pathLst>
              <a:path h="2828609" w="3998034">
                <a:moveTo>
                  <a:pt x="0" y="2828608"/>
                </a:moveTo>
                <a:lnTo>
                  <a:pt x="3998034" y="2828608"/>
                </a:lnTo>
                <a:lnTo>
                  <a:pt x="3998034" y="0"/>
                </a:lnTo>
                <a:lnTo>
                  <a:pt x="0" y="0"/>
                </a:lnTo>
                <a:lnTo>
                  <a:pt x="0" y="2828608"/>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true" rot="-3304694">
            <a:off x="-1188994" y="-741667"/>
            <a:ext cx="3998034" cy="2828609"/>
          </a:xfrm>
          <a:custGeom>
            <a:avLst/>
            <a:gdLst/>
            <a:ahLst/>
            <a:cxnLst/>
            <a:rect r="r" b="b" t="t" l="l"/>
            <a:pathLst>
              <a:path h="2828609" w="3998034">
                <a:moveTo>
                  <a:pt x="0" y="2828609"/>
                </a:moveTo>
                <a:lnTo>
                  <a:pt x="3998034" y="2828609"/>
                </a:lnTo>
                <a:lnTo>
                  <a:pt x="3998034" y="0"/>
                </a:lnTo>
                <a:lnTo>
                  <a:pt x="0" y="0"/>
                </a:lnTo>
                <a:lnTo>
                  <a:pt x="0" y="28286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0">
            <a:off x="879302" y="2201569"/>
            <a:ext cx="2611692" cy="3249843"/>
          </a:xfrm>
          <a:custGeom>
            <a:avLst/>
            <a:gdLst/>
            <a:ahLst/>
            <a:cxnLst/>
            <a:rect r="r" b="b" t="t" l="l"/>
            <a:pathLst>
              <a:path h="3249843" w="2611692">
                <a:moveTo>
                  <a:pt x="2611692" y="0"/>
                </a:moveTo>
                <a:lnTo>
                  <a:pt x="0" y="0"/>
                </a:lnTo>
                <a:lnTo>
                  <a:pt x="0" y="3249843"/>
                </a:lnTo>
                <a:lnTo>
                  <a:pt x="2611692" y="3249843"/>
                </a:lnTo>
                <a:lnTo>
                  <a:pt x="261169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5764857">
            <a:off x="2195860" y="1369995"/>
            <a:ext cx="6795031" cy="7200900"/>
          </a:xfrm>
          <a:custGeom>
            <a:avLst/>
            <a:gdLst/>
            <a:ahLst/>
            <a:cxnLst/>
            <a:rect r="r" b="b" t="t" l="l"/>
            <a:pathLst>
              <a:path h="7200900" w="6795031">
                <a:moveTo>
                  <a:pt x="0" y="0"/>
                </a:moveTo>
                <a:lnTo>
                  <a:pt x="6795031" y="0"/>
                </a:lnTo>
                <a:lnTo>
                  <a:pt x="6795031" y="7200900"/>
                </a:lnTo>
                <a:lnTo>
                  <a:pt x="0" y="72009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3490994" y="3073704"/>
            <a:ext cx="3582411" cy="422275"/>
          </a:xfrm>
          <a:prstGeom prst="rect">
            <a:avLst/>
          </a:prstGeom>
        </p:spPr>
        <p:txBody>
          <a:bodyPr anchor="t" rtlCol="false" tIns="0" lIns="0" bIns="0" rIns="0">
            <a:spAutoFit/>
          </a:bodyPr>
          <a:lstStyle/>
          <a:p>
            <a:pPr algn="l">
              <a:lnSpc>
                <a:spcPts val="3499"/>
              </a:lnSpc>
            </a:pPr>
            <a:r>
              <a:rPr lang="en-US" sz="2499">
                <a:solidFill>
                  <a:srgbClr val="764C1F"/>
                </a:solidFill>
                <a:latin typeface="Alata"/>
                <a:ea typeface="Alata"/>
                <a:cs typeface="Alata"/>
                <a:sym typeface="Alata"/>
              </a:rPr>
              <a:t>¿Qué es?</a:t>
            </a:r>
          </a:p>
        </p:txBody>
      </p:sp>
      <p:sp>
        <p:nvSpPr>
          <p:cNvPr name="TextBox 11" id="11"/>
          <p:cNvSpPr txBox="true"/>
          <p:nvPr/>
        </p:nvSpPr>
        <p:spPr>
          <a:xfrm rot="0">
            <a:off x="3490994" y="3443270"/>
            <a:ext cx="3582411" cy="422275"/>
          </a:xfrm>
          <a:prstGeom prst="rect">
            <a:avLst/>
          </a:prstGeom>
        </p:spPr>
        <p:txBody>
          <a:bodyPr anchor="t" rtlCol="false" tIns="0" lIns="0" bIns="0" rIns="0">
            <a:spAutoFit/>
          </a:bodyPr>
          <a:lstStyle/>
          <a:p>
            <a:pPr algn="l">
              <a:lnSpc>
                <a:spcPts val="3499"/>
              </a:lnSpc>
            </a:pPr>
            <a:r>
              <a:rPr lang="en-US" sz="2499">
                <a:solidFill>
                  <a:srgbClr val="764C1F"/>
                </a:solidFill>
                <a:latin typeface="Alata"/>
                <a:ea typeface="Alata"/>
                <a:cs typeface="Alata"/>
                <a:sym typeface="Alata"/>
              </a:rPr>
              <a:t>tipo de energía</a:t>
            </a:r>
          </a:p>
        </p:txBody>
      </p:sp>
      <p:sp>
        <p:nvSpPr>
          <p:cNvPr name="TextBox 12" id="12"/>
          <p:cNvSpPr txBox="true"/>
          <p:nvPr/>
        </p:nvSpPr>
        <p:spPr>
          <a:xfrm rot="0">
            <a:off x="3490994" y="3811570"/>
            <a:ext cx="5653006" cy="422275"/>
          </a:xfrm>
          <a:prstGeom prst="rect">
            <a:avLst/>
          </a:prstGeom>
        </p:spPr>
        <p:txBody>
          <a:bodyPr anchor="t" rtlCol="false" tIns="0" lIns="0" bIns="0" rIns="0">
            <a:spAutoFit/>
          </a:bodyPr>
          <a:lstStyle/>
          <a:p>
            <a:pPr algn="l">
              <a:lnSpc>
                <a:spcPts val="3499"/>
              </a:lnSpc>
            </a:pPr>
            <a:r>
              <a:rPr lang="en-US" sz="2499">
                <a:solidFill>
                  <a:srgbClr val="764C1F"/>
                </a:solidFill>
                <a:latin typeface="Alata"/>
                <a:ea typeface="Alata"/>
                <a:cs typeface="Alata"/>
                <a:sym typeface="Alata"/>
              </a:rPr>
              <a:t>fundamento de funcionamiento</a:t>
            </a:r>
          </a:p>
        </p:txBody>
      </p:sp>
      <p:sp>
        <p:nvSpPr>
          <p:cNvPr name="TextBox 13" id="13"/>
          <p:cNvSpPr txBox="true"/>
          <p:nvPr/>
        </p:nvSpPr>
        <p:spPr>
          <a:xfrm rot="0">
            <a:off x="3490994" y="4179870"/>
            <a:ext cx="3582411" cy="422275"/>
          </a:xfrm>
          <a:prstGeom prst="rect">
            <a:avLst/>
          </a:prstGeom>
        </p:spPr>
        <p:txBody>
          <a:bodyPr anchor="t" rtlCol="false" tIns="0" lIns="0" bIns="0" rIns="0">
            <a:spAutoFit/>
          </a:bodyPr>
          <a:lstStyle/>
          <a:p>
            <a:pPr algn="l">
              <a:lnSpc>
                <a:spcPts val="3499"/>
              </a:lnSpc>
            </a:pPr>
            <a:r>
              <a:rPr lang="en-US" sz="2499">
                <a:solidFill>
                  <a:srgbClr val="764C1F"/>
                </a:solidFill>
                <a:latin typeface="Alata"/>
                <a:ea typeface="Alata"/>
                <a:cs typeface="Alata"/>
                <a:sym typeface="Alata"/>
              </a:rPr>
              <a:t>ventajas y desventajas</a:t>
            </a:r>
          </a:p>
        </p:txBody>
      </p:sp>
      <p:sp>
        <p:nvSpPr>
          <p:cNvPr name="TextBox 14" id="14"/>
          <p:cNvSpPr txBox="true"/>
          <p:nvPr/>
        </p:nvSpPr>
        <p:spPr>
          <a:xfrm rot="0">
            <a:off x="3490994" y="4548170"/>
            <a:ext cx="3582411" cy="422275"/>
          </a:xfrm>
          <a:prstGeom prst="rect">
            <a:avLst/>
          </a:prstGeom>
        </p:spPr>
        <p:txBody>
          <a:bodyPr anchor="t" rtlCol="false" tIns="0" lIns="0" bIns="0" rIns="0">
            <a:spAutoFit/>
          </a:bodyPr>
          <a:lstStyle/>
          <a:p>
            <a:pPr algn="l">
              <a:lnSpc>
                <a:spcPts val="3499"/>
              </a:lnSpc>
            </a:pPr>
            <a:r>
              <a:rPr lang="en-US" sz="2499">
                <a:solidFill>
                  <a:srgbClr val="764C1F"/>
                </a:solidFill>
                <a:latin typeface="Alata"/>
                <a:ea typeface="Alata"/>
                <a:cs typeface="Alata"/>
                <a:sym typeface="Alata"/>
              </a:rPr>
              <a:t>imagenes</a:t>
            </a:r>
          </a:p>
        </p:txBody>
      </p:sp>
      <p:sp>
        <p:nvSpPr>
          <p:cNvPr name="TextBox 15" id="15"/>
          <p:cNvSpPr txBox="true"/>
          <p:nvPr/>
        </p:nvSpPr>
        <p:spPr>
          <a:xfrm rot="0">
            <a:off x="3490994" y="4916470"/>
            <a:ext cx="3582411" cy="422275"/>
          </a:xfrm>
          <a:prstGeom prst="rect">
            <a:avLst/>
          </a:prstGeom>
        </p:spPr>
        <p:txBody>
          <a:bodyPr anchor="t" rtlCol="false" tIns="0" lIns="0" bIns="0" rIns="0">
            <a:spAutoFit/>
          </a:bodyPr>
          <a:lstStyle/>
          <a:p>
            <a:pPr algn="l">
              <a:lnSpc>
                <a:spcPts val="3499"/>
              </a:lnSpc>
            </a:pPr>
            <a:r>
              <a:rPr lang="en-US" sz="2499">
                <a:solidFill>
                  <a:srgbClr val="764C1F"/>
                </a:solidFill>
                <a:latin typeface="Alata"/>
                <a:ea typeface="Alata"/>
                <a:cs typeface="Alata"/>
                <a:sym typeface="Alata"/>
              </a:rPr>
              <a:t>¿En dónde ya se usa?</a:t>
            </a:r>
          </a:p>
        </p:txBody>
      </p:sp>
      <p:sp>
        <p:nvSpPr>
          <p:cNvPr name="TextBox 16" id="16"/>
          <p:cNvSpPr txBox="true"/>
          <p:nvPr/>
        </p:nvSpPr>
        <p:spPr>
          <a:xfrm rot="0">
            <a:off x="8537701" y="9210675"/>
            <a:ext cx="1212597" cy="349250"/>
          </a:xfrm>
          <a:prstGeom prst="rect">
            <a:avLst/>
          </a:prstGeom>
        </p:spPr>
        <p:txBody>
          <a:bodyPr anchor="t" rtlCol="false" tIns="0" lIns="0" bIns="0" rIns="0">
            <a:spAutoFit/>
          </a:bodyPr>
          <a:lstStyle/>
          <a:p>
            <a:pPr algn="ctr">
              <a:lnSpc>
                <a:spcPts val="2800"/>
              </a:lnSpc>
            </a:pPr>
            <a:r>
              <a:rPr lang="en-US" sz="2000">
                <a:solidFill>
                  <a:srgbClr val="503D36"/>
                </a:solidFill>
                <a:latin typeface="Noto Serif"/>
                <a:ea typeface="Noto Serif"/>
                <a:cs typeface="Noto Serif"/>
                <a:sym typeface="Noto Serif"/>
              </a:rPr>
              <a:t>Page 2</a:t>
            </a:r>
          </a:p>
        </p:txBody>
      </p:sp>
    </p:spTree>
  </p:cSld>
  <p:clrMapOvr>
    <a:masterClrMapping/>
  </p:clrMapOvr>
  <p:transition spd="slow">
    <p:push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08A"/>
        </a:solidFill>
      </p:bgPr>
    </p:bg>
    <p:spTree>
      <p:nvGrpSpPr>
        <p:cNvPr id="1" name=""/>
        <p:cNvGrpSpPr/>
        <p:nvPr/>
      </p:nvGrpSpPr>
      <p:grpSpPr>
        <a:xfrm>
          <a:off x="0" y="0"/>
          <a:ext cx="0" cy="0"/>
          <a:chOff x="0" y="0"/>
          <a:chExt cx="0" cy="0"/>
        </a:xfrm>
      </p:grpSpPr>
      <p:sp>
        <p:nvSpPr>
          <p:cNvPr name="Freeform 2" id="2"/>
          <p:cNvSpPr/>
          <p:nvPr/>
        </p:nvSpPr>
        <p:spPr>
          <a:xfrm flipH="false" flipV="false" rot="-2358363">
            <a:off x="-6142749" y="3755340"/>
            <a:ext cx="10255366" cy="7887309"/>
          </a:xfrm>
          <a:custGeom>
            <a:avLst/>
            <a:gdLst/>
            <a:ahLst/>
            <a:cxnLst/>
            <a:rect r="r" b="b" t="t" l="l"/>
            <a:pathLst>
              <a:path h="7887309" w="10255366">
                <a:moveTo>
                  <a:pt x="0" y="0"/>
                </a:moveTo>
                <a:lnTo>
                  <a:pt x="10255367" y="0"/>
                </a:lnTo>
                <a:lnTo>
                  <a:pt x="10255367" y="7887309"/>
                </a:lnTo>
                <a:lnTo>
                  <a:pt x="0" y="78873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733304">
            <a:off x="-2093723" y="-1368601"/>
            <a:ext cx="5535810" cy="5535810"/>
          </a:xfrm>
          <a:custGeom>
            <a:avLst/>
            <a:gdLst/>
            <a:ahLst/>
            <a:cxnLst/>
            <a:rect r="r" b="b" t="t" l="l"/>
            <a:pathLst>
              <a:path h="5535810" w="5535810">
                <a:moveTo>
                  <a:pt x="0" y="0"/>
                </a:moveTo>
                <a:lnTo>
                  <a:pt x="5535810" y="0"/>
                </a:lnTo>
                <a:lnTo>
                  <a:pt x="5535810" y="5535811"/>
                </a:lnTo>
                <a:lnTo>
                  <a:pt x="0" y="55358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686019" y="2486295"/>
            <a:ext cx="7651151" cy="940435"/>
          </a:xfrm>
          <a:prstGeom prst="rect">
            <a:avLst/>
          </a:prstGeom>
        </p:spPr>
        <p:txBody>
          <a:bodyPr anchor="t" rtlCol="false" tIns="0" lIns="0" bIns="0" rIns="0">
            <a:spAutoFit/>
          </a:bodyPr>
          <a:lstStyle/>
          <a:p>
            <a:pPr algn="l">
              <a:lnSpc>
                <a:spcPts val="7069"/>
              </a:lnSpc>
            </a:pPr>
            <a:r>
              <a:rPr lang="en-US" sz="6999" b="true">
                <a:solidFill>
                  <a:srgbClr val="AB7338"/>
                </a:solidFill>
                <a:latin typeface="Noto Serif Bold"/>
                <a:ea typeface="Noto Serif Bold"/>
                <a:cs typeface="Noto Serif Bold"/>
                <a:sym typeface="Noto Serif Bold"/>
              </a:rPr>
              <a:t>¿Qué es?</a:t>
            </a:r>
          </a:p>
        </p:txBody>
      </p:sp>
      <p:sp>
        <p:nvSpPr>
          <p:cNvPr name="Freeform 5" id="5"/>
          <p:cNvSpPr/>
          <p:nvPr/>
        </p:nvSpPr>
        <p:spPr>
          <a:xfrm flipH="false" flipV="false" rot="8100000">
            <a:off x="13371219" y="-2509629"/>
            <a:ext cx="12669759" cy="9744197"/>
          </a:xfrm>
          <a:custGeom>
            <a:avLst/>
            <a:gdLst/>
            <a:ahLst/>
            <a:cxnLst/>
            <a:rect r="r" b="b" t="t" l="l"/>
            <a:pathLst>
              <a:path h="9744197" w="12669759">
                <a:moveTo>
                  <a:pt x="0" y="0"/>
                </a:moveTo>
                <a:lnTo>
                  <a:pt x="12669759" y="0"/>
                </a:lnTo>
                <a:lnTo>
                  <a:pt x="12669759" y="9744197"/>
                </a:lnTo>
                <a:lnTo>
                  <a:pt x="0" y="97441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774791">
            <a:off x="13274751" y="6490557"/>
            <a:ext cx="5933246" cy="5933246"/>
          </a:xfrm>
          <a:custGeom>
            <a:avLst/>
            <a:gdLst/>
            <a:ahLst/>
            <a:cxnLst/>
            <a:rect r="r" b="b" t="t" l="l"/>
            <a:pathLst>
              <a:path h="5933246" w="5933246">
                <a:moveTo>
                  <a:pt x="0" y="0"/>
                </a:moveTo>
                <a:lnTo>
                  <a:pt x="5933246" y="0"/>
                </a:lnTo>
                <a:lnTo>
                  <a:pt x="5933246" y="5933246"/>
                </a:lnTo>
                <a:lnTo>
                  <a:pt x="0" y="59332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8598890" y="1028700"/>
            <a:ext cx="2086136" cy="2595871"/>
          </a:xfrm>
          <a:custGeom>
            <a:avLst/>
            <a:gdLst/>
            <a:ahLst/>
            <a:cxnLst/>
            <a:rect r="r" b="b" t="t" l="l"/>
            <a:pathLst>
              <a:path h="2595871" w="2086136">
                <a:moveTo>
                  <a:pt x="0" y="0"/>
                </a:moveTo>
                <a:lnTo>
                  <a:pt x="2086137" y="0"/>
                </a:lnTo>
                <a:lnTo>
                  <a:pt x="2086137" y="2595871"/>
                </a:lnTo>
                <a:lnTo>
                  <a:pt x="0" y="25958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4393649" y="3813175"/>
            <a:ext cx="9500702" cy="2613025"/>
          </a:xfrm>
          <a:prstGeom prst="rect">
            <a:avLst/>
          </a:prstGeom>
        </p:spPr>
        <p:txBody>
          <a:bodyPr anchor="t" rtlCol="false" tIns="0" lIns="0" bIns="0" rIns="0">
            <a:spAutoFit/>
          </a:bodyPr>
          <a:lstStyle/>
          <a:p>
            <a:pPr algn="l">
              <a:lnSpc>
                <a:spcPts val="3500"/>
              </a:lnSpc>
            </a:pPr>
            <a:r>
              <a:rPr lang="en-US" sz="2500">
                <a:solidFill>
                  <a:srgbClr val="503D36"/>
                </a:solidFill>
                <a:latin typeface="Alata"/>
                <a:ea typeface="Alata"/>
                <a:cs typeface="Alata"/>
                <a:sym typeface="Alata"/>
              </a:rPr>
              <a:t>La energía solar es aquella que se obtiene a partir del sol en forma de radiación electromagnética (luz, calor y rayos ultravioleta). Mediante la instalación de paneles solares o colectores, se puede utilizar para obtener energía térmica (sistema fototérmico) o para generar electricidad (sistema fotovoltaico).</a:t>
            </a:r>
          </a:p>
        </p:txBody>
      </p:sp>
      <p:sp>
        <p:nvSpPr>
          <p:cNvPr name="Freeform 9" id="9"/>
          <p:cNvSpPr/>
          <p:nvPr/>
        </p:nvSpPr>
        <p:spPr>
          <a:xfrm flipH="false" flipV="false" rot="0">
            <a:off x="2427441" y="2571382"/>
            <a:ext cx="1968722" cy="2449767"/>
          </a:xfrm>
          <a:custGeom>
            <a:avLst/>
            <a:gdLst/>
            <a:ahLst/>
            <a:cxnLst/>
            <a:rect r="r" b="b" t="t" l="l"/>
            <a:pathLst>
              <a:path h="2449767" w="1968722">
                <a:moveTo>
                  <a:pt x="0" y="0"/>
                </a:moveTo>
                <a:lnTo>
                  <a:pt x="1968721" y="0"/>
                </a:lnTo>
                <a:lnTo>
                  <a:pt x="1968721" y="2449767"/>
                </a:lnTo>
                <a:lnTo>
                  <a:pt x="0" y="24497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8537701" y="9210675"/>
            <a:ext cx="1212597" cy="349250"/>
          </a:xfrm>
          <a:prstGeom prst="rect">
            <a:avLst/>
          </a:prstGeom>
        </p:spPr>
        <p:txBody>
          <a:bodyPr anchor="t" rtlCol="false" tIns="0" lIns="0" bIns="0" rIns="0">
            <a:spAutoFit/>
          </a:bodyPr>
          <a:lstStyle/>
          <a:p>
            <a:pPr algn="ctr">
              <a:lnSpc>
                <a:spcPts val="2800"/>
              </a:lnSpc>
            </a:pPr>
            <a:r>
              <a:rPr lang="en-US" sz="2000">
                <a:solidFill>
                  <a:srgbClr val="503D36"/>
                </a:solidFill>
                <a:latin typeface="Noto Serif"/>
                <a:ea typeface="Noto Serif"/>
                <a:cs typeface="Noto Serif"/>
                <a:sym typeface="Noto Serif"/>
              </a:rPr>
              <a:t>Page 3</a:t>
            </a:r>
          </a:p>
        </p:txBody>
      </p:sp>
    </p:spTree>
  </p:cSld>
  <p:clrMapOvr>
    <a:masterClrMapping/>
  </p:clrMapOvr>
  <p:transition spd="slow">
    <p:push dir="l"/>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C945E"/>
        </a:solidFill>
      </p:bgPr>
    </p:bg>
    <p:spTree>
      <p:nvGrpSpPr>
        <p:cNvPr id="1" name=""/>
        <p:cNvGrpSpPr/>
        <p:nvPr/>
      </p:nvGrpSpPr>
      <p:grpSpPr>
        <a:xfrm>
          <a:off x="0" y="0"/>
          <a:ext cx="0" cy="0"/>
          <a:chOff x="0" y="0"/>
          <a:chExt cx="0" cy="0"/>
        </a:xfrm>
      </p:grpSpPr>
      <p:sp>
        <p:nvSpPr>
          <p:cNvPr name="Freeform 2" id="2"/>
          <p:cNvSpPr/>
          <p:nvPr/>
        </p:nvSpPr>
        <p:spPr>
          <a:xfrm flipH="false" flipV="false" rot="-477345">
            <a:off x="2355904" y="-1060541"/>
            <a:ext cx="15629559" cy="12730986"/>
          </a:xfrm>
          <a:custGeom>
            <a:avLst/>
            <a:gdLst/>
            <a:ahLst/>
            <a:cxnLst/>
            <a:rect r="r" b="b" t="t" l="l"/>
            <a:pathLst>
              <a:path h="12730986" w="15629559">
                <a:moveTo>
                  <a:pt x="0" y="0"/>
                </a:moveTo>
                <a:lnTo>
                  <a:pt x="15629559" y="0"/>
                </a:lnTo>
                <a:lnTo>
                  <a:pt x="15629559" y="12730986"/>
                </a:lnTo>
                <a:lnTo>
                  <a:pt x="0" y="127309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5840181" y="2205299"/>
            <a:ext cx="7205208" cy="1193800"/>
          </a:xfrm>
          <a:prstGeom prst="rect">
            <a:avLst/>
          </a:prstGeom>
        </p:spPr>
        <p:txBody>
          <a:bodyPr anchor="t" rtlCol="false" tIns="0" lIns="0" bIns="0" rIns="0">
            <a:spAutoFit/>
          </a:bodyPr>
          <a:lstStyle/>
          <a:p>
            <a:pPr algn="r">
              <a:lnSpc>
                <a:spcPts val="9799"/>
              </a:lnSpc>
            </a:pPr>
            <a:r>
              <a:rPr lang="en-US" sz="6999" b="true">
                <a:solidFill>
                  <a:srgbClr val="FFFFFF"/>
                </a:solidFill>
                <a:latin typeface="Noto Serif Bold"/>
                <a:ea typeface="Noto Serif Bold"/>
                <a:cs typeface="Noto Serif Bold"/>
                <a:sym typeface="Noto Serif Bold"/>
              </a:rPr>
              <a:t>Tipo de energía</a:t>
            </a:r>
          </a:p>
        </p:txBody>
      </p:sp>
      <p:sp>
        <p:nvSpPr>
          <p:cNvPr name="Freeform 4" id="4"/>
          <p:cNvSpPr/>
          <p:nvPr/>
        </p:nvSpPr>
        <p:spPr>
          <a:xfrm flipH="false" flipV="false" rot="0">
            <a:off x="-1360453" y="-1042040"/>
            <a:ext cx="4270169" cy="5068450"/>
          </a:xfrm>
          <a:custGeom>
            <a:avLst/>
            <a:gdLst/>
            <a:ahLst/>
            <a:cxnLst/>
            <a:rect r="r" b="b" t="t" l="l"/>
            <a:pathLst>
              <a:path h="5068450" w="4270169">
                <a:moveTo>
                  <a:pt x="0" y="0"/>
                </a:moveTo>
                <a:lnTo>
                  <a:pt x="4270170" y="0"/>
                </a:lnTo>
                <a:lnTo>
                  <a:pt x="4270170" y="5068450"/>
                </a:lnTo>
                <a:lnTo>
                  <a:pt x="0" y="50684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5532824" y="6105578"/>
            <a:ext cx="4270169" cy="5068450"/>
          </a:xfrm>
          <a:custGeom>
            <a:avLst/>
            <a:gdLst/>
            <a:ahLst/>
            <a:cxnLst/>
            <a:rect r="r" b="b" t="t" l="l"/>
            <a:pathLst>
              <a:path h="5068450" w="4270169">
                <a:moveTo>
                  <a:pt x="0" y="0"/>
                </a:moveTo>
                <a:lnTo>
                  <a:pt x="4270169" y="0"/>
                </a:lnTo>
                <a:lnTo>
                  <a:pt x="4270169" y="5068450"/>
                </a:lnTo>
                <a:lnTo>
                  <a:pt x="0" y="50684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true" rot="-4168562">
            <a:off x="-1487088" y="3287701"/>
            <a:ext cx="3998034" cy="2828609"/>
          </a:xfrm>
          <a:custGeom>
            <a:avLst/>
            <a:gdLst/>
            <a:ahLst/>
            <a:cxnLst/>
            <a:rect r="r" b="b" t="t" l="l"/>
            <a:pathLst>
              <a:path h="2828609" w="3998034">
                <a:moveTo>
                  <a:pt x="0" y="2828609"/>
                </a:moveTo>
                <a:lnTo>
                  <a:pt x="3998034" y="2828609"/>
                </a:lnTo>
                <a:lnTo>
                  <a:pt x="3998034" y="0"/>
                </a:lnTo>
                <a:lnTo>
                  <a:pt x="0" y="0"/>
                </a:lnTo>
                <a:lnTo>
                  <a:pt x="0" y="28286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true" rot="3853295">
            <a:off x="16001575" y="4846191"/>
            <a:ext cx="3998034" cy="2828609"/>
          </a:xfrm>
          <a:custGeom>
            <a:avLst/>
            <a:gdLst/>
            <a:ahLst/>
            <a:cxnLst/>
            <a:rect r="r" b="b" t="t" l="l"/>
            <a:pathLst>
              <a:path h="2828609" w="3998034">
                <a:moveTo>
                  <a:pt x="0" y="2828609"/>
                </a:moveTo>
                <a:lnTo>
                  <a:pt x="3998034" y="2828609"/>
                </a:lnTo>
                <a:lnTo>
                  <a:pt x="3998034" y="0"/>
                </a:lnTo>
                <a:lnTo>
                  <a:pt x="0" y="0"/>
                </a:lnTo>
                <a:lnTo>
                  <a:pt x="0" y="28286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2653316" y="1617884"/>
            <a:ext cx="2086136" cy="2595871"/>
          </a:xfrm>
          <a:custGeom>
            <a:avLst/>
            <a:gdLst/>
            <a:ahLst/>
            <a:cxnLst/>
            <a:rect r="r" b="b" t="t" l="l"/>
            <a:pathLst>
              <a:path h="2595871" w="2086136">
                <a:moveTo>
                  <a:pt x="0" y="0"/>
                </a:moveTo>
                <a:lnTo>
                  <a:pt x="2086136" y="0"/>
                </a:lnTo>
                <a:lnTo>
                  <a:pt x="2086136" y="2595870"/>
                </a:lnTo>
                <a:lnTo>
                  <a:pt x="0" y="259587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4275097" y="1395579"/>
            <a:ext cx="1968722" cy="2449767"/>
          </a:xfrm>
          <a:custGeom>
            <a:avLst/>
            <a:gdLst/>
            <a:ahLst/>
            <a:cxnLst/>
            <a:rect r="r" b="b" t="t" l="l"/>
            <a:pathLst>
              <a:path h="2449767" w="1968722">
                <a:moveTo>
                  <a:pt x="0" y="0"/>
                </a:moveTo>
                <a:lnTo>
                  <a:pt x="1968721" y="0"/>
                </a:lnTo>
                <a:lnTo>
                  <a:pt x="1968721" y="2449767"/>
                </a:lnTo>
                <a:lnTo>
                  <a:pt x="0" y="24497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5570059" y="4486963"/>
            <a:ext cx="7147882" cy="3189605"/>
          </a:xfrm>
          <a:prstGeom prst="rect">
            <a:avLst/>
          </a:prstGeom>
        </p:spPr>
        <p:txBody>
          <a:bodyPr anchor="t" rtlCol="false" tIns="0" lIns="0" bIns="0" rIns="0">
            <a:spAutoFit/>
          </a:bodyPr>
          <a:lstStyle/>
          <a:p>
            <a:pPr algn="l">
              <a:lnSpc>
                <a:spcPts val="3220"/>
              </a:lnSpc>
            </a:pPr>
            <a:r>
              <a:rPr lang="en-US" sz="2300">
                <a:solidFill>
                  <a:srgbClr val="FFFFFF"/>
                </a:solidFill>
                <a:latin typeface="Alata"/>
                <a:ea typeface="Alata"/>
                <a:cs typeface="Alata"/>
                <a:sym typeface="Alata"/>
              </a:rPr>
              <a:t>La energía solar es una energía renovable. Esto significa que proviene de fuentes naturales que se regeneran constantemente, como el sol. Además, la energía solar es una energía limpia, ya que su producción no genera emisiones de gases contaminantes, lo que la hace más amigable con el medio ambiente en comparación con fuentes de energía tradicionales como los combustibles fósiles</a:t>
            </a:r>
          </a:p>
        </p:txBody>
      </p:sp>
      <p:sp>
        <p:nvSpPr>
          <p:cNvPr name="TextBox 11" id="11"/>
          <p:cNvSpPr txBox="true"/>
          <p:nvPr/>
        </p:nvSpPr>
        <p:spPr>
          <a:xfrm rot="0">
            <a:off x="8537701" y="9210675"/>
            <a:ext cx="1212597" cy="349250"/>
          </a:xfrm>
          <a:prstGeom prst="rect">
            <a:avLst/>
          </a:prstGeom>
        </p:spPr>
        <p:txBody>
          <a:bodyPr anchor="t" rtlCol="false" tIns="0" lIns="0" bIns="0" rIns="0">
            <a:spAutoFit/>
          </a:bodyPr>
          <a:lstStyle/>
          <a:p>
            <a:pPr algn="ctr">
              <a:lnSpc>
                <a:spcPts val="2800"/>
              </a:lnSpc>
            </a:pPr>
            <a:r>
              <a:rPr lang="en-US" sz="2000">
                <a:solidFill>
                  <a:srgbClr val="FFFFFF"/>
                </a:solidFill>
                <a:latin typeface="Noto Serif"/>
                <a:ea typeface="Noto Serif"/>
                <a:cs typeface="Noto Serif"/>
                <a:sym typeface="Noto Serif"/>
              </a:rPr>
              <a:t>Page 5</a:t>
            </a:r>
          </a:p>
        </p:txBody>
      </p:sp>
    </p:spTree>
  </p:cSld>
  <p:clrMapOvr>
    <a:masterClrMapping/>
  </p:clrMapOvr>
  <p:transition spd="slow">
    <p:push dir="l"/>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C945E"/>
        </a:solidFill>
      </p:bgPr>
    </p:bg>
    <p:spTree>
      <p:nvGrpSpPr>
        <p:cNvPr id="1" name=""/>
        <p:cNvGrpSpPr/>
        <p:nvPr/>
      </p:nvGrpSpPr>
      <p:grpSpPr>
        <a:xfrm>
          <a:off x="0" y="0"/>
          <a:ext cx="0" cy="0"/>
          <a:chOff x="0" y="0"/>
          <a:chExt cx="0" cy="0"/>
        </a:xfrm>
      </p:grpSpPr>
      <p:sp>
        <p:nvSpPr>
          <p:cNvPr name="Freeform 2" id="2"/>
          <p:cNvSpPr/>
          <p:nvPr/>
        </p:nvSpPr>
        <p:spPr>
          <a:xfrm flipH="false" flipV="false" rot="528840">
            <a:off x="-2923026" y="-7550638"/>
            <a:ext cx="16155150" cy="13159104"/>
          </a:xfrm>
          <a:custGeom>
            <a:avLst/>
            <a:gdLst/>
            <a:ahLst/>
            <a:cxnLst/>
            <a:rect r="r" b="b" t="t" l="l"/>
            <a:pathLst>
              <a:path h="13159104" w="16155150">
                <a:moveTo>
                  <a:pt x="0" y="0"/>
                </a:moveTo>
                <a:lnTo>
                  <a:pt x="16155150" y="0"/>
                </a:lnTo>
                <a:lnTo>
                  <a:pt x="16155150" y="13159104"/>
                </a:lnTo>
                <a:lnTo>
                  <a:pt x="0" y="1315910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694026" y="895350"/>
            <a:ext cx="10899947" cy="2432050"/>
          </a:xfrm>
          <a:prstGeom prst="rect">
            <a:avLst/>
          </a:prstGeom>
        </p:spPr>
        <p:txBody>
          <a:bodyPr anchor="t" rtlCol="false" tIns="0" lIns="0" bIns="0" rIns="0">
            <a:spAutoFit/>
          </a:bodyPr>
          <a:lstStyle/>
          <a:p>
            <a:pPr algn="l">
              <a:lnSpc>
                <a:spcPts val="9799"/>
              </a:lnSpc>
            </a:pPr>
            <a:r>
              <a:rPr lang="en-US" sz="6999" b="true">
                <a:solidFill>
                  <a:srgbClr val="FFFFFF"/>
                </a:solidFill>
                <a:latin typeface="Noto Serif Bold"/>
                <a:ea typeface="Noto Serif Bold"/>
                <a:cs typeface="Noto Serif Bold"/>
                <a:sym typeface="Noto Serif Bold"/>
              </a:rPr>
              <a:t>Fundamento de funcionamiento</a:t>
            </a:r>
          </a:p>
        </p:txBody>
      </p:sp>
      <p:sp>
        <p:nvSpPr>
          <p:cNvPr name="Freeform 4" id="4"/>
          <p:cNvSpPr/>
          <p:nvPr/>
        </p:nvSpPr>
        <p:spPr>
          <a:xfrm flipH="false" flipV="true" rot="0">
            <a:off x="9968378" y="483290"/>
            <a:ext cx="2086136" cy="2595871"/>
          </a:xfrm>
          <a:custGeom>
            <a:avLst/>
            <a:gdLst/>
            <a:ahLst/>
            <a:cxnLst/>
            <a:rect r="r" b="b" t="t" l="l"/>
            <a:pathLst>
              <a:path h="2595871" w="2086136">
                <a:moveTo>
                  <a:pt x="0" y="2595870"/>
                </a:moveTo>
                <a:lnTo>
                  <a:pt x="2086137" y="2595870"/>
                </a:lnTo>
                <a:lnTo>
                  <a:pt x="2086137" y="0"/>
                </a:lnTo>
                <a:lnTo>
                  <a:pt x="0" y="0"/>
                </a:lnTo>
                <a:lnTo>
                  <a:pt x="0" y="259587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280593" y="758538"/>
            <a:ext cx="2086136" cy="2595871"/>
          </a:xfrm>
          <a:custGeom>
            <a:avLst/>
            <a:gdLst/>
            <a:ahLst/>
            <a:cxnLst/>
            <a:rect r="r" b="b" t="t" l="l"/>
            <a:pathLst>
              <a:path h="2595871" w="2086136">
                <a:moveTo>
                  <a:pt x="0" y="0"/>
                </a:moveTo>
                <a:lnTo>
                  <a:pt x="2086136" y="0"/>
                </a:lnTo>
                <a:lnTo>
                  <a:pt x="2086136" y="2595871"/>
                </a:lnTo>
                <a:lnTo>
                  <a:pt x="0" y="25958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4559294">
            <a:off x="14244387" y="-1170234"/>
            <a:ext cx="6021141" cy="5462817"/>
          </a:xfrm>
          <a:custGeom>
            <a:avLst/>
            <a:gdLst/>
            <a:ahLst/>
            <a:cxnLst/>
            <a:rect r="r" b="b" t="t" l="l"/>
            <a:pathLst>
              <a:path h="5462817" w="6021141">
                <a:moveTo>
                  <a:pt x="0" y="0"/>
                </a:moveTo>
                <a:lnTo>
                  <a:pt x="6021141" y="0"/>
                </a:lnTo>
                <a:lnTo>
                  <a:pt x="6021141" y="5462817"/>
                </a:lnTo>
                <a:lnTo>
                  <a:pt x="0" y="546281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4583589">
            <a:off x="-2075392" y="5763377"/>
            <a:ext cx="4845189" cy="4395908"/>
          </a:xfrm>
          <a:custGeom>
            <a:avLst/>
            <a:gdLst/>
            <a:ahLst/>
            <a:cxnLst/>
            <a:rect r="r" b="b" t="t" l="l"/>
            <a:pathLst>
              <a:path h="4395908" w="4845189">
                <a:moveTo>
                  <a:pt x="0" y="0"/>
                </a:moveTo>
                <a:lnTo>
                  <a:pt x="4845189" y="0"/>
                </a:lnTo>
                <a:lnTo>
                  <a:pt x="4845189" y="4395908"/>
                </a:lnTo>
                <a:lnTo>
                  <a:pt x="0" y="43959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3694026" y="4149528"/>
            <a:ext cx="8332161" cy="1842135"/>
          </a:xfrm>
          <a:prstGeom prst="rect">
            <a:avLst/>
          </a:prstGeom>
        </p:spPr>
        <p:txBody>
          <a:bodyPr anchor="t" rtlCol="false" tIns="0" lIns="0" bIns="0" rIns="0">
            <a:spAutoFit/>
          </a:bodyPr>
          <a:lstStyle/>
          <a:p>
            <a:pPr algn="just">
              <a:lnSpc>
                <a:spcPts val="2940"/>
              </a:lnSpc>
            </a:pPr>
            <a:r>
              <a:rPr lang="en-US" sz="2100">
                <a:solidFill>
                  <a:srgbClr val="FFFFFF"/>
                </a:solidFill>
                <a:latin typeface="Alata"/>
                <a:ea typeface="Alata"/>
                <a:cs typeface="Alata"/>
                <a:sym typeface="Alata"/>
              </a:rPr>
              <a:t> el fundamento básico del funcionamiento de la energía solar es aprovechar la radiación del sol para transformarla en electricidad o calor, de una manera limpia y renovable.El funcionamiento de la energía solar depende de cómo se capture y convierta la radiación solar en energía útil, ya sea en forma de electricidad o calor.</a:t>
            </a:r>
          </a:p>
        </p:txBody>
      </p:sp>
      <p:sp>
        <p:nvSpPr>
          <p:cNvPr name="TextBox 9" id="9"/>
          <p:cNvSpPr txBox="true"/>
          <p:nvPr/>
        </p:nvSpPr>
        <p:spPr>
          <a:xfrm rot="0">
            <a:off x="8537701" y="9210675"/>
            <a:ext cx="1212597" cy="349250"/>
          </a:xfrm>
          <a:prstGeom prst="rect">
            <a:avLst/>
          </a:prstGeom>
        </p:spPr>
        <p:txBody>
          <a:bodyPr anchor="t" rtlCol="false" tIns="0" lIns="0" bIns="0" rIns="0">
            <a:spAutoFit/>
          </a:bodyPr>
          <a:lstStyle/>
          <a:p>
            <a:pPr algn="ctr">
              <a:lnSpc>
                <a:spcPts val="2800"/>
              </a:lnSpc>
            </a:pPr>
            <a:r>
              <a:rPr lang="en-US" sz="2000">
                <a:solidFill>
                  <a:srgbClr val="FFFFFF"/>
                </a:solidFill>
                <a:latin typeface="Noto Serif"/>
                <a:ea typeface="Noto Serif"/>
                <a:cs typeface="Noto Serif"/>
                <a:sym typeface="Noto Serif"/>
              </a:rPr>
              <a:t>Page 6</a:t>
            </a:r>
          </a:p>
        </p:txBody>
      </p:sp>
    </p:spTree>
  </p:cSld>
  <p:clrMapOvr>
    <a:masterClrMapping/>
  </p:clrMapOvr>
  <p:transition spd="slow">
    <p:push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B7338"/>
        </a:solidFill>
      </p:bgPr>
    </p:bg>
    <p:spTree>
      <p:nvGrpSpPr>
        <p:cNvPr id="1" name=""/>
        <p:cNvGrpSpPr/>
        <p:nvPr/>
      </p:nvGrpSpPr>
      <p:grpSpPr>
        <a:xfrm>
          <a:off x="0" y="0"/>
          <a:ext cx="0" cy="0"/>
          <a:chOff x="0" y="0"/>
          <a:chExt cx="0" cy="0"/>
        </a:xfrm>
      </p:grpSpPr>
      <p:sp>
        <p:nvSpPr>
          <p:cNvPr name="Freeform 2" id="2"/>
          <p:cNvSpPr/>
          <p:nvPr/>
        </p:nvSpPr>
        <p:spPr>
          <a:xfrm flipH="false" flipV="false" rot="-2358363">
            <a:off x="-6563707" y="3554563"/>
            <a:ext cx="12604454" cy="9693971"/>
          </a:xfrm>
          <a:custGeom>
            <a:avLst/>
            <a:gdLst/>
            <a:ahLst/>
            <a:cxnLst/>
            <a:rect r="r" b="b" t="t" l="l"/>
            <a:pathLst>
              <a:path h="9693971" w="12604454">
                <a:moveTo>
                  <a:pt x="0" y="0"/>
                </a:moveTo>
                <a:lnTo>
                  <a:pt x="12604455" y="0"/>
                </a:lnTo>
                <a:lnTo>
                  <a:pt x="12604455" y="9693972"/>
                </a:lnTo>
                <a:lnTo>
                  <a:pt x="0" y="96939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733304">
            <a:off x="-2093723" y="-1368601"/>
            <a:ext cx="5535810" cy="5535810"/>
          </a:xfrm>
          <a:custGeom>
            <a:avLst/>
            <a:gdLst/>
            <a:ahLst/>
            <a:cxnLst/>
            <a:rect r="r" b="b" t="t" l="l"/>
            <a:pathLst>
              <a:path h="5535810" w="5535810">
                <a:moveTo>
                  <a:pt x="0" y="0"/>
                </a:moveTo>
                <a:lnTo>
                  <a:pt x="5535810" y="0"/>
                </a:lnTo>
                <a:lnTo>
                  <a:pt x="5535810" y="5535811"/>
                </a:lnTo>
                <a:lnTo>
                  <a:pt x="0" y="553581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4907762" y="1771641"/>
            <a:ext cx="7651151" cy="1835785"/>
          </a:xfrm>
          <a:prstGeom prst="rect">
            <a:avLst/>
          </a:prstGeom>
        </p:spPr>
        <p:txBody>
          <a:bodyPr anchor="t" rtlCol="false" tIns="0" lIns="0" bIns="0" rIns="0">
            <a:spAutoFit/>
          </a:bodyPr>
          <a:lstStyle/>
          <a:p>
            <a:pPr algn="ctr">
              <a:lnSpc>
                <a:spcPts val="7069"/>
              </a:lnSpc>
            </a:pPr>
            <a:r>
              <a:rPr lang="en-US" sz="6999" b="true">
                <a:solidFill>
                  <a:srgbClr val="FFFFFF"/>
                </a:solidFill>
                <a:latin typeface="Noto Serif Bold"/>
                <a:ea typeface="Noto Serif Bold"/>
                <a:cs typeface="Noto Serif Bold"/>
                <a:sym typeface="Noto Serif Bold"/>
              </a:rPr>
              <a:t>ventajas y desventajas</a:t>
            </a:r>
          </a:p>
        </p:txBody>
      </p:sp>
      <p:sp>
        <p:nvSpPr>
          <p:cNvPr name="Freeform 5" id="5"/>
          <p:cNvSpPr/>
          <p:nvPr/>
        </p:nvSpPr>
        <p:spPr>
          <a:xfrm flipH="false" flipV="false" rot="8100000">
            <a:off x="11627490" y="-5157248"/>
            <a:ext cx="14469536" cy="11128389"/>
          </a:xfrm>
          <a:custGeom>
            <a:avLst/>
            <a:gdLst/>
            <a:ahLst/>
            <a:cxnLst/>
            <a:rect r="r" b="b" t="t" l="l"/>
            <a:pathLst>
              <a:path h="11128389" w="14469536">
                <a:moveTo>
                  <a:pt x="0" y="0"/>
                </a:moveTo>
                <a:lnTo>
                  <a:pt x="14469537" y="0"/>
                </a:lnTo>
                <a:lnTo>
                  <a:pt x="14469537" y="11128389"/>
                </a:lnTo>
                <a:lnTo>
                  <a:pt x="0" y="1112838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5774791">
            <a:off x="13274751" y="6490557"/>
            <a:ext cx="5933246" cy="5933246"/>
          </a:xfrm>
          <a:custGeom>
            <a:avLst/>
            <a:gdLst/>
            <a:ahLst/>
            <a:cxnLst/>
            <a:rect r="r" b="b" t="t" l="l"/>
            <a:pathLst>
              <a:path h="5933246" w="5933246">
                <a:moveTo>
                  <a:pt x="0" y="0"/>
                </a:moveTo>
                <a:lnTo>
                  <a:pt x="5933246" y="0"/>
                </a:lnTo>
                <a:lnTo>
                  <a:pt x="5933246" y="5933246"/>
                </a:lnTo>
                <a:lnTo>
                  <a:pt x="0" y="59332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1926507" y="771770"/>
            <a:ext cx="2086136" cy="2595871"/>
          </a:xfrm>
          <a:custGeom>
            <a:avLst/>
            <a:gdLst/>
            <a:ahLst/>
            <a:cxnLst/>
            <a:rect r="r" b="b" t="t" l="l"/>
            <a:pathLst>
              <a:path h="2595871" w="2086136">
                <a:moveTo>
                  <a:pt x="0" y="0"/>
                </a:moveTo>
                <a:lnTo>
                  <a:pt x="2086137" y="0"/>
                </a:lnTo>
                <a:lnTo>
                  <a:pt x="2086137" y="2595871"/>
                </a:lnTo>
                <a:lnTo>
                  <a:pt x="0" y="25958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2939040" y="2939016"/>
            <a:ext cx="1968722" cy="2449767"/>
          </a:xfrm>
          <a:custGeom>
            <a:avLst/>
            <a:gdLst/>
            <a:ahLst/>
            <a:cxnLst/>
            <a:rect r="r" b="b" t="t" l="l"/>
            <a:pathLst>
              <a:path h="2449767" w="1968722">
                <a:moveTo>
                  <a:pt x="0" y="0"/>
                </a:moveTo>
                <a:lnTo>
                  <a:pt x="1968722" y="0"/>
                </a:lnTo>
                <a:lnTo>
                  <a:pt x="1968722" y="2449767"/>
                </a:lnTo>
                <a:lnTo>
                  <a:pt x="0" y="24497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9593707" y="4612343"/>
            <a:ext cx="3375868" cy="3699510"/>
          </a:xfrm>
          <a:prstGeom prst="rect">
            <a:avLst/>
          </a:prstGeom>
        </p:spPr>
        <p:txBody>
          <a:bodyPr anchor="t" rtlCol="false" tIns="0" lIns="0" bIns="0" rIns="0">
            <a:spAutoFit/>
          </a:bodyPr>
          <a:lstStyle/>
          <a:p>
            <a:pPr algn="ctr" marL="453390" indent="-226695" lvl="1">
              <a:lnSpc>
                <a:spcPts val="2940"/>
              </a:lnSpc>
              <a:buFont typeface="Arial"/>
              <a:buChar char="•"/>
            </a:pPr>
            <a:r>
              <a:rPr lang="en-US" sz="2100">
                <a:solidFill>
                  <a:srgbClr val="FFFFFF"/>
                </a:solidFill>
                <a:latin typeface="Alata"/>
                <a:ea typeface="Alata"/>
                <a:cs typeface="Alata"/>
                <a:sym typeface="Alata"/>
              </a:rPr>
              <a:t>Renovable y abundante</a:t>
            </a:r>
          </a:p>
          <a:p>
            <a:pPr algn="ctr" marL="453390" indent="-226695" lvl="1">
              <a:lnSpc>
                <a:spcPts val="2940"/>
              </a:lnSpc>
              <a:buFont typeface="Arial"/>
              <a:buChar char="•"/>
            </a:pPr>
            <a:r>
              <a:rPr lang="en-US" sz="2100">
                <a:solidFill>
                  <a:srgbClr val="FFFFFF"/>
                </a:solidFill>
                <a:latin typeface="Alata"/>
                <a:ea typeface="Alata"/>
                <a:cs typeface="Alata"/>
                <a:sym typeface="Alata"/>
              </a:rPr>
              <a:t>Ecológica y limpia</a:t>
            </a:r>
          </a:p>
          <a:p>
            <a:pPr algn="ctr" marL="453390" indent="-226695" lvl="1">
              <a:lnSpc>
                <a:spcPts val="2940"/>
              </a:lnSpc>
              <a:buFont typeface="Arial"/>
              <a:buChar char="•"/>
            </a:pPr>
            <a:r>
              <a:rPr lang="en-US" sz="2100">
                <a:solidFill>
                  <a:srgbClr val="FFFFFF"/>
                </a:solidFill>
                <a:latin typeface="Alata"/>
                <a:ea typeface="Alata"/>
                <a:cs typeface="Alata"/>
                <a:sym typeface="Alata"/>
              </a:rPr>
              <a:t>Reducción de costos a largo plazo:</a:t>
            </a:r>
          </a:p>
          <a:p>
            <a:pPr algn="ctr" marL="453390" indent="-226695" lvl="1">
              <a:lnSpc>
                <a:spcPts val="2940"/>
              </a:lnSpc>
              <a:buFont typeface="Arial"/>
              <a:buChar char="•"/>
            </a:pPr>
            <a:r>
              <a:rPr lang="en-US" sz="2100">
                <a:solidFill>
                  <a:srgbClr val="FFFFFF"/>
                </a:solidFill>
                <a:latin typeface="Alata"/>
                <a:ea typeface="Alata"/>
                <a:cs typeface="Alata"/>
                <a:sym typeface="Alata"/>
              </a:rPr>
              <a:t>Tecnología en crecimiento:</a:t>
            </a:r>
          </a:p>
          <a:p>
            <a:pPr algn="ctr" marL="453390" indent="-226695" lvl="1">
              <a:lnSpc>
                <a:spcPts val="2940"/>
              </a:lnSpc>
              <a:buFont typeface="Arial"/>
              <a:buChar char="•"/>
            </a:pPr>
            <a:r>
              <a:rPr lang="en-US" sz="2100">
                <a:solidFill>
                  <a:srgbClr val="FFFFFF"/>
                </a:solidFill>
                <a:latin typeface="Alata"/>
                <a:ea typeface="Alata"/>
                <a:cs typeface="Alata"/>
                <a:sym typeface="Alata"/>
              </a:rPr>
              <a:t>Instalación flexible:</a:t>
            </a:r>
          </a:p>
          <a:p>
            <a:pPr algn="ctr" marL="453390" indent="-226695" lvl="1">
              <a:lnSpc>
                <a:spcPts val="2940"/>
              </a:lnSpc>
              <a:buFont typeface="Arial"/>
              <a:buChar char="•"/>
            </a:pPr>
            <a:r>
              <a:rPr lang="en-US" sz="2100">
                <a:solidFill>
                  <a:srgbClr val="FFFFFF"/>
                </a:solidFill>
                <a:latin typeface="Alata"/>
                <a:ea typeface="Alata"/>
                <a:cs typeface="Alata"/>
                <a:sym typeface="Alata"/>
              </a:rPr>
              <a:t>Independencia energética:</a:t>
            </a:r>
          </a:p>
          <a:p>
            <a:pPr algn="ctr">
              <a:lnSpc>
                <a:spcPts val="2940"/>
              </a:lnSpc>
            </a:pPr>
          </a:p>
        </p:txBody>
      </p:sp>
      <p:sp>
        <p:nvSpPr>
          <p:cNvPr name="TextBox 10" id="10"/>
          <p:cNvSpPr txBox="true"/>
          <p:nvPr/>
        </p:nvSpPr>
        <p:spPr>
          <a:xfrm rot="0">
            <a:off x="8537701" y="9210675"/>
            <a:ext cx="1212597" cy="349250"/>
          </a:xfrm>
          <a:prstGeom prst="rect">
            <a:avLst/>
          </a:prstGeom>
        </p:spPr>
        <p:txBody>
          <a:bodyPr anchor="t" rtlCol="false" tIns="0" lIns="0" bIns="0" rIns="0">
            <a:spAutoFit/>
          </a:bodyPr>
          <a:lstStyle/>
          <a:p>
            <a:pPr algn="ctr">
              <a:lnSpc>
                <a:spcPts val="2800"/>
              </a:lnSpc>
            </a:pPr>
            <a:r>
              <a:rPr lang="en-US" sz="2000">
                <a:solidFill>
                  <a:srgbClr val="FFFFFF"/>
                </a:solidFill>
                <a:latin typeface="Noto Serif"/>
                <a:ea typeface="Noto Serif"/>
                <a:cs typeface="Noto Serif"/>
                <a:sym typeface="Noto Serif"/>
              </a:rPr>
              <a:t>Page 10</a:t>
            </a:r>
          </a:p>
        </p:txBody>
      </p:sp>
      <p:sp>
        <p:nvSpPr>
          <p:cNvPr name="TextBox 11" id="11"/>
          <p:cNvSpPr txBox="true"/>
          <p:nvPr/>
        </p:nvSpPr>
        <p:spPr>
          <a:xfrm rot="0">
            <a:off x="4346288" y="4612343"/>
            <a:ext cx="3471826" cy="3699510"/>
          </a:xfrm>
          <a:prstGeom prst="rect">
            <a:avLst/>
          </a:prstGeom>
        </p:spPr>
        <p:txBody>
          <a:bodyPr anchor="t" rtlCol="false" tIns="0" lIns="0" bIns="0" rIns="0">
            <a:spAutoFit/>
          </a:bodyPr>
          <a:lstStyle/>
          <a:p>
            <a:pPr algn="ctr" marL="453390" indent="-226695" lvl="1">
              <a:lnSpc>
                <a:spcPts val="2940"/>
              </a:lnSpc>
              <a:buFont typeface="Arial"/>
              <a:buChar char="•"/>
            </a:pPr>
            <a:r>
              <a:rPr lang="en-US" sz="2100">
                <a:solidFill>
                  <a:srgbClr val="FFFFFF"/>
                </a:solidFill>
                <a:latin typeface="Alata"/>
                <a:ea typeface="Alata"/>
                <a:cs typeface="Alata"/>
                <a:sym typeface="Alata"/>
              </a:rPr>
              <a:t>Alta inversión inicial</a:t>
            </a:r>
          </a:p>
          <a:p>
            <a:pPr algn="ctr" marL="453390" indent="-226695" lvl="1">
              <a:lnSpc>
                <a:spcPts val="2940"/>
              </a:lnSpc>
              <a:buFont typeface="Arial"/>
              <a:buChar char="•"/>
            </a:pPr>
            <a:r>
              <a:rPr lang="en-US" sz="2100">
                <a:solidFill>
                  <a:srgbClr val="FFFFFF"/>
                </a:solidFill>
                <a:latin typeface="Alata"/>
                <a:ea typeface="Alata"/>
                <a:cs typeface="Alata"/>
                <a:sym typeface="Alata"/>
              </a:rPr>
              <a:t>Dependencia de las condiciones climáticas</a:t>
            </a:r>
          </a:p>
          <a:p>
            <a:pPr algn="ctr" marL="453390" indent="-226695" lvl="1">
              <a:lnSpc>
                <a:spcPts val="2940"/>
              </a:lnSpc>
              <a:buFont typeface="Arial"/>
              <a:buChar char="•"/>
            </a:pPr>
            <a:r>
              <a:rPr lang="en-US" sz="2100">
                <a:solidFill>
                  <a:srgbClr val="FFFFFF"/>
                </a:solidFill>
                <a:latin typeface="Alata"/>
                <a:ea typeface="Alata"/>
                <a:cs typeface="Alata"/>
                <a:sym typeface="Alata"/>
              </a:rPr>
              <a:t>Intermitencia</a:t>
            </a:r>
          </a:p>
          <a:p>
            <a:pPr algn="ctr" marL="453390" indent="-226695" lvl="1">
              <a:lnSpc>
                <a:spcPts val="2940"/>
              </a:lnSpc>
              <a:buFont typeface="Arial"/>
              <a:buChar char="•"/>
            </a:pPr>
            <a:r>
              <a:rPr lang="en-US" sz="2100">
                <a:solidFill>
                  <a:srgbClr val="FFFFFF"/>
                </a:solidFill>
                <a:latin typeface="Alata"/>
                <a:ea typeface="Alata"/>
                <a:cs typeface="Alata"/>
                <a:sym typeface="Alata"/>
              </a:rPr>
              <a:t>Espacio necesario para la instalación</a:t>
            </a:r>
          </a:p>
          <a:p>
            <a:pPr algn="ctr" marL="453390" indent="-226695" lvl="1">
              <a:lnSpc>
                <a:spcPts val="2940"/>
              </a:lnSpc>
              <a:buFont typeface="Arial"/>
              <a:buChar char="•"/>
            </a:pPr>
            <a:r>
              <a:rPr lang="en-US" sz="2100">
                <a:solidFill>
                  <a:srgbClr val="FFFFFF"/>
                </a:solidFill>
                <a:latin typeface="Alata"/>
                <a:ea typeface="Alata"/>
                <a:cs typeface="Alata"/>
                <a:sym typeface="Alata"/>
              </a:rPr>
              <a:t>Impacto ambiental de la fabricación y reciclaje</a:t>
            </a:r>
          </a:p>
          <a:p>
            <a:pPr algn="ctr" marL="453390" indent="-226695" lvl="1">
              <a:lnSpc>
                <a:spcPts val="2940"/>
              </a:lnSpc>
              <a:buFont typeface="Arial"/>
              <a:buChar char="•"/>
            </a:pPr>
            <a:r>
              <a:rPr lang="en-US" sz="2100">
                <a:solidFill>
                  <a:srgbClr val="FFFFFF"/>
                </a:solidFill>
                <a:latin typeface="Alata"/>
                <a:ea typeface="Alata"/>
                <a:cs typeface="Alata"/>
                <a:sym typeface="Alata"/>
              </a:rPr>
              <a:t>Eficiencia limitada</a:t>
            </a:r>
          </a:p>
          <a:p>
            <a:pPr algn="ctr">
              <a:lnSpc>
                <a:spcPts val="2940"/>
              </a:lnSpc>
            </a:pPr>
          </a:p>
        </p:txBody>
      </p:sp>
    </p:spTree>
  </p:cSld>
  <p:clrMapOvr>
    <a:masterClrMapping/>
  </p:clrMapOvr>
  <p:transition spd="slow">
    <p:push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08A"/>
        </a:solidFill>
      </p:bgPr>
    </p:bg>
    <p:spTree>
      <p:nvGrpSpPr>
        <p:cNvPr id="1" name=""/>
        <p:cNvGrpSpPr/>
        <p:nvPr/>
      </p:nvGrpSpPr>
      <p:grpSpPr>
        <a:xfrm>
          <a:off x="0" y="0"/>
          <a:ext cx="0" cy="0"/>
          <a:chOff x="0" y="0"/>
          <a:chExt cx="0" cy="0"/>
        </a:xfrm>
      </p:grpSpPr>
      <p:sp>
        <p:nvSpPr>
          <p:cNvPr name="TextBox 2" id="2"/>
          <p:cNvSpPr txBox="true"/>
          <p:nvPr/>
        </p:nvSpPr>
        <p:spPr>
          <a:xfrm rot="0">
            <a:off x="5244514" y="1652373"/>
            <a:ext cx="7395814" cy="1193800"/>
          </a:xfrm>
          <a:prstGeom prst="rect">
            <a:avLst/>
          </a:prstGeom>
        </p:spPr>
        <p:txBody>
          <a:bodyPr anchor="t" rtlCol="false" tIns="0" lIns="0" bIns="0" rIns="0">
            <a:spAutoFit/>
          </a:bodyPr>
          <a:lstStyle/>
          <a:p>
            <a:pPr algn="ctr">
              <a:lnSpc>
                <a:spcPts val="9799"/>
              </a:lnSpc>
            </a:pPr>
            <a:r>
              <a:rPr lang="en-US" sz="6999" b="true">
                <a:solidFill>
                  <a:srgbClr val="764C1F"/>
                </a:solidFill>
                <a:latin typeface="Noto Serif Bold"/>
                <a:ea typeface="Noto Serif Bold"/>
                <a:cs typeface="Noto Serif Bold"/>
                <a:sym typeface="Noto Serif Bold"/>
              </a:rPr>
              <a:t>Imagenes</a:t>
            </a:r>
          </a:p>
        </p:txBody>
      </p:sp>
      <p:sp>
        <p:nvSpPr>
          <p:cNvPr name="Freeform 3" id="3"/>
          <p:cNvSpPr/>
          <p:nvPr/>
        </p:nvSpPr>
        <p:spPr>
          <a:xfrm flipH="false" flipV="false" rot="-2358363">
            <a:off x="-6760898" y="2356036"/>
            <a:ext cx="10255366" cy="7887309"/>
          </a:xfrm>
          <a:custGeom>
            <a:avLst/>
            <a:gdLst/>
            <a:ahLst/>
            <a:cxnLst/>
            <a:rect r="r" b="b" t="t" l="l"/>
            <a:pathLst>
              <a:path h="7887309" w="10255366">
                <a:moveTo>
                  <a:pt x="0" y="0"/>
                </a:moveTo>
                <a:lnTo>
                  <a:pt x="10255367" y="0"/>
                </a:lnTo>
                <a:lnTo>
                  <a:pt x="10255367" y="7887309"/>
                </a:lnTo>
                <a:lnTo>
                  <a:pt x="0" y="788730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9004146">
            <a:off x="13890987" y="-1457073"/>
            <a:ext cx="12669759" cy="9744197"/>
          </a:xfrm>
          <a:custGeom>
            <a:avLst/>
            <a:gdLst/>
            <a:ahLst/>
            <a:cxnLst/>
            <a:rect r="r" b="b" t="t" l="l"/>
            <a:pathLst>
              <a:path h="9744197" w="12669759">
                <a:moveTo>
                  <a:pt x="0" y="0"/>
                </a:moveTo>
                <a:lnTo>
                  <a:pt x="12669760" y="0"/>
                </a:lnTo>
                <a:lnTo>
                  <a:pt x="12669760" y="9744197"/>
                </a:lnTo>
                <a:lnTo>
                  <a:pt x="0" y="97441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429219" y="414735"/>
            <a:ext cx="2086136" cy="2595871"/>
          </a:xfrm>
          <a:custGeom>
            <a:avLst/>
            <a:gdLst/>
            <a:ahLst/>
            <a:cxnLst/>
            <a:rect r="r" b="b" t="t" l="l"/>
            <a:pathLst>
              <a:path h="2595871" w="2086136">
                <a:moveTo>
                  <a:pt x="0" y="0"/>
                </a:moveTo>
                <a:lnTo>
                  <a:pt x="2086136" y="0"/>
                </a:lnTo>
                <a:lnTo>
                  <a:pt x="2086136" y="2595871"/>
                </a:lnTo>
                <a:lnTo>
                  <a:pt x="0" y="259587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4705550" y="560839"/>
            <a:ext cx="1968722" cy="2449767"/>
          </a:xfrm>
          <a:custGeom>
            <a:avLst/>
            <a:gdLst/>
            <a:ahLst/>
            <a:cxnLst/>
            <a:rect r="r" b="b" t="t" l="l"/>
            <a:pathLst>
              <a:path h="2449767" w="1968722">
                <a:moveTo>
                  <a:pt x="0" y="0"/>
                </a:moveTo>
                <a:lnTo>
                  <a:pt x="1968722" y="0"/>
                </a:lnTo>
                <a:lnTo>
                  <a:pt x="1968722" y="2449767"/>
                </a:lnTo>
                <a:lnTo>
                  <a:pt x="0" y="244976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295482" y="6299690"/>
            <a:ext cx="4270169" cy="5068450"/>
          </a:xfrm>
          <a:custGeom>
            <a:avLst/>
            <a:gdLst/>
            <a:ahLst/>
            <a:cxnLst/>
            <a:rect r="r" b="b" t="t" l="l"/>
            <a:pathLst>
              <a:path h="5068450" w="4270169">
                <a:moveTo>
                  <a:pt x="0" y="0"/>
                </a:moveTo>
                <a:lnTo>
                  <a:pt x="4270170" y="0"/>
                </a:lnTo>
                <a:lnTo>
                  <a:pt x="4270170" y="5068450"/>
                </a:lnTo>
                <a:lnTo>
                  <a:pt x="0" y="50684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4818142" y="-1842549"/>
            <a:ext cx="4270169" cy="5068450"/>
          </a:xfrm>
          <a:custGeom>
            <a:avLst/>
            <a:gdLst/>
            <a:ahLst/>
            <a:cxnLst/>
            <a:rect r="r" b="b" t="t" l="l"/>
            <a:pathLst>
              <a:path h="5068450" w="4270169">
                <a:moveTo>
                  <a:pt x="0" y="0"/>
                </a:moveTo>
                <a:lnTo>
                  <a:pt x="4270170" y="0"/>
                </a:lnTo>
                <a:lnTo>
                  <a:pt x="4270170" y="5068451"/>
                </a:lnTo>
                <a:lnTo>
                  <a:pt x="0" y="50684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a:grpSpLocks noChangeAspect="true"/>
          </p:cNvGrpSpPr>
          <p:nvPr/>
        </p:nvGrpSpPr>
        <p:grpSpPr>
          <a:xfrm rot="0">
            <a:off x="3643029" y="3869734"/>
            <a:ext cx="3116790" cy="3219021"/>
            <a:chOff x="0" y="0"/>
            <a:chExt cx="6350000" cy="6558280"/>
          </a:xfrm>
        </p:grpSpPr>
        <p:sp>
          <p:nvSpPr>
            <p:cNvPr name="Freeform 10" id="10"/>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8"/>
              <a:stretch>
                <a:fillRect l="-14874" t="0" r="-14874" b="0"/>
              </a:stretch>
            </a:blipFill>
          </p:spPr>
        </p:sp>
        <p:sp>
          <p:nvSpPr>
            <p:cNvPr name="Freeform 11" id="11"/>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CF4E8"/>
            </a:solidFill>
          </p:spPr>
        </p:sp>
      </p:grpSp>
      <p:grpSp>
        <p:nvGrpSpPr>
          <p:cNvPr name="Group 12" id="12"/>
          <p:cNvGrpSpPr>
            <a:grpSpLocks noChangeAspect="true"/>
          </p:cNvGrpSpPr>
          <p:nvPr/>
        </p:nvGrpSpPr>
        <p:grpSpPr>
          <a:xfrm rot="0">
            <a:off x="7591747" y="3956698"/>
            <a:ext cx="3108841" cy="3210811"/>
            <a:chOff x="0" y="0"/>
            <a:chExt cx="6350000" cy="6558280"/>
          </a:xfrm>
        </p:grpSpPr>
        <p:sp>
          <p:nvSpPr>
            <p:cNvPr name="Freeform 13" id="13"/>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9"/>
              <a:stretch>
                <a:fillRect l="-2121" t="0" r="-2121" b="0"/>
              </a:stretch>
            </a:blipFill>
          </p:spPr>
        </p:sp>
        <p:sp>
          <p:nvSpPr>
            <p:cNvPr name="Freeform 14" id="14"/>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CF4E8"/>
            </a:solidFill>
          </p:spPr>
        </p:sp>
      </p:grpSp>
      <p:grpSp>
        <p:nvGrpSpPr>
          <p:cNvPr name="Group 15" id="15"/>
          <p:cNvGrpSpPr>
            <a:grpSpLocks noChangeAspect="true"/>
          </p:cNvGrpSpPr>
          <p:nvPr/>
        </p:nvGrpSpPr>
        <p:grpSpPr>
          <a:xfrm rot="0">
            <a:off x="11356048" y="3956698"/>
            <a:ext cx="3116790" cy="3219021"/>
            <a:chOff x="0" y="0"/>
            <a:chExt cx="6350000" cy="6558280"/>
          </a:xfrm>
        </p:grpSpPr>
        <p:sp>
          <p:nvSpPr>
            <p:cNvPr name="Freeform 16" id="16"/>
            <p:cNvSpPr/>
            <p:nvPr/>
          </p:nvSpPr>
          <p:spPr>
            <a:xfrm flipH="false" flipV="false" rot="0">
              <a:off x="74930" y="74930"/>
              <a:ext cx="6200140" cy="6408420"/>
            </a:xfrm>
            <a:custGeom>
              <a:avLst/>
              <a:gdLst/>
              <a:ahLst/>
              <a:cxnLst/>
              <a:rect r="r" b="b" t="t" l="l"/>
              <a:pathLst>
                <a:path h="6408420" w="620014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10"/>
              <a:stretch>
                <a:fillRect l="-1679" t="0" r="-1679" b="0"/>
              </a:stretch>
            </a:blipFill>
          </p:spPr>
        </p:sp>
        <p:sp>
          <p:nvSpPr>
            <p:cNvPr name="Freeform 17" id="17"/>
            <p:cNvSpPr/>
            <p:nvPr/>
          </p:nvSpPr>
          <p:spPr>
            <a:xfrm flipH="false" flipV="false" rot="0">
              <a:off x="0" y="0"/>
              <a:ext cx="6350000" cy="6558280"/>
            </a:xfrm>
            <a:custGeom>
              <a:avLst/>
              <a:gdLst/>
              <a:ahLst/>
              <a:cxnLst/>
              <a:rect r="r" b="b" t="t" l="l"/>
              <a:pathLst>
                <a:path h="6558280" w="635000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FCF4E8"/>
            </a:solidFill>
          </p:spPr>
        </p:sp>
      </p:grpSp>
      <p:sp>
        <p:nvSpPr>
          <p:cNvPr name="TextBox 18" id="18"/>
          <p:cNvSpPr txBox="true"/>
          <p:nvPr/>
        </p:nvSpPr>
        <p:spPr>
          <a:xfrm rot="0">
            <a:off x="8537701" y="9210675"/>
            <a:ext cx="1212597" cy="349250"/>
          </a:xfrm>
          <a:prstGeom prst="rect">
            <a:avLst/>
          </a:prstGeom>
        </p:spPr>
        <p:txBody>
          <a:bodyPr anchor="t" rtlCol="false" tIns="0" lIns="0" bIns="0" rIns="0">
            <a:spAutoFit/>
          </a:bodyPr>
          <a:lstStyle/>
          <a:p>
            <a:pPr algn="ctr">
              <a:lnSpc>
                <a:spcPts val="2800"/>
              </a:lnSpc>
            </a:pPr>
            <a:r>
              <a:rPr lang="en-US" sz="2000">
                <a:solidFill>
                  <a:srgbClr val="503D36"/>
                </a:solidFill>
                <a:latin typeface="Noto Serif"/>
                <a:ea typeface="Noto Serif"/>
                <a:cs typeface="Noto Serif"/>
                <a:sym typeface="Noto Serif"/>
              </a:rPr>
              <a:t>Page 4</a:t>
            </a:r>
          </a:p>
        </p:txBody>
      </p:sp>
    </p:spTree>
  </p:cSld>
  <p:clrMapOvr>
    <a:masterClrMapping/>
  </p:clrMapOvr>
  <p:transition spd="slow">
    <p:push dir="l"/>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DAC3"/>
        </a:solidFill>
      </p:bgPr>
    </p:bg>
    <p:spTree>
      <p:nvGrpSpPr>
        <p:cNvPr id="1" name=""/>
        <p:cNvGrpSpPr/>
        <p:nvPr/>
      </p:nvGrpSpPr>
      <p:grpSpPr>
        <a:xfrm>
          <a:off x="0" y="0"/>
          <a:ext cx="0" cy="0"/>
          <a:chOff x="0" y="0"/>
          <a:chExt cx="0" cy="0"/>
        </a:xfrm>
      </p:grpSpPr>
      <p:sp>
        <p:nvSpPr>
          <p:cNvPr name="TextBox 2" id="2"/>
          <p:cNvSpPr txBox="true"/>
          <p:nvPr/>
        </p:nvSpPr>
        <p:spPr>
          <a:xfrm rot="0">
            <a:off x="5395071" y="1152525"/>
            <a:ext cx="7497859" cy="1835796"/>
          </a:xfrm>
          <a:prstGeom prst="rect">
            <a:avLst/>
          </a:prstGeom>
        </p:spPr>
        <p:txBody>
          <a:bodyPr anchor="t" rtlCol="false" tIns="0" lIns="0" bIns="0" rIns="0">
            <a:spAutoFit/>
          </a:bodyPr>
          <a:lstStyle/>
          <a:p>
            <a:pPr algn="ctr">
              <a:lnSpc>
                <a:spcPts val="7070"/>
              </a:lnSpc>
            </a:pPr>
            <a:r>
              <a:rPr lang="en-US" sz="7000" b="true">
                <a:solidFill>
                  <a:srgbClr val="AB7338"/>
                </a:solidFill>
                <a:latin typeface="Noto Serif Bold"/>
                <a:ea typeface="Noto Serif Bold"/>
                <a:cs typeface="Noto Serif Bold"/>
                <a:sym typeface="Noto Serif Bold"/>
              </a:rPr>
              <a:t>¿En qué lugares ya se usa?</a:t>
            </a:r>
          </a:p>
        </p:txBody>
      </p:sp>
      <p:sp>
        <p:nvSpPr>
          <p:cNvPr name="Freeform 3" id="3"/>
          <p:cNvSpPr/>
          <p:nvPr/>
        </p:nvSpPr>
        <p:spPr>
          <a:xfrm flipH="false" flipV="false" rot="-8938416">
            <a:off x="-2767905" y="5942386"/>
            <a:ext cx="5535810" cy="5535810"/>
          </a:xfrm>
          <a:custGeom>
            <a:avLst/>
            <a:gdLst/>
            <a:ahLst/>
            <a:cxnLst/>
            <a:rect r="r" b="b" t="t" l="l"/>
            <a:pathLst>
              <a:path h="5535810" w="5535810">
                <a:moveTo>
                  <a:pt x="0" y="0"/>
                </a:moveTo>
                <a:lnTo>
                  <a:pt x="5535810" y="0"/>
                </a:lnTo>
                <a:lnTo>
                  <a:pt x="5535810" y="5535810"/>
                </a:lnTo>
                <a:lnTo>
                  <a:pt x="0" y="55358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80540">
            <a:off x="15184920" y="-1581878"/>
            <a:ext cx="5933246" cy="5933246"/>
          </a:xfrm>
          <a:custGeom>
            <a:avLst/>
            <a:gdLst/>
            <a:ahLst/>
            <a:cxnLst/>
            <a:rect r="r" b="b" t="t" l="l"/>
            <a:pathLst>
              <a:path h="5933246" w="5933246">
                <a:moveTo>
                  <a:pt x="0" y="0"/>
                </a:moveTo>
                <a:lnTo>
                  <a:pt x="5933245" y="0"/>
                </a:lnTo>
                <a:lnTo>
                  <a:pt x="5933245" y="5933246"/>
                </a:lnTo>
                <a:lnTo>
                  <a:pt x="0" y="59332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0">
            <a:off x="11819107" y="350314"/>
            <a:ext cx="1967858" cy="2448692"/>
          </a:xfrm>
          <a:custGeom>
            <a:avLst/>
            <a:gdLst/>
            <a:ahLst/>
            <a:cxnLst/>
            <a:rect r="r" b="b" t="t" l="l"/>
            <a:pathLst>
              <a:path h="2448692" w="1967858">
                <a:moveTo>
                  <a:pt x="1967858" y="0"/>
                </a:moveTo>
                <a:lnTo>
                  <a:pt x="0" y="0"/>
                </a:lnTo>
                <a:lnTo>
                  <a:pt x="0" y="2448692"/>
                </a:lnTo>
                <a:lnTo>
                  <a:pt x="1967858" y="2448692"/>
                </a:lnTo>
                <a:lnTo>
                  <a:pt x="196785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true" rot="9379564">
            <a:off x="16288983" y="7467806"/>
            <a:ext cx="3998034" cy="2828609"/>
          </a:xfrm>
          <a:custGeom>
            <a:avLst/>
            <a:gdLst/>
            <a:ahLst/>
            <a:cxnLst/>
            <a:rect r="r" b="b" t="t" l="l"/>
            <a:pathLst>
              <a:path h="2828609" w="3998034">
                <a:moveTo>
                  <a:pt x="0" y="2828609"/>
                </a:moveTo>
                <a:lnTo>
                  <a:pt x="3998034" y="2828609"/>
                </a:lnTo>
                <a:lnTo>
                  <a:pt x="3998034" y="0"/>
                </a:lnTo>
                <a:lnTo>
                  <a:pt x="0" y="0"/>
                </a:lnTo>
                <a:lnTo>
                  <a:pt x="0" y="28286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true" rot="-3304694">
            <a:off x="-1188994" y="-741667"/>
            <a:ext cx="3998034" cy="2828609"/>
          </a:xfrm>
          <a:custGeom>
            <a:avLst/>
            <a:gdLst/>
            <a:ahLst/>
            <a:cxnLst/>
            <a:rect r="r" b="b" t="t" l="l"/>
            <a:pathLst>
              <a:path h="2828609" w="3998034">
                <a:moveTo>
                  <a:pt x="0" y="2828609"/>
                </a:moveTo>
                <a:lnTo>
                  <a:pt x="3998034" y="2828609"/>
                </a:lnTo>
                <a:lnTo>
                  <a:pt x="3998034" y="0"/>
                </a:lnTo>
                <a:lnTo>
                  <a:pt x="0" y="0"/>
                </a:lnTo>
                <a:lnTo>
                  <a:pt x="0" y="2828609"/>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10800000">
            <a:off x="4200255" y="204064"/>
            <a:ext cx="2202922" cy="2741193"/>
          </a:xfrm>
          <a:custGeom>
            <a:avLst/>
            <a:gdLst/>
            <a:ahLst/>
            <a:cxnLst/>
            <a:rect r="r" b="b" t="t" l="l"/>
            <a:pathLst>
              <a:path h="2741193" w="2202922">
                <a:moveTo>
                  <a:pt x="2202923" y="0"/>
                </a:moveTo>
                <a:lnTo>
                  <a:pt x="0" y="0"/>
                </a:lnTo>
                <a:lnTo>
                  <a:pt x="0" y="2741192"/>
                </a:lnTo>
                <a:lnTo>
                  <a:pt x="2202923" y="2741192"/>
                </a:lnTo>
                <a:lnTo>
                  <a:pt x="2202923"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9" id="9"/>
          <p:cNvGrpSpPr/>
          <p:nvPr/>
        </p:nvGrpSpPr>
        <p:grpSpPr>
          <a:xfrm rot="0">
            <a:off x="4052404" y="3236881"/>
            <a:ext cx="10646729" cy="5473410"/>
            <a:chOff x="0" y="0"/>
            <a:chExt cx="2804077" cy="1441557"/>
          </a:xfrm>
        </p:grpSpPr>
        <p:sp>
          <p:nvSpPr>
            <p:cNvPr name="Freeform 10" id="10"/>
            <p:cNvSpPr/>
            <p:nvPr/>
          </p:nvSpPr>
          <p:spPr>
            <a:xfrm flipH="false" flipV="false" rot="0">
              <a:off x="0" y="0"/>
              <a:ext cx="2804077" cy="1441557"/>
            </a:xfrm>
            <a:custGeom>
              <a:avLst/>
              <a:gdLst/>
              <a:ahLst/>
              <a:cxnLst/>
              <a:rect r="r" b="b" t="t" l="l"/>
              <a:pathLst>
                <a:path h="1441557" w="2804077">
                  <a:moveTo>
                    <a:pt x="37085" y="0"/>
                  </a:moveTo>
                  <a:lnTo>
                    <a:pt x="2766992" y="0"/>
                  </a:lnTo>
                  <a:cubicBezTo>
                    <a:pt x="2787473" y="0"/>
                    <a:pt x="2804077" y="16604"/>
                    <a:pt x="2804077" y="37085"/>
                  </a:cubicBezTo>
                  <a:lnTo>
                    <a:pt x="2804077" y="1404471"/>
                  </a:lnTo>
                  <a:cubicBezTo>
                    <a:pt x="2804077" y="1424953"/>
                    <a:pt x="2787473" y="1441557"/>
                    <a:pt x="2766992" y="1441557"/>
                  </a:cubicBezTo>
                  <a:lnTo>
                    <a:pt x="37085" y="1441557"/>
                  </a:lnTo>
                  <a:cubicBezTo>
                    <a:pt x="16604" y="1441557"/>
                    <a:pt x="0" y="1424953"/>
                    <a:pt x="0" y="1404471"/>
                  </a:cubicBezTo>
                  <a:lnTo>
                    <a:pt x="0" y="37085"/>
                  </a:lnTo>
                  <a:cubicBezTo>
                    <a:pt x="0" y="16604"/>
                    <a:pt x="16604" y="0"/>
                    <a:pt x="37085" y="0"/>
                  </a:cubicBezTo>
                  <a:close/>
                </a:path>
              </a:pathLst>
            </a:custGeom>
            <a:solidFill>
              <a:srgbClr val="FDB385"/>
            </a:solidFill>
          </p:spPr>
        </p:sp>
        <p:sp>
          <p:nvSpPr>
            <p:cNvPr name="TextBox 11" id="11"/>
            <p:cNvSpPr txBox="true"/>
            <p:nvPr/>
          </p:nvSpPr>
          <p:spPr>
            <a:xfrm>
              <a:off x="0" y="-47625"/>
              <a:ext cx="2804077" cy="1489182"/>
            </a:xfrm>
            <a:prstGeom prst="rect">
              <a:avLst/>
            </a:prstGeom>
          </p:spPr>
          <p:txBody>
            <a:bodyPr anchor="ctr" rtlCol="false" tIns="50800" lIns="50800" bIns="50800" rIns="50800"/>
            <a:lstStyle/>
            <a:p>
              <a:pPr algn="ctr">
                <a:lnSpc>
                  <a:spcPts val="3219"/>
                </a:lnSpc>
              </a:pPr>
              <a:r>
                <a:rPr lang="en-US" sz="2299">
                  <a:solidFill>
                    <a:srgbClr val="503D36"/>
                  </a:solidFill>
                  <a:latin typeface="Alata"/>
                  <a:ea typeface="Alata"/>
                  <a:cs typeface="Alata"/>
                  <a:sym typeface="Alata"/>
                </a:rPr>
                <a:t>La energía solar ya se está utilizando en una amplia variedad de lugares alrededor del mundo, tanto a nivel residencial como comercial e industrial. La energía solar se usa en todo el mundo, desde zonas urbanas y rurales hasta sectores específicos como la agricultura, el transporte y la industria. Su adopción está creciendo rápidamente gracias a sus beneficios ecológicos y económicos. Países como China, India, Alemania, Estados Unidos y España son algunos de los mayores impulsores de la energía solar, pero cada vez más regiones están adoptando esta tecnología.</a:t>
              </a:r>
            </a:p>
            <a:p>
              <a:pPr algn="ctr">
                <a:lnSpc>
                  <a:spcPts val="3219"/>
                </a:lnSpc>
              </a:pPr>
            </a:p>
            <a:p>
              <a:pPr algn="ctr">
                <a:lnSpc>
                  <a:spcPts val="3219"/>
                </a:lnSpc>
              </a:pPr>
            </a:p>
          </p:txBody>
        </p:sp>
      </p:grpSp>
      <p:sp>
        <p:nvSpPr>
          <p:cNvPr name="TextBox 12" id="12"/>
          <p:cNvSpPr txBox="true"/>
          <p:nvPr/>
        </p:nvSpPr>
        <p:spPr>
          <a:xfrm rot="0">
            <a:off x="8537701" y="9210675"/>
            <a:ext cx="1212597" cy="349250"/>
          </a:xfrm>
          <a:prstGeom prst="rect">
            <a:avLst/>
          </a:prstGeom>
        </p:spPr>
        <p:txBody>
          <a:bodyPr anchor="t" rtlCol="false" tIns="0" lIns="0" bIns="0" rIns="0">
            <a:spAutoFit/>
          </a:bodyPr>
          <a:lstStyle/>
          <a:p>
            <a:pPr algn="ctr">
              <a:lnSpc>
                <a:spcPts val="2800"/>
              </a:lnSpc>
            </a:pPr>
            <a:r>
              <a:rPr lang="en-US" sz="2000">
                <a:solidFill>
                  <a:srgbClr val="503D36"/>
                </a:solidFill>
                <a:latin typeface="Noto Serif"/>
                <a:ea typeface="Noto Serif"/>
                <a:cs typeface="Noto Serif"/>
                <a:sym typeface="Noto Serif"/>
              </a:rPr>
              <a:t>Page 14</a:t>
            </a:r>
          </a:p>
        </p:txBody>
      </p:sp>
    </p:spTree>
  </p:cSld>
  <p:clrMapOvr>
    <a:masterClrMapping/>
  </p:clrMapOvr>
  <p:transition spd="slow">
    <p:push dir="l"/>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EB6"/>
        </a:solidFill>
      </p:bgPr>
    </p:bg>
    <p:spTree>
      <p:nvGrpSpPr>
        <p:cNvPr id="1" name=""/>
        <p:cNvGrpSpPr/>
        <p:nvPr/>
      </p:nvGrpSpPr>
      <p:grpSpPr>
        <a:xfrm>
          <a:off x="0" y="0"/>
          <a:ext cx="0" cy="0"/>
          <a:chOff x="0" y="0"/>
          <a:chExt cx="0" cy="0"/>
        </a:xfrm>
      </p:grpSpPr>
      <p:sp>
        <p:nvSpPr>
          <p:cNvPr name="Freeform 2" id="2"/>
          <p:cNvSpPr/>
          <p:nvPr/>
        </p:nvSpPr>
        <p:spPr>
          <a:xfrm flipH="false" flipV="false" rot="-1522762">
            <a:off x="-2940249" y="-5187242"/>
            <a:ext cx="11489111" cy="9358403"/>
          </a:xfrm>
          <a:custGeom>
            <a:avLst/>
            <a:gdLst/>
            <a:ahLst/>
            <a:cxnLst/>
            <a:rect r="r" b="b" t="t" l="l"/>
            <a:pathLst>
              <a:path h="9358403" w="11489111">
                <a:moveTo>
                  <a:pt x="0" y="0"/>
                </a:moveTo>
                <a:lnTo>
                  <a:pt x="11489111" y="0"/>
                </a:lnTo>
                <a:lnTo>
                  <a:pt x="11489111" y="9358403"/>
                </a:lnTo>
                <a:lnTo>
                  <a:pt x="0" y="93584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100000">
            <a:off x="7990707" y="7106572"/>
            <a:ext cx="13027310" cy="10611336"/>
          </a:xfrm>
          <a:custGeom>
            <a:avLst/>
            <a:gdLst/>
            <a:ahLst/>
            <a:cxnLst/>
            <a:rect r="r" b="b" t="t" l="l"/>
            <a:pathLst>
              <a:path h="10611336" w="13027310">
                <a:moveTo>
                  <a:pt x="0" y="0"/>
                </a:moveTo>
                <a:lnTo>
                  <a:pt x="13027310" y="0"/>
                </a:lnTo>
                <a:lnTo>
                  <a:pt x="13027310" y="10611336"/>
                </a:lnTo>
                <a:lnTo>
                  <a:pt x="0" y="1061133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121248">
            <a:off x="-1739205" y="515769"/>
            <a:ext cx="5535810" cy="5535810"/>
          </a:xfrm>
          <a:custGeom>
            <a:avLst/>
            <a:gdLst/>
            <a:ahLst/>
            <a:cxnLst/>
            <a:rect r="r" b="b" t="t" l="l"/>
            <a:pathLst>
              <a:path h="5535810" w="5535810">
                <a:moveTo>
                  <a:pt x="0" y="0"/>
                </a:moveTo>
                <a:lnTo>
                  <a:pt x="5535810" y="0"/>
                </a:lnTo>
                <a:lnTo>
                  <a:pt x="5535810" y="5535810"/>
                </a:lnTo>
                <a:lnTo>
                  <a:pt x="0" y="55358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3864851">
            <a:off x="14501603" y="5044981"/>
            <a:ext cx="5933246" cy="5933246"/>
          </a:xfrm>
          <a:custGeom>
            <a:avLst/>
            <a:gdLst/>
            <a:ahLst/>
            <a:cxnLst/>
            <a:rect r="r" b="b" t="t" l="l"/>
            <a:pathLst>
              <a:path h="5933246" w="5933246">
                <a:moveTo>
                  <a:pt x="0" y="0"/>
                </a:moveTo>
                <a:lnTo>
                  <a:pt x="5933246" y="0"/>
                </a:lnTo>
                <a:lnTo>
                  <a:pt x="5933246" y="5933245"/>
                </a:lnTo>
                <a:lnTo>
                  <a:pt x="0" y="59332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432628" y="7458391"/>
            <a:ext cx="3998034" cy="2828609"/>
          </a:xfrm>
          <a:custGeom>
            <a:avLst/>
            <a:gdLst/>
            <a:ahLst/>
            <a:cxnLst/>
            <a:rect r="r" b="b" t="t" l="l"/>
            <a:pathLst>
              <a:path h="2828609" w="3998034">
                <a:moveTo>
                  <a:pt x="0" y="0"/>
                </a:moveTo>
                <a:lnTo>
                  <a:pt x="3998034" y="0"/>
                </a:lnTo>
                <a:lnTo>
                  <a:pt x="3998034" y="2828609"/>
                </a:lnTo>
                <a:lnTo>
                  <a:pt x="0" y="282860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true" rot="0">
            <a:off x="14504362" y="-385604"/>
            <a:ext cx="3998034" cy="2828609"/>
          </a:xfrm>
          <a:custGeom>
            <a:avLst/>
            <a:gdLst/>
            <a:ahLst/>
            <a:cxnLst/>
            <a:rect r="r" b="b" t="t" l="l"/>
            <a:pathLst>
              <a:path h="2828609" w="3998034">
                <a:moveTo>
                  <a:pt x="0" y="2828608"/>
                </a:moveTo>
                <a:lnTo>
                  <a:pt x="3998034" y="2828608"/>
                </a:lnTo>
                <a:lnTo>
                  <a:pt x="3998034" y="0"/>
                </a:lnTo>
                <a:lnTo>
                  <a:pt x="0" y="0"/>
                </a:lnTo>
                <a:lnTo>
                  <a:pt x="0" y="282860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4312374" y="3996003"/>
            <a:ext cx="10185205" cy="1871333"/>
          </a:xfrm>
          <a:prstGeom prst="rect">
            <a:avLst/>
          </a:prstGeom>
        </p:spPr>
        <p:txBody>
          <a:bodyPr anchor="t" rtlCol="false" tIns="0" lIns="0" bIns="0" rIns="0">
            <a:spAutoFit/>
          </a:bodyPr>
          <a:lstStyle/>
          <a:p>
            <a:pPr algn="r">
              <a:lnSpc>
                <a:spcPts val="14408"/>
              </a:lnSpc>
            </a:pPr>
            <a:r>
              <a:rPr lang="en-US" sz="13099" b="true">
                <a:solidFill>
                  <a:srgbClr val="764C1F"/>
                </a:solidFill>
                <a:latin typeface="Noto Serif Bold"/>
                <a:ea typeface="Noto Serif Bold"/>
                <a:cs typeface="Noto Serif Bold"/>
                <a:sym typeface="Noto Serif Bold"/>
              </a:rPr>
              <a:t>¡Gracias!</a:t>
            </a:r>
          </a:p>
        </p:txBody>
      </p:sp>
      <p:sp>
        <p:nvSpPr>
          <p:cNvPr name="Freeform 9" id="9"/>
          <p:cNvSpPr/>
          <p:nvPr/>
        </p:nvSpPr>
        <p:spPr>
          <a:xfrm flipH="false" flipV="false" rot="0">
            <a:off x="4748471" y="5288921"/>
            <a:ext cx="3306803" cy="4114800"/>
          </a:xfrm>
          <a:custGeom>
            <a:avLst/>
            <a:gdLst/>
            <a:ahLst/>
            <a:cxnLst/>
            <a:rect r="r" b="b" t="t" l="l"/>
            <a:pathLst>
              <a:path h="4114800" w="3306803">
                <a:moveTo>
                  <a:pt x="0" y="0"/>
                </a:moveTo>
                <a:lnTo>
                  <a:pt x="3306803" y="0"/>
                </a:lnTo>
                <a:lnTo>
                  <a:pt x="330680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true" flipV="false" rot="0">
            <a:off x="13196576" y="2066943"/>
            <a:ext cx="3306803" cy="4114800"/>
          </a:xfrm>
          <a:custGeom>
            <a:avLst/>
            <a:gdLst/>
            <a:ahLst/>
            <a:cxnLst/>
            <a:rect r="r" b="b" t="t" l="l"/>
            <a:pathLst>
              <a:path h="4114800" w="3306803">
                <a:moveTo>
                  <a:pt x="3306803" y="0"/>
                </a:moveTo>
                <a:lnTo>
                  <a:pt x="0" y="0"/>
                </a:lnTo>
                <a:lnTo>
                  <a:pt x="0" y="4114800"/>
                </a:lnTo>
                <a:lnTo>
                  <a:pt x="3306803" y="4114800"/>
                </a:lnTo>
                <a:lnTo>
                  <a:pt x="3306803"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8537701" y="9210675"/>
            <a:ext cx="1212597" cy="349250"/>
          </a:xfrm>
          <a:prstGeom prst="rect">
            <a:avLst/>
          </a:prstGeom>
        </p:spPr>
        <p:txBody>
          <a:bodyPr anchor="t" rtlCol="false" tIns="0" lIns="0" bIns="0" rIns="0">
            <a:spAutoFit/>
          </a:bodyPr>
          <a:lstStyle/>
          <a:p>
            <a:pPr algn="ctr">
              <a:lnSpc>
                <a:spcPts val="2800"/>
              </a:lnSpc>
            </a:pPr>
            <a:r>
              <a:rPr lang="en-US" sz="2000">
                <a:solidFill>
                  <a:srgbClr val="503D36"/>
                </a:solidFill>
                <a:latin typeface="Noto Serif"/>
                <a:ea typeface="Noto Serif"/>
                <a:cs typeface="Noto Serif"/>
                <a:sym typeface="Noto Serif"/>
              </a:rPr>
              <a:t>Page 17</a:t>
            </a:r>
          </a:p>
        </p:txBody>
      </p:sp>
    </p:spTree>
  </p:cSld>
  <p:clrMapOvr>
    <a:masterClrMapping/>
  </p:clrMapOvr>
  <p:transition spd="slow">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DAGdlscjgAg</dc:identifier>
  <dcterms:modified xsi:type="dcterms:W3CDTF">2011-08-01T06:04:30Z</dcterms:modified>
  <cp:revision>1</cp:revision>
  <dc:title>Energía solar</dc:title>
</cp:coreProperties>
</file>