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DM Sans Bold" pitchFamily="2" charset="77"/>
      <p:regular r:id="rId10"/>
    </p:embeddedFont>
    <p:embeddedFont>
      <p:font typeface="Libre Baskerville Bold" panose="02000000000000000000"/>
      <p:regular r:id="rId11"/>
    </p:embeddedFont>
    <p:embeddedFont>
      <p:font typeface="Press Start 2P"/>
      <p:regular r:id="rId12"/>
    </p:embeddedFont>
    <p:embeddedFont>
      <p:font typeface="Roboto Bold" panose="02000000000000000000" pitchFamily="2" charset="0"/>
      <p:regular r:id="rId13"/>
    </p:embeddedFont>
    <p:embeddedFont>
      <p:font typeface="Shrikhand" panose="02000000000000000000" pitchFamily="2" charset="77"/>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755820" y="7721836"/>
            <a:ext cx="4475679" cy="1155539"/>
          </a:xfrm>
          <a:custGeom>
            <a:avLst/>
            <a:gdLst/>
            <a:ahLst/>
            <a:cxnLst/>
            <a:rect l="l" t="t" r="r" b="b"/>
            <a:pathLst>
              <a:path w="4475679" h="1155539">
                <a:moveTo>
                  <a:pt x="0" y="0"/>
                </a:moveTo>
                <a:lnTo>
                  <a:pt x="4475678" y="0"/>
                </a:lnTo>
                <a:lnTo>
                  <a:pt x="4475678" y="1155539"/>
                </a:lnTo>
                <a:lnTo>
                  <a:pt x="0" y="1155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5440683" y="7721836"/>
            <a:ext cx="4475679" cy="1155539"/>
          </a:xfrm>
          <a:custGeom>
            <a:avLst/>
            <a:gdLst/>
            <a:ahLst/>
            <a:cxnLst/>
            <a:rect l="l" t="t" r="r" b="b"/>
            <a:pathLst>
              <a:path w="4475679" h="1155539">
                <a:moveTo>
                  <a:pt x="0" y="0"/>
                </a:moveTo>
                <a:lnTo>
                  <a:pt x="4475679" y="0"/>
                </a:lnTo>
                <a:lnTo>
                  <a:pt x="4475679" y="1155539"/>
                </a:lnTo>
                <a:lnTo>
                  <a:pt x="0" y="1155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316004" y="563032"/>
            <a:ext cx="3397289" cy="1538045"/>
          </a:xfrm>
          <a:custGeom>
            <a:avLst/>
            <a:gdLst/>
            <a:ahLst/>
            <a:cxnLst/>
            <a:rect l="l" t="t" r="r" b="b"/>
            <a:pathLst>
              <a:path w="3397289" h="1538045">
                <a:moveTo>
                  <a:pt x="0" y="0"/>
                </a:moveTo>
                <a:lnTo>
                  <a:pt x="3397288" y="0"/>
                </a:lnTo>
                <a:lnTo>
                  <a:pt x="3397288" y="1538046"/>
                </a:lnTo>
                <a:lnTo>
                  <a:pt x="0" y="1538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flipH="1">
            <a:off x="14156502" y="-371417"/>
            <a:ext cx="3397289" cy="1538045"/>
          </a:xfrm>
          <a:custGeom>
            <a:avLst/>
            <a:gdLst/>
            <a:ahLst/>
            <a:cxnLst/>
            <a:rect l="l" t="t" r="r" b="b"/>
            <a:pathLst>
              <a:path w="3397289" h="1538045">
                <a:moveTo>
                  <a:pt x="3397288" y="0"/>
                </a:moveTo>
                <a:lnTo>
                  <a:pt x="0" y="0"/>
                </a:lnTo>
                <a:lnTo>
                  <a:pt x="0" y="1538046"/>
                </a:lnTo>
                <a:lnTo>
                  <a:pt x="3397288" y="1538046"/>
                </a:lnTo>
                <a:lnTo>
                  <a:pt x="339728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8" name="Freeform 8"/>
          <p:cNvSpPr/>
          <p:nvPr/>
        </p:nvSpPr>
        <p:spPr>
          <a:xfrm flipH="1">
            <a:off x="-963551" y="4138388"/>
            <a:ext cx="4234231" cy="4487143"/>
          </a:xfrm>
          <a:custGeom>
            <a:avLst/>
            <a:gdLst/>
            <a:ahLst/>
            <a:cxnLst/>
            <a:rect l="l" t="t" r="r" b="b"/>
            <a:pathLst>
              <a:path w="4234231" h="4487143">
                <a:moveTo>
                  <a:pt x="4234230" y="0"/>
                </a:moveTo>
                <a:lnTo>
                  <a:pt x="0" y="0"/>
                </a:lnTo>
                <a:lnTo>
                  <a:pt x="0" y="4487143"/>
                </a:lnTo>
                <a:lnTo>
                  <a:pt x="4234230" y="4487143"/>
                </a:lnTo>
                <a:lnTo>
                  <a:pt x="42342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5017321" y="4138388"/>
            <a:ext cx="4234231" cy="4487143"/>
          </a:xfrm>
          <a:custGeom>
            <a:avLst/>
            <a:gdLst/>
            <a:ahLst/>
            <a:cxnLst/>
            <a:rect l="l" t="t" r="r" b="b"/>
            <a:pathLst>
              <a:path w="4234231" h="4487143">
                <a:moveTo>
                  <a:pt x="0" y="0"/>
                </a:moveTo>
                <a:lnTo>
                  <a:pt x="4234230" y="0"/>
                </a:lnTo>
                <a:lnTo>
                  <a:pt x="4234230" y="4487143"/>
                </a:lnTo>
                <a:lnTo>
                  <a:pt x="0" y="44871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2" name="Freeform 12"/>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3" name="Freeform 13"/>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4" name="Freeform 14"/>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5" name="Freeform 15"/>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6" name="Freeform 16"/>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7" name="Freeform 17"/>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8" name="Freeform 18"/>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9" name="Freeform 19"/>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0" name="Freeform 20"/>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1" name="Freeform 21"/>
          <p:cNvSpPr/>
          <p:nvPr/>
        </p:nvSpPr>
        <p:spPr>
          <a:xfrm>
            <a:off x="3424708" y="7836224"/>
            <a:ext cx="3226307" cy="1531029"/>
          </a:xfrm>
          <a:custGeom>
            <a:avLst/>
            <a:gdLst/>
            <a:ahLst/>
            <a:cxnLst/>
            <a:rect l="l" t="t" r="r" b="b"/>
            <a:pathLst>
              <a:path w="3226307" h="1531029">
                <a:moveTo>
                  <a:pt x="0" y="0"/>
                </a:moveTo>
                <a:lnTo>
                  <a:pt x="3226308" y="0"/>
                </a:lnTo>
                <a:lnTo>
                  <a:pt x="3226308" y="1531030"/>
                </a:lnTo>
                <a:lnTo>
                  <a:pt x="0" y="1531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22" name="Freeform 22"/>
          <p:cNvSpPr/>
          <p:nvPr/>
        </p:nvSpPr>
        <p:spPr>
          <a:xfrm>
            <a:off x="11636984" y="7883807"/>
            <a:ext cx="3226307" cy="1531029"/>
          </a:xfrm>
          <a:custGeom>
            <a:avLst/>
            <a:gdLst/>
            <a:ahLst/>
            <a:cxnLst/>
            <a:rect l="l" t="t" r="r" b="b"/>
            <a:pathLst>
              <a:path w="3226307" h="1531029">
                <a:moveTo>
                  <a:pt x="0" y="0"/>
                </a:moveTo>
                <a:lnTo>
                  <a:pt x="3226308" y="0"/>
                </a:lnTo>
                <a:lnTo>
                  <a:pt x="3226308" y="1531030"/>
                </a:lnTo>
                <a:lnTo>
                  <a:pt x="0" y="15310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23" name="Freeform 23"/>
          <p:cNvSpPr/>
          <p:nvPr/>
        </p:nvSpPr>
        <p:spPr>
          <a:xfrm>
            <a:off x="8214676" y="-13304"/>
            <a:ext cx="3179988" cy="1439667"/>
          </a:xfrm>
          <a:custGeom>
            <a:avLst/>
            <a:gdLst/>
            <a:ahLst/>
            <a:cxnLst/>
            <a:rect l="l" t="t" r="r" b="b"/>
            <a:pathLst>
              <a:path w="3179988" h="1439667">
                <a:moveTo>
                  <a:pt x="0" y="0"/>
                </a:moveTo>
                <a:lnTo>
                  <a:pt x="3179988" y="0"/>
                </a:lnTo>
                <a:lnTo>
                  <a:pt x="3179988" y="1439667"/>
                </a:lnTo>
                <a:lnTo>
                  <a:pt x="0" y="1439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4" name="Freeform 24"/>
          <p:cNvSpPr/>
          <p:nvPr/>
        </p:nvSpPr>
        <p:spPr>
          <a:xfrm>
            <a:off x="6568103" y="63829"/>
            <a:ext cx="3179988" cy="1379640"/>
          </a:xfrm>
          <a:custGeom>
            <a:avLst/>
            <a:gdLst/>
            <a:ahLst/>
            <a:cxnLst/>
            <a:rect l="l" t="t" r="r" b="b"/>
            <a:pathLst>
              <a:path w="3179988" h="1439667">
                <a:moveTo>
                  <a:pt x="0" y="0"/>
                </a:moveTo>
                <a:lnTo>
                  <a:pt x="3179988" y="0"/>
                </a:lnTo>
                <a:lnTo>
                  <a:pt x="3179988" y="1439667"/>
                </a:lnTo>
                <a:lnTo>
                  <a:pt x="0" y="1439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5" name="Freeform 25"/>
          <p:cNvSpPr/>
          <p:nvPr/>
        </p:nvSpPr>
        <p:spPr>
          <a:xfrm flipH="1">
            <a:off x="9438871" y="8066971"/>
            <a:ext cx="1201460" cy="1311117"/>
          </a:xfrm>
          <a:custGeom>
            <a:avLst/>
            <a:gdLst/>
            <a:ahLst/>
            <a:cxnLst/>
            <a:rect l="l" t="t" r="r" b="b"/>
            <a:pathLst>
              <a:path w="1201460" h="1311117">
                <a:moveTo>
                  <a:pt x="1201460" y="0"/>
                </a:moveTo>
                <a:lnTo>
                  <a:pt x="0" y="0"/>
                </a:lnTo>
                <a:lnTo>
                  <a:pt x="0" y="1311117"/>
                </a:lnTo>
                <a:lnTo>
                  <a:pt x="1201460" y="1311117"/>
                </a:lnTo>
                <a:lnTo>
                  <a:pt x="120146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s-MX"/>
          </a:p>
        </p:txBody>
      </p:sp>
      <p:sp>
        <p:nvSpPr>
          <p:cNvPr id="26" name="TextBox 26"/>
          <p:cNvSpPr txBox="1"/>
          <p:nvPr/>
        </p:nvSpPr>
        <p:spPr>
          <a:xfrm>
            <a:off x="3484709" y="5565304"/>
            <a:ext cx="10868683" cy="397545"/>
          </a:xfrm>
          <a:prstGeom prst="rect">
            <a:avLst/>
          </a:prstGeom>
        </p:spPr>
        <p:txBody>
          <a:bodyPr lIns="0" tIns="0" rIns="0" bIns="0" rtlCol="0" anchor="t">
            <a:spAutoFit/>
          </a:bodyPr>
          <a:lstStyle/>
          <a:p>
            <a:pPr marL="0" lvl="0" indent="0" algn="ctr">
              <a:lnSpc>
                <a:spcPts val="3080"/>
              </a:lnSpc>
              <a:spcBef>
                <a:spcPct val="0"/>
              </a:spcBef>
            </a:pPr>
            <a:r>
              <a:rPr lang="en-US" sz="3000" b="1" u="sng">
                <a:solidFill>
                  <a:schemeClr val="bg1">
                    <a:lumMod val="10000"/>
                  </a:schemeClr>
                </a:solidFill>
                <a:latin typeface="Press Start 2P"/>
                <a:ea typeface="Press Start 2P"/>
                <a:cs typeface="Press Start 2P"/>
                <a:sym typeface="Press Start 2P"/>
              </a:rPr>
              <a:t>BY: ANITTA</a:t>
            </a:r>
          </a:p>
        </p:txBody>
      </p:sp>
      <p:sp>
        <p:nvSpPr>
          <p:cNvPr id="27" name="Freeform 27"/>
          <p:cNvSpPr/>
          <p:nvPr/>
        </p:nvSpPr>
        <p:spPr>
          <a:xfrm flipH="1">
            <a:off x="-1239953" y="2823109"/>
            <a:ext cx="3959812" cy="964754"/>
          </a:xfrm>
          <a:custGeom>
            <a:avLst/>
            <a:gdLst/>
            <a:ahLst/>
            <a:cxnLst/>
            <a:rect l="l" t="t" r="r" b="b"/>
            <a:pathLst>
              <a:path w="3959812" h="964754">
                <a:moveTo>
                  <a:pt x="3959811" y="0"/>
                </a:moveTo>
                <a:lnTo>
                  <a:pt x="0" y="0"/>
                </a:lnTo>
                <a:lnTo>
                  <a:pt x="0" y="964754"/>
                </a:lnTo>
                <a:lnTo>
                  <a:pt x="3959811" y="964754"/>
                </a:lnTo>
                <a:lnTo>
                  <a:pt x="3959811"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MX"/>
          </a:p>
        </p:txBody>
      </p:sp>
      <p:sp>
        <p:nvSpPr>
          <p:cNvPr id="28" name="Freeform 28"/>
          <p:cNvSpPr/>
          <p:nvPr/>
        </p:nvSpPr>
        <p:spPr>
          <a:xfrm flipH="1">
            <a:off x="15563850" y="2823109"/>
            <a:ext cx="3959812" cy="964754"/>
          </a:xfrm>
          <a:custGeom>
            <a:avLst/>
            <a:gdLst/>
            <a:ahLst/>
            <a:cxnLst/>
            <a:rect l="l" t="t" r="r" b="b"/>
            <a:pathLst>
              <a:path w="3959812" h="964754">
                <a:moveTo>
                  <a:pt x="3959812" y="0"/>
                </a:moveTo>
                <a:lnTo>
                  <a:pt x="0" y="0"/>
                </a:lnTo>
                <a:lnTo>
                  <a:pt x="0" y="964754"/>
                </a:lnTo>
                <a:lnTo>
                  <a:pt x="3959812" y="964754"/>
                </a:lnTo>
                <a:lnTo>
                  <a:pt x="3959812"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MX"/>
          </a:p>
        </p:txBody>
      </p:sp>
      <p:sp>
        <p:nvSpPr>
          <p:cNvPr id="29" name="Freeform 29"/>
          <p:cNvSpPr/>
          <p:nvPr/>
        </p:nvSpPr>
        <p:spPr>
          <a:xfrm flipH="1">
            <a:off x="15333416" y="1473230"/>
            <a:ext cx="1423271" cy="1423271"/>
          </a:xfrm>
          <a:custGeom>
            <a:avLst/>
            <a:gdLst/>
            <a:ahLst/>
            <a:cxnLst/>
            <a:rect l="l" t="t" r="r" b="b"/>
            <a:pathLst>
              <a:path w="1423271" h="1423271">
                <a:moveTo>
                  <a:pt x="1423271" y="0"/>
                </a:moveTo>
                <a:lnTo>
                  <a:pt x="0" y="0"/>
                </a:lnTo>
                <a:lnTo>
                  <a:pt x="0" y="1423271"/>
                </a:lnTo>
                <a:lnTo>
                  <a:pt x="1423271" y="1423271"/>
                </a:lnTo>
                <a:lnTo>
                  <a:pt x="142327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MX"/>
          </a:p>
        </p:txBody>
      </p:sp>
      <p:sp>
        <p:nvSpPr>
          <p:cNvPr id="30" name="Freeform 30"/>
          <p:cNvSpPr/>
          <p:nvPr/>
        </p:nvSpPr>
        <p:spPr>
          <a:xfrm flipH="1">
            <a:off x="3704991" y="5670324"/>
            <a:ext cx="1423271" cy="1423271"/>
          </a:xfrm>
          <a:custGeom>
            <a:avLst/>
            <a:gdLst/>
            <a:ahLst/>
            <a:cxnLst/>
            <a:rect l="l" t="t" r="r" b="b"/>
            <a:pathLst>
              <a:path w="1423271" h="1423271">
                <a:moveTo>
                  <a:pt x="1423271" y="0"/>
                </a:moveTo>
                <a:lnTo>
                  <a:pt x="0" y="0"/>
                </a:lnTo>
                <a:lnTo>
                  <a:pt x="0" y="1423271"/>
                </a:lnTo>
                <a:lnTo>
                  <a:pt x="1423271" y="1423271"/>
                </a:lnTo>
                <a:lnTo>
                  <a:pt x="142327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MX"/>
          </a:p>
        </p:txBody>
      </p:sp>
      <p:sp>
        <p:nvSpPr>
          <p:cNvPr id="31" name="CuadroTexto 30">
            <a:extLst>
              <a:ext uri="{FF2B5EF4-FFF2-40B4-BE49-F238E27FC236}">
                <a16:creationId xmlns:a16="http://schemas.microsoft.com/office/drawing/2014/main" id="{79B2091F-6F9A-2E53-F65E-90B3A552FDD8}"/>
              </a:ext>
            </a:extLst>
          </p:cNvPr>
          <p:cNvSpPr txBox="1"/>
          <p:nvPr/>
        </p:nvSpPr>
        <p:spPr>
          <a:xfrm>
            <a:off x="8698324" y="-613384"/>
            <a:ext cx="1828800" cy="1828800"/>
          </a:xfrm>
          <a:prstGeom prst="rect">
            <a:avLst/>
          </a:prstGeom>
          <a:noFill/>
        </p:spPr>
        <p:txBody>
          <a:bodyPr wrap="square" rtlCol="0">
            <a:spAutoFit/>
          </a:bodyPr>
          <a:lstStyle/>
          <a:p>
            <a:pPr algn="l"/>
            <a:endParaRPr lang="es-MX" dirty="0"/>
          </a:p>
        </p:txBody>
      </p:sp>
      <p:pic>
        <p:nvPicPr>
          <p:cNvPr id="32" name="Imagen 31">
            <a:extLst>
              <a:ext uri="{FF2B5EF4-FFF2-40B4-BE49-F238E27FC236}">
                <a16:creationId xmlns:a16="http://schemas.microsoft.com/office/drawing/2014/main" id="{D8B96066-C6E5-A5AD-2081-A0C662FE649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30672" y="-662006"/>
            <a:ext cx="15821200" cy="83932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style.rotation</p:attrName>
                                        </p:attrNameLst>
                                      </p:cBhvr>
                                      <p:tavLst>
                                        <p:tav tm="0">
                                          <p:val>
                                            <p:fltVal val="90"/>
                                          </p:val>
                                        </p:tav>
                                        <p:tav tm="100000">
                                          <p:val>
                                            <p:fltVal val="0"/>
                                          </p:val>
                                        </p:tav>
                                      </p:tavLst>
                                    </p:anim>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32"/>
                                        </p:tgtEl>
                                      </p:cBhvr>
                                    </p:animEffect>
                                    <p:animScale>
                                      <p:cBhvr>
                                        <p:cTn id="20" dur="250" autoRev="1" fill="hold"/>
                                        <p:tgtEl>
                                          <p:spTgt spid="32"/>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239953" y="463426"/>
            <a:ext cx="2497196" cy="1130549"/>
          </a:xfrm>
          <a:custGeom>
            <a:avLst/>
            <a:gdLst/>
            <a:ahLst/>
            <a:cxnLst/>
            <a:rect l="l" t="t" r="r" b="b"/>
            <a:pathLst>
              <a:path w="2497196" h="1130549">
                <a:moveTo>
                  <a:pt x="0" y="0"/>
                </a:moveTo>
                <a:lnTo>
                  <a:pt x="2497195" y="0"/>
                </a:lnTo>
                <a:lnTo>
                  <a:pt x="2497195" y="1130548"/>
                </a:lnTo>
                <a:lnTo>
                  <a:pt x="0" y="1130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0" name="Freeform 10"/>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Freeform 12"/>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3" name="Freeform 13"/>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4" name="Freeform 14"/>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5" name="Freeform 15"/>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a:off x="6479281" y="7883807"/>
            <a:ext cx="3226307" cy="1531029"/>
          </a:xfrm>
          <a:custGeom>
            <a:avLst/>
            <a:gdLst/>
            <a:ahLst/>
            <a:cxnLst/>
            <a:rect l="l" t="t" r="r" b="b"/>
            <a:pathLst>
              <a:path w="3226307" h="1531029">
                <a:moveTo>
                  <a:pt x="0" y="0"/>
                </a:moveTo>
                <a:lnTo>
                  <a:pt x="3226307" y="0"/>
                </a:lnTo>
                <a:lnTo>
                  <a:pt x="3226307" y="1531030"/>
                </a:lnTo>
                <a:lnTo>
                  <a:pt x="0" y="15310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7" name="Freeform 17"/>
          <p:cNvSpPr/>
          <p:nvPr/>
        </p:nvSpPr>
        <p:spPr>
          <a:xfrm flipH="1">
            <a:off x="-1827518" y="2834810"/>
            <a:ext cx="4598052" cy="1120253"/>
          </a:xfrm>
          <a:custGeom>
            <a:avLst/>
            <a:gdLst/>
            <a:ahLst/>
            <a:cxnLst/>
            <a:rect l="l" t="t" r="r" b="b"/>
            <a:pathLst>
              <a:path w="4598052" h="1120253">
                <a:moveTo>
                  <a:pt x="4598052" y="0"/>
                </a:moveTo>
                <a:lnTo>
                  <a:pt x="0" y="0"/>
                </a:lnTo>
                <a:lnTo>
                  <a:pt x="0" y="1120253"/>
                </a:lnTo>
                <a:lnTo>
                  <a:pt x="4598052" y="1120253"/>
                </a:lnTo>
                <a:lnTo>
                  <a:pt x="4598052"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8" name="Freeform 18"/>
          <p:cNvSpPr/>
          <p:nvPr/>
        </p:nvSpPr>
        <p:spPr>
          <a:xfrm>
            <a:off x="2955861" y="1111597"/>
            <a:ext cx="3959812" cy="964754"/>
          </a:xfrm>
          <a:custGeom>
            <a:avLst/>
            <a:gdLst/>
            <a:ahLst/>
            <a:cxnLst/>
            <a:rect l="l" t="t" r="r" b="b"/>
            <a:pathLst>
              <a:path w="3959812" h="964754">
                <a:moveTo>
                  <a:pt x="0" y="0"/>
                </a:moveTo>
                <a:lnTo>
                  <a:pt x="3959812" y="0"/>
                </a:lnTo>
                <a:lnTo>
                  <a:pt x="3959812" y="964754"/>
                </a:lnTo>
                <a:lnTo>
                  <a:pt x="0" y="9647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9" name="Freeform 19"/>
          <p:cNvSpPr/>
          <p:nvPr/>
        </p:nvSpPr>
        <p:spPr>
          <a:xfrm>
            <a:off x="1190684" y="1028700"/>
            <a:ext cx="4680500" cy="7025141"/>
          </a:xfrm>
          <a:custGeom>
            <a:avLst/>
            <a:gdLst/>
            <a:ahLst/>
            <a:cxnLst/>
            <a:rect l="l" t="t" r="r" b="b"/>
            <a:pathLst>
              <a:path w="4680500" h="7025141">
                <a:moveTo>
                  <a:pt x="0" y="0"/>
                </a:moveTo>
                <a:lnTo>
                  <a:pt x="4680500" y="0"/>
                </a:lnTo>
                <a:lnTo>
                  <a:pt x="4680500" y="7025141"/>
                </a:lnTo>
                <a:lnTo>
                  <a:pt x="0" y="7025141"/>
                </a:lnTo>
                <a:lnTo>
                  <a:pt x="0" y="0"/>
                </a:lnTo>
                <a:close/>
              </a:path>
            </a:pathLst>
          </a:custGeom>
          <a:blipFill>
            <a:blip r:embed="rId16"/>
            <a:stretch>
              <a:fillRect/>
            </a:stretch>
          </a:blipFill>
          <a:ln w="295275" cap="rnd">
            <a:gradFill>
              <a:gsLst>
                <a:gs pos="0">
                  <a:srgbClr val="000000">
                    <a:alpha val="100000"/>
                  </a:srgbClr>
                </a:gs>
                <a:gs pos="100000">
                  <a:srgbClr val="3533CD">
                    <a:alpha val="100000"/>
                  </a:srgbClr>
                </a:gs>
              </a:gsLst>
              <a:lin ang="0"/>
            </a:gradFill>
            <a:prstDash val="solid"/>
            <a:round/>
          </a:ln>
        </p:spPr>
        <p:txBody>
          <a:bodyPr/>
          <a:lstStyle/>
          <a:p>
            <a:endParaRPr lang="es-MX"/>
          </a:p>
        </p:txBody>
      </p:sp>
      <p:sp>
        <p:nvSpPr>
          <p:cNvPr id="20" name="TextBox 20"/>
          <p:cNvSpPr txBox="1"/>
          <p:nvPr/>
        </p:nvSpPr>
        <p:spPr>
          <a:xfrm>
            <a:off x="7711413" y="1641599"/>
            <a:ext cx="8909317" cy="1552575"/>
          </a:xfrm>
          <a:prstGeom prst="rect">
            <a:avLst/>
          </a:prstGeom>
        </p:spPr>
        <p:txBody>
          <a:bodyPr lIns="0" tIns="0" rIns="0" bIns="0" rtlCol="0" anchor="t">
            <a:spAutoFit/>
          </a:bodyPr>
          <a:lstStyle/>
          <a:p>
            <a:pPr marL="0" lvl="0" indent="0" algn="ctr">
              <a:lnSpc>
                <a:spcPts val="6299"/>
              </a:lnSpc>
            </a:pPr>
            <a:r>
              <a:rPr lang="en-US" sz="4499" spc="-49">
                <a:solidFill>
                  <a:srgbClr val="FFFFFF"/>
                </a:solidFill>
                <a:latin typeface="Press Start 2P"/>
                <a:ea typeface="Press Start 2P"/>
                <a:cs typeface="Press Start 2P"/>
                <a:sym typeface="Press Start 2P"/>
              </a:rPr>
              <a:t>¿QUE ES MINECRAFT?</a:t>
            </a:r>
          </a:p>
        </p:txBody>
      </p:sp>
      <p:sp>
        <p:nvSpPr>
          <p:cNvPr id="21" name="TextBox 21"/>
          <p:cNvSpPr txBox="1"/>
          <p:nvPr/>
        </p:nvSpPr>
        <p:spPr>
          <a:xfrm>
            <a:off x="7072843" y="3714842"/>
            <a:ext cx="10186457" cy="2111375"/>
          </a:xfrm>
          <a:prstGeom prst="rect">
            <a:avLst/>
          </a:prstGeom>
        </p:spPr>
        <p:txBody>
          <a:bodyPr lIns="0" tIns="0" rIns="0" bIns="0" rtlCol="0" anchor="t">
            <a:spAutoFit/>
          </a:bodyPr>
          <a:lstStyle/>
          <a:p>
            <a:pPr algn="just">
              <a:lnSpc>
                <a:spcPts val="2800"/>
              </a:lnSpc>
            </a:pPr>
            <a:r>
              <a:rPr lang="en-US" sz="2000" b="1" spc="136">
                <a:solidFill>
                  <a:srgbClr val="000000"/>
                </a:solidFill>
                <a:latin typeface="DM Sans Bold"/>
                <a:ea typeface="DM Sans Bold"/>
                <a:cs typeface="DM Sans Bold"/>
                <a:sym typeface="DM Sans Bold"/>
              </a:rPr>
              <a:t>Es un juego sandbox (de tipo "caja de arena") donde puedes explorar, construir, minar, luchar y sobrevivir en un mundo generado de forma aleatoria compuesto completamente por bloques (cubos) de diferentes materiales: tierra, piedra, madera, agua, lava, etc,  está bien chido juéguenlo gente.</a:t>
            </a:r>
          </a:p>
          <a:p>
            <a:pPr algn="just">
              <a:lnSpc>
                <a:spcPts val="2800"/>
              </a:lnSpc>
              <a:spcBef>
                <a:spcPct val="0"/>
              </a:spcBef>
            </a:pPr>
            <a:endParaRPr lang="en-US" sz="2000" b="1" spc="136">
              <a:solidFill>
                <a:srgbClr val="000000"/>
              </a:solidFill>
              <a:latin typeface="DM Sans Bold"/>
              <a:ea typeface="DM Sans Bold"/>
              <a:cs typeface="DM Sans Bold"/>
              <a:sym typeface="DM San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9542522" y="564354"/>
            <a:ext cx="2210639" cy="1000817"/>
          </a:xfrm>
          <a:custGeom>
            <a:avLst/>
            <a:gdLst/>
            <a:ahLst/>
            <a:cxnLst/>
            <a:rect l="l" t="t" r="r" b="b"/>
            <a:pathLst>
              <a:path w="2210639" h="1000817">
                <a:moveTo>
                  <a:pt x="0" y="0"/>
                </a:moveTo>
                <a:lnTo>
                  <a:pt x="2210639" y="0"/>
                </a:lnTo>
                <a:lnTo>
                  <a:pt x="2210639" y="1000817"/>
                </a:lnTo>
                <a:lnTo>
                  <a:pt x="0" y="10008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0" name="Freeform 10"/>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1" name="Freeform 11"/>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Freeform 12"/>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3" name="Freeform 13"/>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4" name="Freeform 14"/>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5" name="Freeform 15"/>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flipH="1">
            <a:off x="12263983" y="2832132"/>
            <a:ext cx="3568101" cy="869319"/>
          </a:xfrm>
          <a:custGeom>
            <a:avLst/>
            <a:gdLst/>
            <a:ahLst/>
            <a:cxnLst/>
            <a:rect l="l" t="t" r="r" b="b"/>
            <a:pathLst>
              <a:path w="3568101" h="869319">
                <a:moveTo>
                  <a:pt x="3568100" y="0"/>
                </a:moveTo>
                <a:lnTo>
                  <a:pt x="0" y="0"/>
                </a:lnTo>
                <a:lnTo>
                  <a:pt x="0" y="869319"/>
                </a:lnTo>
                <a:lnTo>
                  <a:pt x="3568100" y="869319"/>
                </a:lnTo>
                <a:lnTo>
                  <a:pt x="356810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7" name="Freeform 17"/>
          <p:cNvSpPr/>
          <p:nvPr/>
        </p:nvSpPr>
        <p:spPr>
          <a:xfrm>
            <a:off x="14776699" y="564354"/>
            <a:ext cx="3959812" cy="964754"/>
          </a:xfrm>
          <a:custGeom>
            <a:avLst/>
            <a:gdLst/>
            <a:ahLst/>
            <a:cxnLst/>
            <a:rect l="l" t="t" r="r" b="b"/>
            <a:pathLst>
              <a:path w="3959812" h="964754">
                <a:moveTo>
                  <a:pt x="0" y="0"/>
                </a:moveTo>
                <a:lnTo>
                  <a:pt x="3959812" y="0"/>
                </a:lnTo>
                <a:lnTo>
                  <a:pt x="3959812" y="964754"/>
                </a:lnTo>
                <a:lnTo>
                  <a:pt x="0" y="9647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8" name="TextBox 18"/>
          <p:cNvSpPr txBox="1"/>
          <p:nvPr/>
        </p:nvSpPr>
        <p:spPr>
          <a:xfrm>
            <a:off x="801213" y="655851"/>
            <a:ext cx="7096247" cy="1713866"/>
          </a:xfrm>
          <a:prstGeom prst="rect">
            <a:avLst/>
          </a:prstGeom>
        </p:spPr>
        <p:txBody>
          <a:bodyPr lIns="0" tIns="0" rIns="0" bIns="0" rtlCol="0" anchor="t">
            <a:spAutoFit/>
          </a:bodyPr>
          <a:lstStyle/>
          <a:p>
            <a:pPr marL="0" lvl="0" indent="0" algn="l">
              <a:lnSpc>
                <a:spcPts val="6859"/>
              </a:lnSpc>
            </a:pPr>
            <a:r>
              <a:rPr lang="en-US" sz="4899" spc="-53">
                <a:solidFill>
                  <a:srgbClr val="FFFFFF"/>
                </a:solidFill>
                <a:latin typeface="Press Start 2P"/>
                <a:ea typeface="Press Start 2P"/>
                <a:cs typeface="Press Start 2P"/>
                <a:sym typeface="Press Start 2P"/>
              </a:rPr>
              <a:t>MODOS DE JUEGO:</a:t>
            </a:r>
          </a:p>
        </p:txBody>
      </p:sp>
      <p:sp>
        <p:nvSpPr>
          <p:cNvPr id="19" name="TextBox 19"/>
          <p:cNvSpPr txBox="1"/>
          <p:nvPr/>
        </p:nvSpPr>
        <p:spPr>
          <a:xfrm>
            <a:off x="754474" y="3106729"/>
            <a:ext cx="10951948" cy="1841038"/>
          </a:xfrm>
          <a:prstGeom prst="rect">
            <a:avLst/>
          </a:prstGeom>
        </p:spPr>
        <p:txBody>
          <a:bodyPr lIns="0" tIns="0" rIns="0" bIns="0" rtlCol="0" anchor="t">
            <a:spAutoFit/>
          </a:bodyPr>
          <a:lstStyle/>
          <a:p>
            <a:pPr algn="just">
              <a:lnSpc>
                <a:spcPts val="3675"/>
              </a:lnSpc>
              <a:spcBef>
                <a:spcPct val="0"/>
              </a:spcBef>
            </a:pPr>
            <a:r>
              <a:rPr lang="en-US" sz="2625" b="1" spc="178">
                <a:solidFill>
                  <a:srgbClr val="000000"/>
                </a:solidFill>
                <a:latin typeface="Roboto Bold"/>
                <a:ea typeface="Roboto Bold"/>
                <a:cs typeface="Roboto Bold"/>
                <a:sym typeface="Roboto Bold"/>
              </a:rPr>
              <a:t>Supervivencia (el mejor): Se trata de tener que sobrevivir a monstruos tipo, creeper, zombis, arañas, esqueletos, etc, tambien tienes que construir un búnker (casa) para sobrevivir en la noche.</a:t>
            </a:r>
          </a:p>
        </p:txBody>
      </p:sp>
      <p:sp>
        <p:nvSpPr>
          <p:cNvPr id="20" name="TextBox 20"/>
          <p:cNvSpPr txBox="1"/>
          <p:nvPr/>
        </p:nvSpPr>
        <p:spPr>
          <a:xfrm>
            <a:off x="801213" y="5675256"/>
            <a:ext cx="10951948" cy="1414870"/>
          </a:xfrm>
          <a:prstGeom prst="rect">
            <a:avLst/>
          </a:prstGeom>
        </p:spPr>
        <p:txBody>
          <a:bodyPr lIns="0" tIns="0" rIns="0" bIns="0" rtlCol="0" anchor="t">
            <a:spAutoFit/>
          </a:bodyPr>
          <a:lstStyle/>
          <a:p>
            <a:pPr algn="just">
              <a:lnSpc>
                <a:spcPts val="3750"/>
              </a:lnSpc>
              <a:spcBef>
                <a:spcPct val="0"/>
              </a:spcBef>
            </a:pPr>
            <a:r>
              <a:rPr lang="en-US" sz="2679" b="1" spc="182">
                <a:solidFill>
                  <a:srgbClr val="000000"/>
                </a:solidFill>
                <a:latin typeface="Roboto Bold"/>
                <a:ea typeface="Roboto Bold"/>
                <a:cs typeface="Roboto Bold"/>
                <a:sym typeface="Roboto Bold"/>
              </a:rPr>
              <a:t>Creativo:  Puedes tener acceso ilimitado a todo, volar, construir, y las criaturas hostiles no te atacan, perfecto para construir :D</a:t>
            </a:r>
          </a:p>
        </p:txBody>
      </p:sp>
      <p:sp>
        <p:nvSpPr>
          <p:cNvPr id="21" name="CuadroTexto 20">
            <a:extLst>
              <a:ext uri="{FF2B5EF4-FFF2-40B4-BE49-F238E27FC236}">
                <a16:creationId xmlns:a16="http://schemas.microsoft.com/office/drawing/2014/main" id="{387650C1-6A7B-FBED-46B5-21312E17F048}"/>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sp>
        <p:nvSpPr>
          <p:cNvPr id="22" name="CuadroTexto 21">
            <a:extLst>
              <a:ext uri="{FF2B5EF4-FFF2-40B4-BE49-F238E27FC236}">
                <a16:creationId xmlns:a16="http://schemas.microsoft.com/office/drawing/2014/main" id="{138461DF-7E2B-691D-0DAB-C5B1C1542E6E}"/>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pic>
        <p:nvPicPr>
          <p:cNvPr id="25" name="Imagen 24">
            <a:extLst>
              <a:ext uri="{FF2B5EF4-FFF2-40B4-BE49-F238E27FC236}">
                <a16:creationId xmlns:a16="http://schemas.microsoft.com/office/drawing/2014/main" id="{135F3FD9-5FD0-5F37-37D8-4036F25E7C19}"/>
              </a:ext>
            </a:extLst>
          </p:cNvPr>
          <p:cNvPicPr>
            <a:picLocks noChangeAspect="1"/>
          </p:cNvPicPr>
          <p:nvPr/>
        </p:nvPicPr>
        <p:blipFill>
          <a:blip r:embed="rId14"/>
          <a:stretch>
            <a:fillRect/>
          </a:stretch>
        </p:blipFill>
        <p:spPr>
          <a:xfrm rot="517774">
            <a:off x="13402502" y="4785773"/>
            <a:ext cx="3728490" cy="31938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523418" y="-6691642"/>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0" y="9414837"/>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4574112"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9139776"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3713888" y="9423285"/>
            <a:ext cx="4574112" cy="873240"/>
          </a:xfrm>
          <a:custGeom>
            <a:avLst/>
            <a:gdLst/>
            <a:ahLst/>
            <a:cxnLst/>
            <a:rect l="l" t="t" r="r" b="b"/>
            <a:pathLst>
              <a:path w="4574112" h="873240">
                <a:moveTo>
                  <a:pt x="0" y="0"/>
                </a:moveTo>
                <a:lnTo>
                  <a:pt x="4574112" y="0"/>
                </a:lnTo>
                <a:lnTo>
                  <a:pt x="4574112" y="873240"/>
                </a:lnTo>
                <a:lnTo>
                  <a:pt x="0" y="87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8" name="Freeform 8"/>
          <p:cNvSpPr/>
          <p:nvPr/>
        </p:nvSpPr>
        <p:spPr>
          <a:xfrm>
            <a:off x="-586506"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80570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445325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7141036"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0195145"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12764329" y="8372178"/>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15572309" y="8380836"/>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flipH="1">
            <a:off x="-940102" y="3453074"/>
            <a:ext cx="3568101" cy="869319"/>
          </a:xfrm>
          <a:custGeom>
            <a:avLst/>
            <a:gdLst/>
            <a:ahLst/>
            <a:cxnLst/>
            <a:rect l="l" t="t" r="r" b="b"/>
            <a:pathLst>
              <a:path w="3568101" h="869319">
                <a:moveTo>
                  <a:pt x="3568101" y="0"/>
                </a:moveTo>
                <a:lnTo>
                  <a:pt x="0" y="0"/>
                </a:lnTo>
                <a:lnTo>
                  <a:pt x="0" y="869319"/>
                </a:lnTo>
                <a:lnTo>
                  <a:pt x="3568101" y="869319"/>
                </a:lnTo>
                <a:lnTo>
                  <a:pt x="356810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6" name="Freeform 16"/>
          <p:cNvSpPr/>
          <p:nvPr/>
        </p:nvSpPr>
        <p:spPr>
          <a:xfrm>
            <a:off x="15919360" y="3840016"/>
            <a:ext cx="3959812" cy="964754"/>
          </a:xfrm>
          <a:custGeom>
            <a:avLst/>
            <a:gdLst/>
            <a:ahLst/>
            <a:cxnLst/>
            <a:rect l="l" t="t" r="r" b="b"/>
            <a:pathLst>
              <a:path w="3959812" h="964754">
                <a:moveTo>
                  <a:pt x="0" y="0"/>
                </a:moveTo>
                <a:lnTo>
                  <a:pt x="3959812" y="0"/>
                </a:lnTo>
                <a:lnTo>
                  <a:pt x="3959812" y="964755"/>
                </a:lnTo>
                <a:lnTo>
                  <a:pt x="0" y="9647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7" name="Freeform 17"/>
          <p:cNvSpPr/>
          <p:nvPr/>
        </p:nvSpPr>
        <p:spPr>
          <a:xfrm>
            <a:off x="1028093" y="1028700"/>
            <a:ext cx="2210639" cy="1000817"/>
          </a:xfrm>
          <a:custGeom>
            <a:avLst/>
            <a:gdLst/>
            <a:ahLst/>
            <a:cxnLst/>
            <a:rect l="l" t="t" r="r" b="b"/>
            <a:pathLst>
              <a:path w="2210639" h="1000817">
                <a:moveTo>
                  <a:pt x="0" y="0"/>
                </a:moveTo>
                <a:lnTo>
                  <a:pt x="2210640" y="0"/>
                </a:lnTo>
                <a:lnTo>
                  <a:pt x="2210640" y="1000817"/>
                </a:lnTo>
                <a:lnTo>
                  <a:pt x="0" y="10008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8" name="Freeform 18"/>
          <p:cNvSpPr/>
          <p:nvPr/>
        </p:nvSpPr>
        <p:spPr>
          <a:xfrm>
            <a:off x="2141541" y="1028700"/>
            <a:ext cx="2210639" cy="1000817"/>
          </a:xfrm>
          <a:custGeom>
            <a:avLst/>
            <a:gdLst/>
            <a:ahLst/>
            <a:cxnLst/>
            <a:rect l="l" t="t" r="r" b="b"/>
            <a:pathLst>
              <a:path w="2210639" h="1000817">
                <a:moveTo>
                  <a:pt x="0" y="0"/>
                </a:moveTo>
                <a:lnTo>
                  <a:pt x="2210639" y="0"/>
                </a:lnTo>
                <a:lnTo>
                  <a:pt x="2210639" y="1000817"/>
                </a:lnTo>
                <a:lnTo>
                  <a:pt x="0" y="10008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9" name="Freeform 19"/>
          <p:cNvSpPr/>
          <p:nvPr/>
        </p:nvSpPr>
        <p:spPr>
          <a:xfrm>
            <a:off x="13935213" y="528292"/>
            <a:ext cx="2210639" cy="1000817"/>
          </a:xfrm>
          <a:custGeom>
            <a:avLst/>
            <a:gdLst/>
            <a:ahLst/>
            <a:cxnLst/>
            <a:rect l="l" t="t" r="r" b="b"/>
            <a:pathLst>
              <a:path w="2210639" h="1000817">
                <a:moveTo>
                  <a:pt x="0" y="0"/>
                </a:moveTo>
                <a:lnTo>
                  <a:pt x="2210640" y="0"/>
                </a:lnTo>
                <a:lnTo>
                  <a:pt x="2210640" y="1000816"/>
                </a:lnTo>
                <a:lnTo>
                  <a:pt x="0" y="10008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20" name="Freeform 20"/>
          <p:cNvSpPr/>
          <p:nvPr/>
        </p:nvSpPr>
        <p:spPr>
          <a:xfrm>
            <a:off x="15048661" y="528292"/>
            <a:ext cx="2210639" cy="1000817"/>
          </a:xfrm>
          <a:custGeom>
            <a:avLst/>
            <a:gdLst/>
            <a:ahLst/>
            <a:cxnLst/>
            <a:rect l="l" t="t" r="r" b="b"/>
            <a:pathLst>
              <a:path w="2210639" h="1000817">
                <a:moveTo>
                  <a:pt x="0" y="0"/>
                </a:moveTo>
                <a:lnTo>
                  <a:pt x="2210639" y="0"/>
                </a:lnTo>
                <a:lnTo>
                  <a:pt x="2210639" y="1000816"/>
                </a:lnTo>
                <a:lnTo>
                  <a:pt x="0" y="10008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21" name="TextBox 21"/>
          <p:cNvSpPr txBox="1"/>
          <p:nvPr/>
        </p:nvSpPr>
        <p:spPr>
          <a:xfrm>
            <a:off x="5104655" y="1210366"/>
            <a:ext cx="8078690" cy="762000"/>
          </a:xfrm>
          <a:prstGeom prst="rect">
            <a:avLst/>
          </a:prstGeom>
        </p:spPr>
        <p:txBody>
          <a:bodyPr lIns="0" tIns="0" rIns="0" bIns="0" rtlCol="0" anchor="t">
            <a:spAutoFit/>
          </a:bodyPr>
          <a:lstStyle/>
          <a:p>
            <a:pPr marL="0" lvl="0" indent="0" algn="ctr">
              <a:lnSpc>
                <a:spcPts val="6299"/>
              </a:lnSpc>
            </a:pPr>
            <a:r>
              <a:rPr lang="en-US" sz="4499" spc="-49">
                <a:solidFill>
                  <a:srgbClr val="FFFFFF"/>
                </a:solidFill>
                <a:latin typeface="Press Start 2P"/>
                <a:ea typeface="Press Start 2P"/>
                <a:cs typeface="Press Start 2P"/>
                <a:sym typeface="Press Start 2P"/>
              </a:rPr>
              <a:t>DATO CURIOSO:</a:t>
            </a:r>
          </a:p>
        </p:txBody>
      </p:sp>
      <p:grpSp>
        <p:nvGrpSpPr>
          <p:cNvPr id="22" name="Group 22"/>
          <p:cNvGrpSpPr/>
          <p:nvPr/>
        </p:nvGrpSpPr>
        <p:grpSpPr>
          <a:xfrm>
            <a:off x="1107806" y="6868343"/>
            <a:ext cx="16072387" cy="1773389"/>
            <a:chOff x="0" y="0"/>
            <a:chExt cx="21429850" cy="2364519"/>
          </a:xfrm>
        </p:grpSpPr>
        <p:sp>
          <p:nvSpPr>
            <p:cNvPr id="23" name="Freeform 23"/>
            <p:cNvSpPr/>
            <p:nvPr/>
          </p:nvSpPr>
          <p:spPr>
            <a:xfrm>
              <a:off x="0"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4" name="Freeform 24"/>
            <p:cNvSpPr/>
            <p:nvPr/>
          </p:nvSpPr>
          <p:spPr>
            <a:xfrm>
              <a:off x="3023081"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5" name="Freeform 25"/>
            <p:cNvSpPr/>
            <p:nvPr/>
          </p:nvSpPr>
          <p:spPr>
            <a:xfrm>
              <a:off x="5680942"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6" name="Freeform 26"/>
            <p:cNvSpPr/>
            <p:nvPr/>
          </p:nvSpPr>
          <p:spPr>
            <a:xfrm>
              <a:off x="8704024"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7" name="Freeform 27"/>
            <p:cNvSpPr/>
            <p:nvPr/>
          </p:nvSpPr>
          <p:spPr>
            <a:xfrm>
              <a:off x="11358145"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8" name="Freeform 28"/>
            <p:cNvSpPr/>
            <p:nvPr/>
          </p:nvSpPr>
          <p:spPr>
            <a:xfrm>
              <a:off x="14381226"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29" name="Freeform 29"/>
            <p:cNvSpPr/>
            <p:nvPr/>
          </p:nvSpPr>
          <p:spPr>
            <a:xfrm>
              <a:off x="17035347" y="0"/>
              <a:ext cx="1371421" cy="2364519"/>
            </a:xfrm>
            <a:custGeom>
              <a:avLst/>
              <a:gdLst/>
              <a:ahLst/>
              <a:cxnLst/>
              <a:rect l="l" t="t" r="r" b="b"/>
              <a:pathLst>
                <a:path w="1371421" h="2364519">
                  <a:moveTo>
                    <a:pt x="0" y="0"/>
                  </a:moveTo>
                  <a:lnTo>
                    <a:pt x="1371421" y="0"/>
                  </a:lnTo>
                  <a:lnTo>
                    <a:pt x="1371421"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30" name="Freeform 30"/>
            <p:cNvSpPr/>
            <p:nvPr/>
          </p:nvSpPr>
          <p:spPr>
            <a:xfrm>
              <a:off x="20058428" y="0"/>
              <a:ext cx="1371421" cy="2364519"/>
            </a:xfrm>
            <a:custGeom>
              <a:avLst/>
              <a:gdLst/>
              <a:ahLst/>
              <a:cxnLst/>
              <a:rect l="l" t="t" r="r" b="b"/>
              <a:pathLst>
                <a:path w="1371421" h="2364519">
                  <a:moveTo>
                    <a:pt x="0" y="0"/>
                  </a:moveTo>
                  <a:lnTo>
                    <a:pt x="1371422" y="0"/>
                  </a:lnTo>
                  <a:lnTo>
                    <a:pt x="1371422" y="2364519"/>
                  </a:lnTo>
                  <a:lnTo>
                    <a:pt x="0" y="23645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grpSp>
      <p:sp>
        <p:nvSpPr>
          <p:cNvPr id="31" name="TextBox 31"/>
          <p:cNvSpPr txBox="1"/>
          <p:nvPr/>
        </p:nvSpPr>
        <p:spPr>
          <a:xfrm>
            <a:off x="4747535" y="2542704"/>
            <a:ext cx="9936484" cy="3728168"/>
          </a:xfrm>
          <a:prstGeom prst="rect">
            <a:avLst/>
          </a:prstGeom>
        </p:spPr>
        <p:txBody>
          <a:bodyPr lIns="0" tIns="0" rIns="0" bIns="0" rtlCol="0" anchor="t">
            <a:spAutoFit/>
          </a:bodyPr>
          <a:lstStyle/>
          <a:p>
            <a:pPr algn="just">
              <a:lnSpc>
                <a:spcPts val="2731"/>
              </a:lnSpc>
            </a:pPr>
            <a:r>
              <a:rPr lang="en-US" sz="1950" spc="132" dirty="0">
                <a:solidFill>
                  <a:srgbClr val="000000"/>
                </a:solidFill>
                <a:latin typeface="Shrikhand"/>
                <a:ea typeface="Shrikhand"/>
                <a:cs typeface="Shrikhand"/>
                <a:sym typeface="Shrikhand"/>
              </a:rPr>
              <a:t>¿</a:t>
            </a:r>
            <a:r>
              <a:rPr lang="en-US" sz="1950" spc="132" dirty="0" err="1">
                <a:solidFill>
                  <a:srgbClr val="000000"/>
                </a:solidFill>
                <a:latin typeface="Shrikhand"/>
                <a:ea typeface="Shrikhand"/>
                <a:cs typeface="Shrikhand"/>
                <a:sym typeface="Shrikhand"/>
              </a:rPr>
              <a:t>Sabían</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creador</a:t>
            </a:r>
            <a:r>
              <a:rPr lang="en-US" sz="1950" spc="132" dirty="0">
                <a:solidFill>
                  <a:srgbClr val="000000"/>
                </a:solidFill>
                <a:latin typeface="Shrikhand"/>
                <a:ea typeface="Shrikhand"/>
                <a:cs typeface="Shrikhand"/>
                <a:sym typeface="Shrikhand"/>
              </a:rPr>
              <a:t> del </a:t>
            </a:r>
            <a:r>
              <a:rPr lang="en-US" sz="1950" spc="132" dirty="0" err="1">
                <a:solidFill>
                  <a:srgbClr val="000000"/>
                </a:solidFill>
                <a:latin typeface="Shrikhand"/>
                <a:ea typeface="Shrikhand"/>
                <a:cs typeface="Shrikhand"/>
                <a:sym typeface="Shrikhand"/>
              </a:rPr>
              <a:t>juego</a:t>
            </a:r>
            <a:r>
              <a:rPr lang="en-US" sz="1950" spc="132" dirty="0">
                <a:solidFill>
                  <a:srgbClr val="000000"/>
                </a:solidFill>
                <a:latin typeface="Shrikhand"/>
                <a:ea typeface="Shrikhand"/>
                <a:cs typeface="Shrikhand"/>
                <a:sym typeface="Shrikhand"/>
              </a:rPr>
              <a:t>, Notch, </a:t>
            </a:r>
            <a:r>
              <a:rPr lang="en-US" sz="1950" spc="132" dirty="0" err="1">
                <a:solidFill>
                  <a:srgbClr val="000000"/>
                </a:solidFill>
                <a:latin typeface="Shrikhand"/>
                <a:ea typeface="Shrikhand"/>
                <a:cs typeface="Shrikhand"/>
                <a:sym typeface="Shrikhand"/>
              </a:rPr>
              <a:t>creo</a:t>
            </a:r>
            <a:r>
              <a:rPr lang="en-US" sz="1950" spc="132" dirty="0">
                <a:solidFill>
                  <a:srgbClr val="000000"/>
                </a:solidFill>
                <a:latin typeface="Shrikhand"/>
                <a:ea typeface="Shrikhand"/>
                <a:cs typeface="Shrikhand"/>
                <a:sym typeface="Shrikhand"/>
              </a:rPr>
              <a:t> al creeper </a:t>
            </a:r>
            <a:r>
              <a:rPr lang="en-US" sz="1950" spc="132" dirty="0" err="1">
                <a:solidFill>
                  <a:srgbClr val="000000"/>
                </a:solidFill>
                <a:latin typeface="Shrikhand"/>
                <a:ea typeface="Shrikhand"/>
                <a:cs typeface="Shrikhand"/>
                <a:sym typeface="Shrikhand"/>
              </a:rPr>
              <a:t>por</a:t>
            </a:r>
            <a:r>
              <a:rPr lang="en-US" sz="1950" spc="132" dirty="0">
                <a:solidFill>
                  <a:srgbClr val="000000"/>
                </a:solidFill>
                <a:latin typeface="Shrikhand"/>
                <a:ea typeface="Shrikhand"/>
                <a:cs typeface="Shrikhand"/>
                <a:sym typeface="Shrikhand"/>
              </a:rPr>
              <a:t> error? El </a:t>
            </a:r>
            <a:r>
              <a:rPr lang="en-US" sz="1950" spc="132" dirty="0" err="1">
                <a:solidFill>
                  <a:srgbClr val="000000"/>
                </a:solidFill>
                <a:latin typeface="Shrikhand"/>
                <a:ea typeface="Shrikhand"/>
                <a:cs typeface="Shrikhand"/>
                <a:sym typeface="Shrikhand"/>
              </a:rPr>
              <a:t>estaba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intentando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hacer</a:t>
            </a:r>
            <a:r>
              <a:rPr lang="en-US" sz="1950" spc="132" dirty="0">
                <a:solidFill>
                  <a:srgbClr val="000000"/>
                </a:solidFill>
                <a:latin typeface="Shrikhand"/>
                <a:ea typeface="Shrikhand"/>
                <a:cs typeface="Shrikhand"/>
                <a:sym typeface="Shrikhand"/>
              </a:rPr>
              <a:t> un </a:t>
            </a:r>
            <a:r>
              <a:rPr lang="en-US" sz="1950" spc="132" dirty="0" err="1">
                <a:solidFill>
                  <a:srgbClr val="000000"/>
                </a:solidFill>
                <a:latin typeface="Shrikhand"/>
                <a:ea typeface="Shrikhand"/>
                <a:cs typeface="Shrikhand"/>
                <a:sym typeface="Shrikhand"/>
              </a:rPr>
              <a:t>cerdo</a:t>
            </a:r>
            <a:r>
              <a:rPr lang="en-US" sz="1950" spc="132" dirty="0">
                <a:solidFill>
                  <a:srgbClr val="000000"/>
                </a:solidFill>
                <a:latin typeface="Shrikhand"/>
                <a:ea typeface="Shrikhand"/>
                <a:cs typeface="Shrikhand"/>
                <a:sym typeface="Shrikhand"/>
              </a:rPr>
              <a:t> (pig), </a:t>
            </a:r>
            <a:r>
              <a:rPr lang="en-US" sz="1950" spc="132" dirty="0" err="1">
                <a:solidFill>
                  <a:srgbClr val="000000"/>
                </a:solidFill>
                <a:latin typeface="Shrikhand"/>
                <a:ea typeface="Shrikhand"/>
                <a:cs typeface="Shrikhand"/>
                <a:sym typeface="Shrikhand"/>
              </a:rPr>
              <a:t>pero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cometió</a:t>
            </a:r>
            <a:r>
              <a:rPr lang="en-US" sz="1950" spc="132" dirty="0">
                <a:solidFill>
                  <a:srgbClr val="000000"/>
                </a:solidFill>
                <a:latin typeface="Shrikhand"/>
                <a:ea typeface="Shrikhand"/>
                <a:cs typeface="Shrikhand"/>
                <a:sym typeface="Shrikhand"/>
              </a:rPr>
              <a:t> un error al </a:t>
            </a:r>
            <a:r>
              <a:rPr lang="en-US" sz="1950" spc="132" dirty="0" err="1">
                <a:solidFill>
                  <a:srgbClr val="000000"/>
                </a:solidFill>
                <a:latin typeface="Shrikhand"/>
                <a:ea typeface="Shrikhand"/>
                <a:cs typeface="Shrikhand"/>
                <a:sym typeface="Shrikhand"/>
              </a:rPr>
              <a:t>escribir</a:t>
            </a:r>
            <a:r>
              <a:rPr lang="en-US" sz="1950" spc="132" dirty="0">
                <a:solidFill>
                  <a:srgbClr val="000000"/>
                </a:solidFill>
                <a:latin typeface="Shrikhand"/>
                <a:ea typeface="Shrikhand"/>
                <a:cs typeface="Shrikhand"/>
                <a:sym typeface="Shrikhand"/>
              </a:rPr>
              <a:t> las </a:t>
            </a:r>
            <a:r>
              <a:rPr lang="en-US" sz="1950" spc="132" dirty="0" err="1">
                <a:solidFill>
                  <a:srgbClr val="000000"/>
                </a:solidFill>
                <a:latin typeface="Shrikhand"/>
                <a:ea typeface="Shrikhand"/>
                <a:cs typeface="Shrikhand"/>
                <a:sym typeface="Shrikhand"/>
              </a:rPr>
              <a:t>dimensiones</a:t>
            </a:r>
            <a:r>
              <a:rPr lang="en-US" sz="1950" spc="132" dirty="0">
                <a:solidFill>
                  <a:srgbClr val="000000"/>
                </a:solidFill>
                <a:latin typeface="Shrikhand"/>
                <a:ea typeface="Shrikhand"/>
                <a:cs typeface="Shrikhand"/>
                <a:sym typeface="Shrikhand"/>
              </a:rPr>
              <a:t> del </a:t>
            </a:r>
            <a:r>
              <a:rPr lang="en-US" sz="1950" spc="132" dirty="0" err="1">
                <a:solidFill>
                  <a:srgbClr val="000000"/>
                </a:solidFill>
                <a:latin typeface="Shrikhand"/>
                <a:ea typeface="Shrikhand"/>
                <a:cs typeface="Shrikhand"/>
                <a:sym typeface="Shrikhand"/>
              </a:rPr>
              <a:t>cuerpo</a:t>
            </a:r>
            <a:r>
              <a:rPr lang="en-US" sz="1950" spc="132" dirty="0">
                <a:solidFill>
                  <a:srgbClr val="000000"/>
                </a:solidFill>
                <a:latin typeface="Shrikhand"/>
                <a:ea typeface="Shrikhand"/>
                <a:cs typeface="Shrikhand"/>
                <a:sym typeface="Shrikhand"/>
              </a:rPr>
              <a:t>. En </a:t>
            </a:r>
            <a:r>
              <a:rPr lang="en-US" sz="1950" spc="132" dirty="0" err="1">
                <a:solidFill>
                  <a:srgbClr val="000000"/>
                </a:solidFill>
                <a:latin typeface="Shrikhand"/>
                <a:ea typeface="Shrikhand"/>
                <a:cs typeface="Shrikhand"/>
                <a:sym typeface="Shrikhand"/>
              </a:rPr>
              <a:t>lugar</a:t>
            </a:r>
            <a:r>
              <a:rPr lang="en-US" sz="1950" spc="132" dirty="0">
                <a:solidFill>
                  <a:srgbClr val="000000"/>
                </a:solidFill>
                <a:latin typeface="Shrikhand"/>
                <a:ea typeface="Shrikhand"/>
                <a:cs typeface="Shrikhand"/>
                <a:sym typeface="Shrikhand"/>
              </a:rPr>
              <a:t> de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cuerpo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fuera</a:t>
            </a:r>
            <a:r>
              <a:rPr lang="en-US" sz="1950" spc="132" dirty="0">
                <a:solidFill>
                  <a:srgbClr val="000000"/>
                </a:solidFill>
                <a:latin typeface="Shrikhand"/>
                <a:ea typeface="Shrikhand"/>
                <a:cs typeface="Shrikhand"/>
                <a:sym typeface="Shrikhand"/>
              </a:rPr>
              <a:t> largo y </a:t>
            </a:r>
            <a:r>
              <a:rPr lang="en-US" sz="1950" spc="132" dirty="0" err="1">
                <a:solidFill>
                  <a:srgbClr val="000000"/>
                </a:solidFill>
                <a:latin typeface="Shrikhand"/>
                <a:ea typeface="Shrikhand"/>
                <a:cs typeface="Shrikhand"/>
                <a:sym typeface="Shrikhand"/>
              </a:rPr>
              <a:t>bajo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el de un </a:t>
            </a:r>
            <a:r>
              <a:rPr lang="en-US" sz="1950" spc="132" dirty="0" err="1">
                <a:solidFill>
                  <a:srgbClr val="000000"/>
                </a:solidFill>
                <a:latin typeface="Shrikhand"/>
                <a:ea typeface="Shrikhand"/>
                <a:cs typeface="Shrikhand"/>
                <a:sym typeface="Shrikhand"/>
              </a:rPr>
              <a:t>cerdo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le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puso</a:t>
            </a:r>
            <a:r>
              <a:rPr lang="en-US" sz="1950" spc="132" dirty="0">
                <a:solidFill>
                  <a:srgbClr val="000000"/>
                </a:solidFill>
                <a:latin typeface="Shrikhand"/>
                <a:ea typeface="Shrikhand"/>
                <a:cs typeface="Shrikhand"/>
                <a:sym typeface="Shrikhand"/>
              </a:rPr>
              <a:t> las </a:t>
            </a:r>
            <a:r>
              <a:rPr lang="en-US" sz="1950" spc="132" dirty="0" err="1">
                <a:solidFill>
                  <a:srgbClr val="000000"/>
                </a:solidFill>
                <a:latin typeface="Shrikhand"/>
                <a:ea typeface="Shrikhand"/>
                <a:cs typeface="Shrikhand"/>
                <a:sym typeface="Shrikhand"/>
              </a:rPr>
              <a:t>medidas</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altas</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delgadas</a:t>
            </a:r>
            <a:r>
              <a:rPr lang="en-US" sz="1950" spc="132" dirty="0">
                <a:solidFill>
                  <a:srgbClr val="000000"/>
                </a:solidFill>
                <a:latin typeface="Shrikhand"/>
                <a:ea typeface="Shrikhand"/>
                <a:cs typeface="Shrikhand"/>
                <a:sym typeface="Shrikhand"/>
              </a:rPr>
              <a:t>. El </a:t>
            </a:r>
            <a:r>
              <a:rPr lang="en-US" sz="1950" spc="132" dirty="0" err="1">
                <a:solidFill>
                  <a:srgbClr val="000000"/>
                </a:solidFill>
                <a:latin typeface="Shrikhand"/>
                <a:ea typeface="Shrikhand"/>
                <a:cs typeface="Shrikhand"/>
                <a:sym typeface="Shrikhand"/>
              </a:rPr>
              <a:t>resultado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fue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criatura</a:t>
            </a:r>
            <a:r>
              <a:rPr lang="en-US" sz="1950" spc="132" dirty="0">
                <a:solidFill>
                  <a:srgbClr val="000000"/>
                </a:solidFill>
                <a:latin typeface="Shrikhand"/>
                <a:ea typeface="Shrikhand"/>
                <a:cs typeface="Shrikhand"/>
                <a:sym typeface="Shrikhand"/>
              </a:rPr>
              <a:t> con forma </a:t>
            </a:r>
            <a:r>
              <a:rPr lang="en-US" sz="1950" spc="132" dirty="0" err="1">
                <a:solidFill>
                  <a:srgbClr val="000000"/>
                </a:solidFill>
                <a:latin typeface="Shrikhand"/>
                <a:ea typeface="Shrikhand"/>
                <a:cs typeface="Shrikhand"/>
                <a:sym typeface="Shrikhand"/>
              </a:rPr>
              <a:t>rara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torre</a:t>
            </a:r>
            <a:r>
              <a:rPr lang="en-US" sz="1950" spc="132" dirty="0">
                <a:solidFill>
                  <a:srgbClr val="000000"/>
                </a:solidFill>
                <a:latin typeface="Shrikhand"/>
                <a:ea typeface="Shrikhand"/>
                <a:cs typeface="Shrikhand"/>
                <a:sym typeface="Shrikhand"/>
              </a:rPr>
              <a:t> con cuatro </a:t>
            </a:r>
            <a:r>
              <a:rPr lang="en-US" sz="1950" spc="132" dirty="0" err="1">
                <a:solidFill>
                  <a:srgbClr val="000000"/>
                </a:solidFill>
                <a:latin typeface="Shrikhand"/>
                <a:ea typeface="Shrikhand"/>
                <a:cs typeface="Shrikhand"/>
                <a:sym typeface="Shrikhand"/>
              </a:rPr>
              <a:t>patas</a:t>
            </a:r>
            <a:r>
              <a:rPr lang="en-US" sz="1950" spc="132" dirty="0">
                <a:solidFill>
                  <a:srgbClr val="000000"/>
                </a:solidFill>
                <a:latin typeface="Shrikhand"/>
                <a:ea typeface="Shrikhand"/>
                <a:cs typeface="Shrikhand"/>
                <a:sym typeface="Shrikhand"/>
              </a:rPr>
              <a:t>. Notch lo </a:t>
            </a:r>
            <a:r>
              <a:rPr lang="en-US" sz="1950" spc="132" dirty="0" err="1">
                <a:solidFill>
                  <a:srgbClr val="000000"/>
                </a:solidFill>
                <a:latin typeface="Shrikhand"/>
                <a:ea typeface="Shrikhand"/>
                <a:cs typeface="Shrikhand"/>
                <a:sym typeface="Shrikhand"/>
              </a:rPr>
              <a:t>vio</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dijo</a:t>
            </a:r>
            <a:r>
              <a:rPr lang="en-US" sz="1950" spc="132" dirty="0">
                <a:solidFill>
                  <a:srgbClr val="000000"/>
                </a:solidFill>
                <a:latin typeface="Shrikhand"/>
                <a:ea typeface="Shrikhand"/>
                <a:cs typeface="Shrikhand"/>
                <a:sym typeface="Shrikhand"/>
              </a:rPr>
              <a:t> algo </a:t>
            </a:r>
            <a:r>
              <a:rPr lang="en-US" sz="1950" spc="132" dirty="0" err="1">
                <a:solidFill>
                  <a:srgbClr val="000000"/>
                </a:solidFill>
                <a:latin typeface="Shrikhand"/>
                <a:ea typeface="Shrikhand"/>
                <a:cs typeface="Shrikhand"/>
                <a:sym typeface="Shrikhand"/>
              </a:rPr>
              <a:t>como</a:t>
            </a:r>
            <a:r>
              <a:rPr lang="en-US" sz="1950" spc="132" dirty="0">
                <a:solidFill>
                  <a:srgbClr val="000000"/>
                </a:solidFill>
                <a:latin typeface="Shrikhand"/>
                <a:ea typeface="Shrikhand"/>
                <a:cs typeface="Shrikhand"/>
                <a:sym typeface="Shrikhand"/>
              </a:rPr>
              <a:t>: "Se </a:t>
            </a:r>
            <a:r>
              <a:rPr lang="en-US" sz="1950" spc="132" dirty="0" err="1">
                <a:solidFill>
                  <a:srgbClr val="000000"/>
                </a:solidFill>
                <a:latin typeface="Shrikhand"/>
                <a:ea typeface="Shrikhand"/>
                <a:cs typeface="Shrikhand"/>
                <a:sym typeface="Shrikhand"/>
              </a:rPr>
              <a:t>ve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espeluznante</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pero</a:t>
            </a:r>
            <a:r>
              <a:rPr lang="en-US" sz="1950" spc="132" dirty="0">
                <a:solidFill>
                  <a:srgbClr val="000000"/>
                </a:solidFill>
                <a:latin typeface="Shrikhand"/>
                <a:ea typeface="Shrikhand"/>
                <a:cs typeface="Shrikhand"/>
                <a:sym typeface="Shrikhand"/>
              </a:rPr>
              <a:t> me </a:t>
            </a:r>
            <a:r>
              <a:rPr lang="en-US" sz="1950" spc="132" dirty="0" err="1">
                <a:solidFill>
                  <a:srgbClr val="000000"/>
                </a:solidFill>
                <a:latin typeface="Shrikhand"/>
                <a:ea typeface="Shrikhand"/>
                <a:cs typeface="Shrikhand"/>
                <a:sym typeface="Shrikhand"/>
              </a:rPr>
              <a:t>gusta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así</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que</a:t>
            </a:r>
            <a:r>
              <a:rPr lang="en-US" sz="1950" spc="132" dirty="0">
                <a:solidFill>
                  <a:srgbClr val="000000"/>
                </a:solidFill>
                <a:latin typeface="Shrikhand"/>
                <a:ea typeface="Shrikhand"/>
                <a:cs typeface="Shrikhand"/>
                <a:sym typeface="Shrikhand"/>
              </a:rPr>
              <a:t> en </a:t>
            </a:r>
            <a:r>
              <a:rPr lang="en-US" sz="1950" spc="132" dirty="0" err="1">
                <a:solidFill>
                  <a:srgbClr val="000000"/>
                </a:solidFill>
                <a:latin typeface="Shrikhand"/>
                <a:ea typeface="Shrikhand"/>
                <a:cs typeface="Shrikhand"/>
                <a:sym typeface="Shrikhand"/>
              </a:rPr>
              <a:t>vez</a:t>
            </a:r>
            <a:r>
              <a:rPr lang="en-US" sz="1950" spc="132" dirty="0">
                <a:solidFill>
                  <a:srgbClr val="000000"/>
                </a:solidFill>
                <a:latin typeface="Shrikhand"/>
                <a:ea typeface="Shrikhand"/>
                <a:cs typeface="Shrikhand"/>
                <a:sym typeface="Shrikhand"/>
              </a:rPr>
              <a:t> de </a:t>
            </a:r>
            <a:r>
              <a:rPr lang="en-US" sz="1950" spc="132" dirty="0" err="1">
                <a:solidFill>
                  <a:srgbClr val="000000"/>
                </a:solidFill>
                <a:latin typeface="Shrikhand"/>
                <a:ea typeface="Shrikhand"/>
                <a:cs typeface="Shrikhand"/>
                <a:sym typeface="Shrikhand"/>
              </a:rPr>
              <a:t>borrarlo</a:t>
            </a:r>
            <a:r>
              <a:rPr lang="en-US" sz="1950" spc="132" dirty="0">
                <a:solidFill>
                  <a:srgbClr val="000000"/>
                </a:solidFill>
                <a:latin typeface="Shrikhand"/>
                <a:ea typeface="Shrikhand"/>
                <a:cs typeface="Shrikhand"/>
                <a:sym typeface="Shrikhand"/>
              </a:rPr>
              <a:t>, lo </a:t>
            </a:r>
            <a:r>
              <a:rPr lang="en-US" sz="1950" spc="132" dirty="0" err="1">
                <a:solidFill>
                  <a:srgbClr val="000000"/>
                </a:solidFill>
                <a:latin typeface="Shrikhand"/>
                <a:ea typeface="Shrikhand"/>
                <a:cs typeface="Shrikhand"/>
                <a:sym typeface="Shrikhand"/>
              </a:rPr>
              <a:t>convirtió</a:t>
            </a:r>
            <a:r>
              <a:rPr lang="en-US" sz="1950" spc="132" dirty="0">
                <a:solidFill>
                  <a:srgbClr val="000000"/>
                </a:solidFill>
                <a:latin typeface="Shrikhand"/>
                <a:ea typeface="Shrikhand"/>
                <a:cs typeface="Shrikhand"/>
                <a:sym typeface="Shrikhand"/>
              </a:rPr>
              <a:t> en un </a:t>
            </a:r>
            <a:r>
              <a:rPr lang="en-US" sz="1950" spc="132" dirty="0" err="1">
                <a:solidFill>
                  <a:srgbClr val="000000"/>
                </a:solidFill>
                <a:latin typeface="Shrikhand"/>
                <a:ea typeface="Shrikhand"/>
                <a:cs typeface="Shrikhand"/>
                <a:sym typeface="Shrikhand"/>
              </a:rPr>
              <a:t>nuevo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enemigo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Qué</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hace</a:t>
            </a:r>
            <a:r>
              <a:rPr lang="en-US" sz="1950" spc="132" dirty="0">
                <a:solidFill>
                  <a:srgbClr val="000000"/>
                </a:solidFill>
                <a:latin typeface="Shrikhand"/>
                <a:ea typeface="Shrikhand"/>
                <a:cs typeface="Shrikhand"/>
                <a:sym typeface="Shrikhand"/>
              </a:rPr>
              <a:t> el creeper? Se </a:t>
            </a:r>
            <a:r>
              <a:rPr lang="en-US" sz="1950" spc="132" dirty="0" err="1">
                <a:solidFill>
                  <a:srgbClr val="000000"/>
                </a:solidFill>
                <a:latin typeface="Shrikhand"/>
                <a:ea typeface="Shrikhand"/>
                <a:cs typeface="Shrikhand"/>
                <a:sym typeface="Shrikhand"/>
              </a:rPr>
              <a:t>acerca</a:t>
            </a:r>
            <a:r>
              <a:rPr lang="en-US" sz="1950" spc="132" dirty="0">
                <a:solidFill>
                  <a:srgbClr val="000000"/>
                </a:solidFill>
                <a:latin typeface="Shrikhand"/>
                <a:ea typeface="Shrikhand"/>
                <a:cs typeface="Shrikhand"/>
                <a:sym typeface="Shrikhand"/>
              </a:rPr>
              <a:t> al </a:t>
            </a:r>
            <a:r>
              <a:rPr lang="en-US" sz="1950" spc="132" dirty="0" err="1">
                <a:solidFill>
                  <a:srgbClr val="000000"/>
                </a:solidFill>
                <a:latin typeface="Shrikhand"/>
                <a:ea typeface="Shrikhand"/>
                <a:cs typeface="Shrikhand"/>
                <a:sym typeface="Shrikhand"/>
              </a:rPr>
              <a:t>jugador</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si</a:t>
            </a:r>
            <a:r>
              <a:rPr lang="en-US" sz="1950" spc="132" dirty="0">
                <a:solidFill>
                  <a:srgbClr val="000000"/>
                </a:solidFill>
                <a:latin typeface="Shrikhand"/>
                <a:ea typeface="Shrikhand"/>
                <a:cs typeface="Shrikhand"/>
                <a:sym typeface="Shrikhand"/>
              </a:rPr>
              <a:t> lo </a:t>
            </a:r>
            <a:r>
              <a:rPr lang="en-US" sz="1950" spc="132" dirty="0" err="1">
                <a:solidFill>
                  <a:srgbClr val="000000"/>
                </a:solidFill>
                <a:latin typeface="Shrikhand"/>
                <a:ea typeface="Shrikhand"/>
                <a:cs typeface="Shrikhand"/>
                <a:sym typeface="Shrikhand"/>
              </a:rPr>
              <a:t>lastiman</a:t>
            </a:r>
            <a:r>
              <a:rPr lang="en-US" sz="1950" spc="132" dirty="0">
                <a:solidFill>
                  <a:srgbClr val="000000"/>
                </a:solidFill>
                <a:latin typeface="Shrikhand"/>
                <a:ea typeface="Shrikhand"/>
                <a:cs typeface="Shrikhand"/>
                <a:sym typeface="Shrikhand"/>
              </a:rPr>
              <a:t> o </a:t>
            </a:r>
            <a:r>
              <a:rPr lang="en-US" sz="1950" spc="132" dirty="0" err="1">
                <a:solidFill>
                  <a:srgbClr val="000000"/>
                </a:solidFill>
                <a:latin typeface="Shrikhand"/>
                <a:ea typeface="Shrikhand"/>
                <a:cs typeface="Shrikhand"/>
                <a:sym typeface="Shrikhand"/>
              </a:rPr>
              <a:t>simplemente</a:t>
            </a:r>
            <a:r>
              <a:rPr lang="en-US" sz="1950" spc="132" dirty="0">
                <a:solidFill>
                  <a:srgbClr val="000000"/>
                </a:solidFill>
                <a:latin typeface="Shrikhand"/>
                <a:ea typeface="Shrikhand"/>
                <a:cs typeface="Shrikhand"/>
                <a:sym typeface="Shrikhand"/>
              </a:rPr>
              <a:t> sin </a:t>
            </a:r>
            <a:r>
              <a:rPr lang="en-US" sz="1950" spc="132" dirty="0" err="1">
                <a:solidFill>
                  <a:srgbClr val="000000"/>
                </a:solidFill>
                <a:latin typeface="Shrikhand"/>
                <a:ea typeface="Shrikhand"/>
                <a:cs typeface="Shrikhand"/>
                <a:sym typeface="Shrikhand"/>
              </a:rPr>
              <a:t>ninguna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razón</a:t>
            </a:r>
            <a:r>
              <a:rPr lang="en-US" sz="1950" spc="132" dirty="0">
                <a:solidFill>
                  <a:srgbClr val="000000"/>
                </a:solidFill>
                <a:latin typeface="Shrikhand"/>
                <a:ea typeface="Shrikhand"/>
                <a:cs typeface="Shrikhand"/>
                <a:sym typeface="Shrikhand"/>
              </a:rPr>
              <a:t>, poco a poco </a:t>
            </a:r>
            <a:r>
              <a:rPr lang="en-US" sz="1950" spc="132" dirty="0" err="1">
                <a:solidFill>
                  <a:srgbClr val="000000"/>
                </a:solidFill>
                <a:latin typeface="Shrikhand"/>
                <a:ea typeface="Shrikhand"/>
                <a:cs typeface="Shrikhand"/>
                <a:sym typeface="Shrikhand"/>
              </a:rPr>
              <a:t>explota</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destruyendo</a:t>
            </a:r>
            <a:r>
              <a:rPr lang="en-US" sz="1950" spc="132" dirty="0">
                <a:solidFill>
                  <a:srgbClr val="000000"/>
                </a:solidFill>
                <a:latin typeface="Shrikhand"/>
                <a:ea typeface="Shrikhand"/>
                <a:cs typeface="Shrikhand"/>
                <a:sym typeface="Shrikhand"/>
              </a:rPr>
              <a:t> </a:t>
            </a:r>
            <a:r>
              <a:rPr lang="en-US" sz="1950" spc="132" dirty="0" err="1">
                <a:solidFill>
                  <a:srgbClr val="000000"/>
                </a:solidFill>
                <a:latin typeface="Shrikhand"/>
                <a:ea typeface="Shrikhand"/>
                <a:cs typeface="Shrikhand"/>
                <a:sym typeface="Shrikhand"/>
              </a:rPr>
              <a:t>bloques</a:t>
            </a:r>
            <a:r>
              <a:rPr lang="en-US" sz="1950" spc="132" dirty="0">
                <a:solidFill>
                  <a:srgbClr val="000000"/>
                </a:solidFill>
                <a:latin typeface="Shrikhand"/>
                <a:ea typeface="Shrikhand"/>
                <a:cs typeface="Shrikhand"/>
                <a:sym typeface="Shrikhand"/>
              </a:rPr>
              <a:t> y </a:t>
            </a:r>
            <a:r>
              <a:rPr lang="en-US" sz="1950" spc="132" dirty="0" err="1">
                <a:solidFill>
                  <a:srgbClr val="000000"/>
                </a:solidFill>
                <a:latin typeface="Shrikhand"/>
                <a:ea typeface="Shrikhand"/>
                <a:cs typeface="Shrikhand"/>
                <a:sym typeface="Shrikhand"/>
              </a:rPr>
              <a:t>matando</a:t>
            </a:r>
            <a:r>
              <a:rPr lang="en-US" sz="1950" spc="132" dirty="0">
                <a:solidFill>
                  <a:srgbClr val="000000"/>
                </a:solidFill>
                <a:latin typeface="Shrikhand"/>
                <a:ea typeface="Shrikhand"/>
                <a:cs typeface="Shrikhand"/>
                <a:sym typeface="Shrikhand"/>
              </a:rPr>
              <a:t> al </a:t>
            </a:r>
            <a:r>
              <a:rPr lang="en-US" sz="1950" spc="132" dirty="0" err="1">
                <a:solidFill>
                  <a:srgbClr val="000000"/>
                </a:solidFill>
                <a:latin typeface="Shrikhand"/>
                <a:ea typeface="Shrikhand"/>
                <a:cs typeface="Shrikhand"/>
                <a:sym typeface="Shrikhand"/>
              </a:rPr>
              <a:t>jugador</a:t>
            </a:r>
            <a:r>
              <a:rPr lang="en-US" sz="1950" spc="132" dirty="0">
                <a:solidFill>
                  <a:srgbClr val="000000"/>
                </a:solidFill>
                <a:latin typeface="Shrikhand"/>
                <a:ea typeface="Shrikhand"/>
                <a:cs typeface="Shrikhand"/>
                <a:sym typeface="Shrikhand"/>
              </a:rPr>
              <a:t>.</a:t>
            </a:r>
          </a:p>
          <a:p>
            <a:pPr algn="just">
              <a:lnSpc>
                <a:spcPts val="2731"/>
              </a:lnSpc>
              <a:spcBef>
                <a:spcPct val="0"/>
              </a:spcBef>
            </a:pPr>
            <a:endParaRPr lang="en-US" sz="1950" spc="132" dirty="0">
              <a:solidFill>
                <a:srgbClr val="000000"/>
              </a:solidFill>
              <a:latin typeface="Shrikhand"/>
              <a:ea typeface="Shrikhand"/>
              <a:cs typeface="Shrikhand"/>
              <a:sym typeface="Shrikhand"/>
            </a:endParaRPr>
          </a:p>
        </p:txBody>
      </p:sp>
      <p:sp>
        <p:nvSpPr>
          <p:cNvPr id="32" name="CuadroTexto 31">
            <a:extLst>
              <a:ext uri="{FF2B5EF4-FFF2-40B4-BE49-F238E27FC236}">
                <a16:creationId xmlns:a16="http://schemas.microsoft.com/office/drawing/2014/main" id="{5487A90C-F178-4FC0-4A6C-15047332BE55}"/>
              </a:ext>
            </a:extLst>
          </p:cNvPr>
          <p:cNvSpPr txBox="1"/>
          <p:nvPr/>
        </p:nvSpPr>
        <p:spPr>
          <a:xfrm>
            <a:off x="8358467" y="822512"/>
            <a:ext cx="1828800" cy="1828800"/>
          </a:xfrm>
          <a:prstGeom prst="rect">
            <a:avLst/>
          </a:prstGeom>
          <a:noFill/>
        </p:spPr>
        <p:txBody>
          <a:bodyPr wrap="square" rtlCol="0">
            <a:spAutoFit/>
          </a:bodyPr>
          <a:lstStyle/>
          <a:p>
            <a:pPr algn="l"/>
            <a:endParaRPr lang="es-MX" dirty="0"/>
          </a:p>
        </p:txBody>
      </p:sp>
      <p:pic>
        <p:nvPicPr>
          <p:cNvPr id="35" name="Imagen 34">
            <a:extLst>
              <a:ext uri="{FF2B5EF4-FFF2-40B4-BE49-F238E27FC236}">
                <a16:creationId xmlns:a16="http://schemas.microsoft.com/office/drawing/2014/main" id="{D2885CCF-6EF9-125E-ABA9-1406ECA2C8A9}"/>
              </a:ext>
            </a:extLst>
          </p:cNvPr>
          <p:cNvPicPr>
            <a:picLocks noChangeAspect="1"/>
          </p:cNvPicPr>
          <p:nvPr/>
        </p:nvPicPr>
        <p:blipFill>
          <a:blip r:embed="rId16"/>
          <a:stretch>
            <a:fillRect/>
          </a:stretch>
        </p:blipFill>
        <p:spPr>
          <a:xfrm rot="21005063">
            <a:off x="639738" y="2714375"/>
            <a:ext cx="3701124" cy="84272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11435458" y="787996"/>
            <a:ext cx="2395833" cy="1084659"/>
          </a:xfrm>
          <a:custGeom>
            <a:avLst/>
            <a:gdLst/>
            <a:ahLst/>
            <a:cxnLst/>
            <a:rect l="l" t="t" r="r" b="b"/>
            <a:pathLst>
              <a:path w="2395833" h="1084659">
                <a:moveTo>
                  <a:pt x="0" y="0"/>
                </a:moveTo>
                <a:lnTo>
                  <a:pt x="2395833" y="0"/>
                </a:lnTo>
                <a:lnTo>
                  <a:pt x="2395833" y="1084658"/>
                </a:lnTo>
                <a:lnTo>
                  <a:pt x="0" y="1084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0237542" y="787996"/>
            <a:ext cx="2395833" cy="1084659"/>
          </a:xfrm>
          <a:custGeom>
            <a:avLst/>
            <a:gdLst/>
            <a:ahLst/>
            <a:cxnLst/>
            <a:rect l="l" t="t" r="r" b="b"/>
            <a:pathLst>
              <a:path w="2395833" h="1084659">
                <a:moveTo>
                  <a:pt x="0" y="0"/>
                </a:moveTo>
                <a:lnTo>
                  <a:pt x="2395832" y="0"/>
                </a:lnTo>
                <a:lnTo>
                  <a:pt x="2395832" y="1084658"/>
                </a:lnTo>
                <a:lnTo>
                  <a:pt x="0" y="1084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13680226" y="3348007"/>
            <a:ext cx="5295397" cy="1290151"/>
          </a:xfrm>
          <a:custGeom>
            <a:avLst/>
            <a:gdLst/>
            <a:ahLst/>
            <a:cxnLst/>
            <a:rect l="l" t="t" r="r" b="b"/>
            <a:pathLst>
              <a:path w="5295397" h="1290151">
                <a:moveTo>
                  <a:pt x="5295396" y="0"/>
                </a:moveTo>
                <a:lnTo>
                  <a:pt x="0" y="0"/>
                </a:lnTo>
                <a:lnTo>
                  <a:pt x="0" y="1290151"/>
                </a:lnTo>
                <a:lnTo>
                  <a:pt x="5295396" y="1290151"/>
                </a:lnTo>
                <a:lnTo>
                  <a:pt x="529539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2595077"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4462535" y="7829467"/>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758110" y="7058822"/>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8" name="Freeform 18"/>
          <p:cNvSpPr/>
          <p:nvPr/>
        </p:nvSpPr>
        <p:spPr>
          <a:xfrm>
            <a:off x="1109347" y="7767401"/>
            <a:ext cx="885655" cy="1727340"/>
          </a:xfrm>
          <a:custGeom>
            <a:avLst/>
            <a:gdLst/>
            <a:ahLst/>
            <a:cxnLst/>
            <a:rect l="l" t="t" r="r" b="b"/>
            <a:pathLst>
              <a:path w="885655" h="1727340">
                <a:moveTo>
                  <a:pt x="0" y="0"/>
                </a:moveTo>
                <a:lnTo>
                  <a:pt x="885655" y="0"/>
                </a:lnTo>
                <a:lnTo>
                  <a:pt x="885655" y="1727341"/>
                </a:lnTo>
                <a:lnTo>
                  <a:pt x="0" y="17273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9" name="Freeform 19"/>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5" name="Freeform 25"/>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6" name="Freeform 26"/>
          <p:cNvSpPr/>
          <p:nvPr/>
        </p:nvSpPr>
        <p:spPr>
          <a:xfrm>
            <a:off x="17996892" y="41280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7" name="Freeform 27"/>
          <p:cNvSpPr/>
          <p:nvPr/>
        </p:nvSpPr>
        <p:spPr>
          <a:xfrm>
            <a:off x="16798976" y="41280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8" name="TextBox 28"/>
          <p:cNvSpPr txBox="1"/>
          <p:nvPr/>
        </p:nvSpPr>
        <p:spPr>
          <a:xfrm>
            <a:off x="704050" y="489479"/>
            <a:ext cx="12298291" cy="1188349"/>
          </a:xfrm>
          <a:prstGeom prst="rect">
            <a:avLst/>
          </a:prstGeom>
        </p:spPr>
        <p:txBody>
          <a:bodyPr lIns="0" tIns="0" rIns="0" bIns="0" rtlCol="0" anchor="t">
            <a:spAutoFit/>
          </a:bodyPr>
          <a:lstStyle/>
          <a:p>
            <a:pPr marL="0" lvl="0" indent="0" algn="just">
              <a:lnSpc>
                <a:spcPts val="9705"/>
              </a:lnSpc>
            </a:pPr>
            <a:r>
              <a:rPr lang="en-US" sz="6932" spc="-76">
                <a:solidFill>
                  <a:srgbClr val="FFFFFF"/>
                </a:solidFill>
                <a:latin typeface="Press Start 2P"/>
                <a:ea typeface="Press Start 2P"/>
                <a:cs typeface="Press Start 2P"/>
                <a:sym typeface="Press Start 2P"/>
              </a:rPr>
              <a:t>HEROBRINE:</a:t>
            </a:r>
          </a:p>
        </p:txBody>
      </p:sp>
      <p:sp>
        <p:nvSpPr>
          <p:cNvPr id="29" name="Freeform 29"/>
          <p:cNvSpPr/>
          <p:nvPr/>
        </p:nvSpPr>
        <p:spPr>
          <a:xfrm>
            <a:off x="704050" y="5955018"/>
            <a:ext cx="973268" cy="940248"/>
          </a:xfrm>
          <a:custGeom>
            <a:avLst/>
            <a:gdLst/>
            <a:ahLst/>
            <a:cxnLst/>
            <a:rect l="l" t="t" r="r" b="b"/>
            <a:pathLst>
              <a:path w="973268" h="940248">
                <a:moveTo>
                  <a:pt x="0" y="0"/>
                </a:moveTo>
                <a:lnTo>
                  <a:pt x="973268" y="0"/>
                </a:lnTo>
                <a:lnTo>
                  <a:pt x="973268" y="940248"/>
                </a:lnTo>
                <a:lnTo>
                  <a:pt x="0" y="940248"/>
                </a:lnTo>
                <a:lnTo>
                  <a:pt x="0" y="0"/>
                </a:lnTo>
                <a:close/>
              </a:path>
            </a:pathLst>
          </a:custGeom>
          <a:blipFill>
            <a:blip r:embed="rId12">
              <a:extLst>
                <a:ext uri="{96DAC541-7B7A-43D3-8B79-37D633B846F1}">
                  <asvg:svgBlip xmlns:asvg="http://schemas.microsoft.com/office/drawing/2016/SVG/main" r:embed="rId13"/>
                </a:ext>
              </a:extLst>
            </a:blip>
            <a:stretch>
              <a:fillRect t="-1755" b="-1755"/>
            </a:stretch>
          </a:blipFill>
        </p:spPr>
        <p:txBody>
          <a:bodyPr/>
          <a:lstStyle/>
          <a:p>
            <a:endParaRPr lang="es-MX"/>
          </a:p>
        </p:txBody>
      </p:sp>
      <p:sp>
        <p:nvSpPr>
          <p:cNvPr id="30" name="TextBox 30"/>
          <p:cNvSpPr txBox="1"/>
          <p:nvPr/>
        </p:nvSpPr>
        <p:spPr>
          <a:xfrm>
            <a:off x="1805705" y="2258620"/>
            <a:ext cx="8007754" cy="4692401"/>
          </a:xfrm>
          <a:prstGeom prst="rect">
            <a:avLst/>
          </a:prstGeom>
        </p:spPr>
        <p:txBody>
          <a:bodyPr lIns="0" tIns="0" rIns="0" bIns="0" rtlCol="0" anchor="t">
            <a:spAutoFit/>
          </a:bodyPr>
          <a:lstStyle/>
          <a:p>
            <a:pPr algn="just">
              <a:lnSpc>
                <a:spcPts val="3416"/>
              </a:lnSpc>
            </a:pPr>
            <a:r>
              <a:rPr lang="en-US" sz="2440" b="1">
                <a:solidFill>
                  <a:srgbClr val="000000"/>
                </a:solidFill>
                <a:latin typeface="Roboto Bold"/>
                <a:ea typeface="Roboto Bold"/>
                <a:cs typeface="Roboto Bold"/>
                <a:sym typeface="Roboto Bold"/>
              </a:rPr>
              <a:t>Un personaje con el mismo aspecto que Steve, pero con ojos blancos brillantes. Se decía que era un fantasma que aparecía en los mundos para hacer cosas raras, como construir pirámides, hacer túneles, o espiar al jugador.</a:t>
            </a:r>
          </a:p>
          <a:p>
            <a:pPr algn="just">
              <a:lnSpc>
                <a:spcPts val="3416"/>
              </a:lnSpc>
            </a:pPr>
            <a:r>
              <a:rPr lang="en-US" sz="2440" b="1">
                <a:solidFill>
                  <a:srgbClr val="000000"/>
                </a:solidFill>
                <a:latin typeface="Roboto Bold"/>
                <a:ea typeface="Roboto Bold"/>
                <a:cs typeface="Roboto Bold"/>
                <a:sym typeface="Roboto Bold"/>
              </a:rPr>
              <a:t>¿Fue un error?</a:t>
            </a:r>
          </a:p>
          <a:p>
            <a:pPr algn="just">
              <a:lnSpc>
                <a:spcPts val="3416"/>
              </a:lnSpc>
            </a:pPr>
            <a:r>
              <a:rPr lang="en-US" sz="2440" b="1">
                <a:solidFill>
                  <a:srgbClr val="000000"/>
                </a:solidFill>
                <a:latin typeface="Roboto Bold"/>
                <a:ea typeface="Roboto Bold"/>
                <a:cs typeface="Roboto Bold"/>
                <a:sym typeface="Roboto Bold"/>
              </a:rPr>
              <a:t>No. Fue una leyenda creada por fans en 2010. Nunca existió en el código del juego, pero Mojang jugó con eso en sus actualizaciones diciendo "Removed Herobrine" (Herobrine eliminado), aunque nunca estuvo.</a:t>
            </a:r>
          </a:p>
          <a:p>
            <a:pPr algn="just">
              <a:lnSpc>
                <a:spcPts val="3416"/>
              </a:lnSpc>
              <a:spcBef>
                <a:spcPct val="0"/>
              </a:spcBef>
            </a:pPr>
            <a:endParaRPr lang="en-US" sz="2440" b="1">
              <a:solidFill>
                <a:srgbClr val="000000"/>
              </a:solidFill>
              <a:latin typeface="Roboto Bold"/>
              <a:ea typeface="Roboto Bold"/>
              <a:cs typeface="Roboto Bold"/>
              <a:sym typeface="Roboto Bold"/>
            </a:endParaRPr>
          </a:p>
        </p:txBody>
      </p:sp>
      <p:sp>
        <p:nvSpPr>
          <p:cNvPr id="31" name="CuadroTexto 30">
            <a:extLst>
              <a:ext uri="{FF2B5EF4-FFF2-40B4-BE49-F238E27FC236}">
                <a16:creationId xmlns:a16="http://schemas.microsoft.com/office/drawing/2014/main" id="{6E3F4135-8A40-5F09-3EE6-70D4245BC1C1}"/>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4" name="Imagen 33">
            <a:extLst>
              <a:ext uri="{FF2B5EF4-FFF2-40B4-BE49-F238E27FC236}">
                <a16:creationId xmlns:a16="http://schemas.microsoft.com/office/drawing/2014/main" id="{4970C6FA-1C10-F108-59B0-3A1B271C291F}"/>
              </a:ext>
            </a:extLst>
          </p:cNvPr>
          <p:cNvPicPr>
            <a:picLocks noChangeAspect="1"/>
          </p:cNvPicPr>
          <p:nvPr/>
        </p:nvPicPr>
        <p:blipFill>
          <a:blip r:embed="rId14"/>
          <a:stretch>
            <a:fillRect/>
          </a:stretch>
        </p:blipFill>
        <p:spPr>
          <a:xfrm>
            <a:off x="8164470" y="-155925"/>
            <a:ext cx="9424853" cy="104515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23418" y="-6791361"/>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39776" y="-683894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503174" y="1507247"/>
            <a:ext cx="2012696" cy="911202"/>
          </a:xfrm>
          <a:custGeom>
            <a:avLst/>
            <a:gdLst/>
            <a:ahLst/>
            <a:cxnLst/>
            <a:rect l="l" t="t" r="r" b="b"/>
            <a:pathLst>
              <a:path w="2012696" h="911202">
                <a:moveTo>
                  <a:pt x="0" y="0"/>
                </a:moveTo>
                <a:lnTo>
                  <a:pt x="2012696" y="0"/>
                </a:lnTo>
                <a:lnTo>
                  <a:pt x="2012696" y="911202"/>
                </a:lnTo>
                <a:lnTo>
                  <a:pt x="0" y="911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509522" y="1507247"/>
            <a:ext cx="2012696" cy="911202"/>
          </a:xfrm>
          <a:custGeom>
            <a:avLst/>
            <a:gdLst/>
            <a:ahLst/>
            <a:cxnLst/>
            <a:rect l="l" t="t" r="r" b="b"/>
            <a:pathLst>
              <a:path w="2012696" h="911202">
                <a:moveTo>
                  <a:pt x="0" y="0"/>
                </a:moveTo>
                <a:lnTo>
                  <a:pt x="2012696" y="0"/>
                </a:lnTo>
                <a:lnTo>
                  <a:pt x="2012696" y="911202"/>
                </a:lnTo>
                <a:lnTo>
                  <a:pt x="0" y="911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503174" y="4615497"/>
            <a:ext cx="4334356" cy="1056007"/>
          </a:xfrm>
          <a:custGeom>
            <a:avLst/>
            <a:gdLst/>
            <a:ahLst/>
            <a:cxnLst/>
            <a:rect l="l" t="t" r="r" b="b"/>
            <a:pathLst>
              <a:path w="4334356" h="1056007">
                <a:moveTo>
                  <a:pt x="4334356" y="0"/>
                </a:moveTo>
                <a:lnTo>
                  <a:pt x="0" y="0"/>
                </a:lnTo>
                <a:lnTo>
                  <a:pt x="0" y="1056006"/>
                </a:lnTo>
                <a:lnTo>
                  <a:pt x="4334356" y="1056006"/>
                </a:lnTo>
                <a:lnTo>
                  <a:pt x="433435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0" y="6953145"/>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1251891" y="7662431"/>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8" name="Freeform 18"/>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9" name="Freeform 19"/>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3442226" y="267634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5" name="Freeform 25"/>
          <p:cNvSpPr/>
          <p:nvPr/>
        </p:nvSpPr>
        <p:spPr>
          <a:xfrm>
            <a:off x="2310285" y="737194"/>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6" name="TextBox 26"/>
          <p:cNvSpPr txBox="1"/>
          <p:nvPr/>
        </p:nvSpPr>
        <p:spPr>
          <a:xfrm>
            <a:off x="7147291" y="852781"/>
            <a:ext cx="7096247" cy="679450"/>
          </a:xfrm>
          <a:prstGeom prst="rect">
            <a:avLst/>
          </a:prstGeom>
        </p:spPr>
        <p:txBody>
          <a:bodyPr lIns="0" tIns="0" rIns="0" bIns="0" rtlCol="0" anchor="t">
            <a:spAutoFit/>
          </a:bodyPr>
          <a:lstStyle/>
          <a:p>
            <a:pPr marL="0" lvl="0" indent="0" algn="ctr">
              <a:lnSpc>
                <a:spcPts val="5599"/>
              </a:lnSpc>
            </a:pPr>
            <a:r>
              <a:rPr lang="en-US" sz="3999" spc="-43">
                <a:solidFill>
                  <a:srgbClr val="FFFFFF"/>
                </a:solidFill>
                <a:latin typeface="Press Start 2P"/>
                <a:ea typeface="Press Start 2P"/>
                <a:cs typeface="Press Start 2P"/>
                <a:sym typeface="Press Start 2P"/>
              </a:rPr>
              <a:t>SHIPS TONTOS</a:t>
            </a:r>
          </a:p>
        </p:txBody>
      </p:sp>
      <p:sp>
        <p:nvSpPr>
          <p:cNvPr id="27" name="TextBox 27"/>
          <p:cNvSpPr txBox="1"/>
          <p:nvPr/>
        </p:nvSpPr>
        <p:spPr>
          <a:xfrm>
            <a:off x="7947638" y="2025126"/>
            <a:ext cx="9752145" cy="6083717"/>
          </a:xfrm>
          <a:prstGeom prst="rect">
            <a:avLst/>
          </a:prstGeom>
        </p:spPr>
        <p:txBody>
          <a:bodyPr wrap="square" lIns="0" tIns="0" rIns="0" bIns="0" rtlCol="0" anchor="t">
            <a:spAutoFit/>
          </a:bodyPr>
          <a:lstStyle/>
          <a:p>
            <a:pPr algn="just">
              <a:lnSpc>
                <a:spcPts val="2823"/>
              </a:lnSpc>
            </a:pPr>
            <a:r>
              <a:rPr lang="en-US" spc="137">
                <a:solidFill>
                  <a:srgbClr val="000000"/>
                </a:solidFill>
                <a:latin typeface="Shrikhand"/>
                <a:ea typeface="Shrikhand"/>
                <a:cs typeface="Shrikhand"/>
                <a:sym typeface="Shrikhand"/>
              </a:rPr>
              <a:t>shipean a Steve y Alex porque son los dos personajes "principales" de Minecraft, como los únicos humanos oficiales del juego, y la gente ya sabes cómo es: si ven a un chico y una chica juntos, luego luego los emparejan. Aunque el juego nunca dice que sean pareja ni nada, mucha banda los imagina como novios o como mejores amigos con tensión rara. Encima, como Minecraft no tiene historia, los fans se inventan sus propias versiones, y ahí nacen los fanfics, animaciones, memes, cómics... de todo.Hay gente que se imagina que Alex es toda valiente y Steve medio torpe pero buena onda, y hacen como que se ayudan en las aventuras, se salvan la vida y terminan enamorándose. Hasta hay vídeos tipo "Steve le propone matrimonio a Alex" o "Steve y Alex sobreviven juntos en una isla" y cosas así. O sea, es puro ship de la comunidad, porque en el juego ni se tocan ni se miran ni se dicen "hola". Pero como son los únicos personajes con forma humana y salen juntos en muchos trailers, pues la raza se emociona.</a:t>
            </a:r>
          </a:p>
          <a:p>
            <a:pPr algn="just">
              <a:lnSpc>
                <a:spcPts val="2823"/>
              </a:lnSpc>
            </a:pPr>
            <a:endParaRPr lang="en-US" spc="137">
              <a:solidFill>
                <a:srgbClr val="000000"/>
              </a:solidFill>
              <a:latin typeface="Shrikhand"/>
              <a:ea typeface="Shrikhand"/>
              <a:cs typeface="Shrikhand"/>
              <a:sym typeface="Shrikhand"/>
            </a:endParaRPr>
          </a:p>
          <a:p>
            <a:pPr algn="just">
              <a:lnSpc>
                <a:spcPts val="2823"/>
              </a:lnSpc>
              <a:spcBef>
                <a:spcPct val="0"/>
              </a:spcBef>
            </a:pPr>
            <a:endParaRPr lang="en-US" spc="137">
              <a:solidFill>
                <a:srgbClr val="000000"/>
              </a:solidFill>
              <a:latin typeface="Shrikhand"/>
              <a:ea typeface="Shrikhand"/>
              <a:cs typeface="Shrikhand"/>
              <a:sym typeface="Shrikhand"/>
            </a:endParaRPr>
          </a:p>
        </p:txBody>
      </p:sp>
      <p:sp>
        <p:nvSpPr>
          <p:cNvPr id="28" name="Freeform 28"/>
          <p:cNvSpPr/>
          <p:nvPr/>
        </p:nvSpPr>
        <p:spPr>
          <a:xfrm>
            <a:off x="15120791" y="145947"/>
            <a:ext cx="2395833" cy="1084659"/>
          </a:xfrm>
          <a:custGeom>
            <a:avLst/>
            <a:gdLst/>
            <a:ahLst/>
            <a:cxnLst/>
            <a:rect l="l" t="t" r="r" b="b"/>
            <a:pathLst>
              <a:path w="2395833" h="1084659">
                <a:moveTo>
                  <a:pt x="0" y="0"/>
                </a:moveTo>
                <a:lnTo>
                  <a:pt x="2395833" y="0"/>
                </a:lnTo>
                <a:lnTo>
                  <a:pt x="2395833" y="1084659"/>
                </a:lnTo>
                <a:lnTo>
                  <a:pt x="0" y="1084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9" name="CuadroTexto 28">
            <a:extLst>
              <a:ext uri="{FF2B5EF4-FFF2-40B4-BE49-F238E27FC236}">
                <a16:creationId xmlns:a16="http://schemas.microsoft.com/office/drawing/2014/main" id="{36EAD3CD-E434-91A7-BEB1-D1FF5AC22FD1}"/>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2" name="Imagen 31">
            <a:extLst>
              <a:ext uri="{FF2B5EF4-FFF2-40B4-BE49-F238E27FC236}">
                <a16:creationId xmlns:a16="http://schemas.microsoft.com/office/drawing/2014/main" id="{37D02B29-1D95-DCC1-7E4E-19ABF607FA31}"/>
              </a:ext>
            </a:extLst>
          </p:cNvPr>
          <p:cNvPicPr>
            <a:picLocks noChangeAspect="1"/>
          </p:cNvPicPr>
          <p:nvPr/>
        </p:nvPicPr>
        <p:blipFill>
          <a:blip r:embed="rId12"/>
          <a:stretch>
            <a:fillRect/>
          </a:stretch>
        </p:blipFill>
        <p:spPr>
          <a:xfrm>
            <a:off x="1064283" y="3643565"/>
            <a:ext cx="6545178" cy="56526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95727" y="-5757650"/>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212085" y="-5565314"/>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5128340" y="425796"/>
            <a:ext cx="2012696" cy="911202"/>
          </a:xfrm>
          <a:custGeom>
            <a:avLst/>
            <a:gdLst/>
            <a:ahLst/>
            <a:cxnLst/>
            <a:rect l="l" t="t" r="r" b="b"/>
            <a:pathLst>
              <a:path w="2012696" h="911202">
                <a:moveTo>
                  <a:pt x="0" y="0"/>
                </a:moveTo>
                <a:lnTo>
                  <a:pt x="2012696" y="0"/>
                </a:lnTo>
                <a:lnTo>
                  <a:pt x="2012696" y="911203"/>
                </a:lnTo>
                <a:lnTo>
                  <a:pt x="0" y="9112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flipH="1">
            <a:off x="3935568" y="438806"/>
            <a:ext cx="2012696" cy="911202"/>
          </a:xfrm>
          <a:custGeom>
            <a:avLst/>
            <a:gdLst/>
            <a:ahLst/>
            <a:cxnLst/>
            <a:rect l="l" t="t" r="r" b="b"/>
            <a:pathLst>
              <a:path w="2012696" h="911202">
                <a:moveTo>
                  <a:pt x="2012696" y="0"/>
                </a:moveTo>
                <a:lnTo>
                  <a:pt x="0" y="0"/>
                </a:lnTo>
                <a:lnTo>
                  <a:pt x="0" y="911202"/>
                </a:lnTo>
                <a:lnTo>
                  <a:pt x="2012696" y="911202"/>
                </a:lnTo>
                <a:lnTo>
                  <a:pt x="20126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flipH="1">
            <a:off x="-169919" y="-79584"/>
            <a:ext cx="3456196" cy="842055"/>
          </a:xfrm>
          <a:custGeom>
            <a:avLst/>
            <a:gdLst/>
            <a:ahLst/>
            <a:cxnLst/>
            <a:rect l="l" t="t" r="r" b="b"/>
            <a:pathLst>
              <a:path w="3456196" h="842055">
                <a:moveTo>
                  <a:pt x="3456196" y="0"/>
                </a:moveTo>
                <a:lnTo>
                  <a:pt x="0" y="0"/>
                </a:lnTo>
                <a:lnTo>
                  <a:pt x="0" y="842055"/>
                </a:lnTo>
                <a:lnTo>
                  <a:pt x="3456196" y="842055"/>
                </a:lnTo>
                <a:lnTo>
                  <a:pt x="345619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7" name="Freeform 7"/>
          <p:cNvSpPr/>
          <p:nvPr/>
        </p:nvSpPr>
        <p:spPr>
          <a:xfrm>
            <a:off x="15925606"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17793064"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9" name="Freeform 9"/>
          <p:cNvSpPr/>
          <p:nvPr/>
        </p:nvSpPr>
        <p:spPr>
          <a:xfrm>
            <a:off x="12597489" y="7194287"/>
            <a:ext cx="1318419" cy="2571384"/>
          </a:xfrm>
          <a:custGeom>
            <a:avLst/>
            <a:gdLst/>
            <a:ahLst/>
            <a:cxnLst/>
            <a:rect l="l" t="t" r="r" b="b"/>
            <a:pathLst>
              <a:path w="1318419" h="2571384">
                <a:moveTo>
                  <a:pt x="0" y="0"/>
                </a:moveTo>
                <a:lnTo>
                  <a:pt x="1318419" y="0"/>
                </a:lnTo>
                <a:lnTo>
                  <a:pt x="1318419"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14464947" y="7902866"/>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1" name="Freeform 11"/>
          <p:cNvSpPr/>
          <p:nvPr/>
        </p:nvSpPr>
        <p:spPr>
          <a:xfrm>
            <a:off x="9272877" y="7194287"/>
            <a:ext cx="1318419" cy="2571384"/>
          </a:xfrm>
          <a:custGeom>
            <a:avLst/>
            <a:gdLst/>
            <a:ahLst/>
            <a:cxnLst/>
            <a:rect l="l" t="t" r="r" b="b"/>
            <a:pathLst>
              <a:path w="1318419" h="2571384">
                <a:moveTo>
                  <a:pt x="0" y="0"/>
                </a:moveTo>
                <a:lnTo>
                  <a:pt x="1318418" y="0"/>
                </a:lnTo>
                <a:lnTo>
                  <a:pt x="1318418" y="2571384"/>
                </a:lnTo>
                <a:lnTo>
                  <a:pt x="0" y="2571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2" name="Freeform 12"/>
          <p:cNvSpPr/>
          <p:nvPr/>
        </p:nvSpPr>
        <p:spPr>
          <a:xfrm>
            <a:off x="11140335" y="7902866"/>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3" name="Freeform 13"/>
          <p:cNvSpPr/>
          <p:nvPr/>
        </p:nvSpPr>
        <p:spPr>
          <a:xfrm>
            <a:off x="5948264" y="6985424"/>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4" name="Freeform 14"/>
          <p:cNvSpPr/>
          <p:nvPr/>
        </p:nvSpPr>
        <p:spPr>
          <a:xfrm>
            <a:off x="7815722" y="7694003"/>
            <a:ext cx="885655" cy="1727340"/>
          </a:xfrm>
          <a:custGeom>
            <a:avLst/>
            <a:gdLst/>
            <a:ahLst/>
            <a:cxnLst/>
            <a:rect l="l" t="t" r="r" b="b"/>
            <a:pathLst>
              <a:path w="885655" h="1727340">
                <a:moveTo>
                  <a:pt x="0" y="0"/>
                </a:moveTo>
                <a:lnTo>
                  <a:pt x="885655" y="0"/>
                </a:lnTo>
                <a:lnTo>
                  <a:pt x="885655"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5" name="Freeform 15"/>
          <p:cNvSpPr/>
          <p:nvPr/>
        </p:nvSpPr>
        <p:spPr>
          <a:xfrm>
            <a:off x="0" y="6953145"/>
            <a:ext cx="1318419" cy="2571384"/>
          </a:xfrm>
          <a:custGeom>
            <a:avLst/>
            <a:gdLst/>
            <a:ahLst/>
            <a:cxnLst/>
            <a:rect l="l" t="t" r="r" b="b"/>
            <a:pathLst>
              <a:path w="1318419" h="2571384">
                <a:moveTo>
                  <a:pt x="0" y="0"/>
                </a:moveTo>
                <a:lnTo>
                  <a:pt x="1318419" y="0"/>
                </a:lnTo>
                <a:lnTo>
                  <a:pt x="1318419" y="2571383"/>
                </a:lnTo>
                <a:lnTo>
                  <a:pt x="0" y="25713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6" name="Freeform 16"/>
          <p:cNvSpPr/>
          <p:nvPr/>
        </p:nvSpPr>
        <p:spPr>
          <a:xfrm>
            <a:off x="1867458" y="7661724"/>
            <a:ext cx="885655" cy="1727340"/>
          </a:xfrm>
          <a:custGeom>
            <a:avLst/>
            <a:gdLst/>
            <a:ahLst/>
            <a:cxnLst/>
            <a:rect l="l" t="t" r="r" b="b"/>
            <a:pathLst>
              <a:path w="885655" h="1727340">
                <a:moveTo>
                  <a:pt x="0" y="0"/>
                </a:moveTo>
                <a:lnTo>
                  <a:pt x="885654" y="0"/>
                </a:lnTo>
                <a:lnTo>
                  <a:pt x="885654" y="1727340"/>
                </a:lnTo>
                <a:lnTo>
                  <a:pt x="0" y="17273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8" name="Freeform 18"/>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9" name="Freeform 19"/>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0" name="Freeform 20"/>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1" name="Freeform 21"/>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2" name="Freeform 22"/>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3" name="Freeform 23"/>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24" name="Freeform 24"/>
          <p:cNvSpPr/>
          <p:nvPr/>
        </p:nvSpPr>
        <p:spPr>
          <a:xfrm>
            <a:off x="945808" y="169730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5" name="Freeform 25"/>
          <p:cNvSpPr/>
          <p:nvPr/>
        </p:nvSpPr>
        <p:spPr>
          <a:xfrm>
            <a:off x="288220" y="1697305"/>
            <a:ext cx="2022065" cy="915444"/>
          </a:xfrm>
          <a:custGeom>
            <a:avLst/>
            <a:gdLst/>
            <a:ahLst/>
            <a:cxnLst/>
            <a:rect l="l" t="t" r="r" b="b"/>
            <a:pathLst>
              <a:path w="2022065" h="915444">
                <a:moveTo>
                  <a:pt x="0" y="0"/>
                </a:moveTo>
                <a:lnTo>
                  <a:pt x="2022065" y="0"/>
                </a:lnTo>
                <a:lnTo>
                  <a:pt x="2022065" y="915444"/>
                </a:lnTo>
                <a:lnTo>
                  <a:pt x="0" y="915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6" name="TextBox 26"/>
          <p:cNvSpPr txBox="1"/>
          <p:nvPr/>
        </p:nvSpPr>
        <p:spPr>
          <a:xfrm>
            <a:off x="7651896" y="2730291"/>
            <a:ext cx="8748187" cy="4463996"/>
          </a:xfrm>
          <a:prstGeom prst="rect">
            <a:avLst/>
          </a:prstGeom>
        </p:spPr>
        <p:txBody>
          <a:bodyPr lIns="0" tIns="0" rIns="0" bIns="0" rtlCol="0" anchor="t">
            <a:spAutoFit/>
          </a:bodyPr>
          <a:lstStyle/>
          <a:p>
            <a:pPr algn="just">
              <a:lnSpc>
                <a:spcPts val="3269"/>
              </a:lnSpc>
            </a:pPr>
            <a:r>
              <a:rPr lang="en-US" sz="2335" b="1" spc="158">
                <a:solidFill>
                  <a:srgbClr val="000000"/>
                </a:solidFill>
                <a:latin typeface="Libre Baskerville Bold"/>
                <a:ea typeface="Libre Baskerville Bold"/>
                <a:cs typeface="Libre Baskerville Bold"/>
                <a:sym typeface="Libre Baskerville Bold"/>
              </a:rPr>
              <a:t>Minecraft no es solo un juego, es un universo abierto donde tú decides qué hacer. Puedes construir, explorar, luchar, sobrevivir o simplemente relajarte creando cosas. Su estilo simple pero creativo lo ha convertido en uno de los juegos más populares de la historia. No tiene reglas fijas, no tiene un camino obligatorio, y por eso cada jugador vive su propia aventura. Ya sea solo o con amigos, Minecraft es un espacio donde la imaginación manda.</a:t>
            </a:r>
          </a:p>
          <a:p>
            <a:pPr algn="just">
              <a:lnSpc>
                <a:spcPts val="3269"/>
              </a:lnSpc>
              <a:spcBef>
                <a:spcPct val="0"/>
              </a:spcBef>
            </a:pPr>
            <a:endParaRPr lang="en-US" sz="2335" b="1" spc="158">
              <a:solidFill>
                <a:srgbClr val="000000"/>
              </a:solidFill>
              <a:latin typeface="Libre Baskerville Bold"/>
              <a:ea typeface="Libre Baskerville Bold"/>
              <a:cs typeface="Libre Baskerville Bold"/>
              <a:sym typeface="Libre Baskerville Bold"/>
            </a:endParaRPr>
          </a:p>
        </p:txBody>
      </p:sp>
      <p:sp>
        <p:nvSpPr>
          <p:cNvPr id="27" name="TextBox 27"/>
          <p:cNvSpPr txBox="1"/>
          <p:nvPr/>
        </p:nvSpPr>
        <p:spPr>
          <a:xfrm>
            <a:off x="9417265" y="1085827"/>
            <a:ext cx="7096247" cy="854076"/>
          </a:xfrm>
          <a:prstGeom prst="rect">
            <a:avLst/>
          </a:prstGeom>
        </p:spPr>
        <p:txBody>
          <a:bodyPr lIns="0" tIns="0" rIns="0" bIns="0" rtlCol="0" anchor="t">
            <a:spAutoFit/>
          </a:bodyPr>
          <a:lstStyle/>
          <a:p>
            <a:pPr marL="0" lvl="0" indent="0" algn="just">
              <a:lnSpc>
                <a:spcPts val="6999"/>
              </a:lnSpc>
            </a:pPr>
            <a:r>
              <a:rPr lang="en-US" sz="4999" spc="-54">
                <a:solidFill>
                  <a:srgbClr val="FFFFFF"/>
                </a:solidFill>
                <a:latin typeface="Press Start 2P"/>
                <a:ea typeface="Press Start 2P"/>
                <a:cs typeface="Press Start 2P"/>
                <a:sym typeface="Press Start 2P"/>
              </a:rPr>
              <a:t>CONCLUSIÓN:</a:t>
            </a:r>
          </a:p>
        </p:txBody>
      </p:sp>
      <p:sp>
        <p:nvSpPr>
          <p:cNvPr id="28" name="CuadroTexto 27">
            <a:extLst>
              <a:ext uri="{FF2B5EF4-FFF2-40B4-BE49-F238E27FC236}">
                <a16:creationId xmlns:a16="http://schemas.microsoft.com/office/drawing/2014/main" id="{0E22B788-C840-BA82-963F-6D0E09C2AE4B}"/>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31" name="Imagen 30">
            <a:extLst>
              <a:ext uri="{FF2B5EF4-FFF2-40B4-BE49-F238E27FC236}">
                <a16:creationId xmlns:a16="http://schemas.microsoft.com/office/drawing/2014/main" id="{FFC082E0-A349-D1C3-E6B8-F8802D2EBDE7}"/>
              </a:ext>
            </a:extLst>
          </p:cNvPr>
          <p:cNvPicPr>
            <a:picLocks noChangeAspect="1"/>
          </p:cNvPicPr>
          <p:nvPr/>
        </p:nvPicPr>
        <p:blipFill>
          <a:blip r:embed="rId12"/>
          <a:stretch>
            <a:fillRect/>
          </a:stretch>
        </p:blipFill>
        <p:spPr>
          <a:xfrm flipH="1">
            <a:off x="863750" y="2941283"/>
            <a:ext cx="3621407" cy="7130390"/>
          </a:xfrm>
          <a:prstGeom prst="rect">
            <a:avLst/>
          </a:prstGeom>
        </p:spPr>
      </p:pic>
      <p:sp>
        <p:nvSpPr>
          <p:cNvPr id="32" name="CuadroTexto 31">
            <a:extLst>
              <a:ext uri="{FF2B5EF4-FFF2-40B4-BE49-F238E27FC236}">
                <a16:creationId xmlns:a16="http://schemas.microsoft.com/office/drawing/2014/main" id="{FFE8DFA9-A917-D17E-6881-90E9F66D7440}"/>
              </a:ext>
            </a:extLst>
          </p:cNvPr>
          <p:cNvSpPr txBox="1"/>
          <p:nvPr/>
        </p:nvSpPr>
        <p:spPr>
          <a:xfrm>
            <a:off x="8358467" y="1354791"/>
            <a:ext cx="1828800" cy="1828800"/>
          </a:xfrm>
          <a:prstGeom prst="rect">
            <a:avLst/>
          </a:prstGeom>
          <a:noFill/>
        </p:spPr>
        <p:txBody>
          <a:bodyPr wrap="square" rtlCol="0">
            <a:spAutoFit/>
          </a:bodyPr>
          <a:lstStyle/>
          <a:p>
            <a:pPr algn="l"/>
            <a:endParaRPr lang="es-MX" dirty="0"/>
          </a:p>
        </p:txBody>
      </p:sp>
      <p:pic>
        <p:nvPicPr>
          <p:cNvPr id="35" name="Imagen 34">
            <a:extLst>
              <a:ext uri="{FF2B5EF4-FFF2-40B4-BE49-F238E27FC236}">
                <a16:creationId xmlns:a16="http://schemas.microsoft.com/office/drawing/2014/main" id="{15460E6A-8AF8-3B93-EEB2-9F4DF47335B8}"/>
              </a:ext>
            </a:extLst>
          </p:cNvPr>
          <p:cNvPicPr>
            <a:picLocks noChangeAspect="1"/>
          </p:cNvPicPr>
          <p:nvPr/>
        </p:nvPicPr>
        <p:blipFill>
          <a:blip r:embed="rId13"/>
          <a:stretch>
            <a:fillRect/>
          </a:stretch>
        </p:blipFill>
        <p:spPr>
          <a:xfrm>
            <a:off x="4554626" y="4638475"/>
            <a:ext cx="2641832" cy="52458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53016" y="-5662027"/>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55039" y="-5670685"/>
            <a:ext cx="15440683" cy="15440683"/>
          </a:xfrm>
          <a:custGeom>
            <a:avLst/>
            <a:gdLst/>
            <a:ahLst/>
            <a:cxnLst/>
            <a:rect l="l" t="t" r="r" b="b"/>
            <a:pathLst>
              <a:path w="15440683" h="15440683">
                <a:moveTo>
                  <a:pt x="0" y="0"/>
                </a:moveTo>
                <a:lnTo>
                  <a:pt x="15440683" y="0"/>
                </a:lnTo>
                <a:lnTo>
                  <a:pt x="15440683" y="15440683"/>
                </a:lnTo>
                <a:lnTo>
                  <a:pt x="0" y="15440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Freeform 10"/>
          <p:cNvSpPr/>
          <p:nvPr/>
        </p:nvSpPr>
        <p:spPr>
          <a:xfrm>
            <a:off x="-586506"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1" name="Freeform 11"/>
          <p:cNvSpPr/>
          <p:nvPr/>
        </p:nvSpPr>
        <p:spPr>
          <a:xfrm>
            <a:off x="180570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2" name="Freeform 12"/>
          <p:cNvSpPr/>
          <p:nvPr/>
        </p:nvSpPr>
        <p:spPr>
          <a:xfrm>
            <a:off x="445325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3" name="Freeform 13"/>
          <p:cNvSpPr/>
          <p:nvPr/>
        </p:nvSpPr>
        <p:spPr>
          <a:xfrm>
            <a:off x="7141036"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4" name="Freeform 14"/>
          <p:cNvSpPr/>
          <p:nvPr/>
        </p:nvSpPr>
        <p:spPr>
          <a:xfrm>
            <a:off x="10195145"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5" name="Freeform 15"/>
          <p:cNvSpPr/>
          <p:nvPr/>
        </p:nvSpPr>
        <p:spPr>
          <a:xfrm>
            <a:off x="12764329" y="9244341"/>
            <a:ext cx="3554379" cy="1034001"/>
          </a:xfrm>
          <a:custGeom>
            <a:avLst/>
            <a:gdLst/>
            <a:ahLst/>
            <a:cxnLst/>
            <a:rect l="l" t="t" r="r" b="b"/>
            <a:pathLst>
              <a:path w="3554379" h="1034001">
                <a:moveTo>
                  <a:pt x="0" y="0"/>
                </a:moveTo>
                <a:lnTo>
                  <a:pt x="3554379" y="0"/>
                </a:lnTo>
                <a:lnTo>
                  <a:pt x="3554379" y="1034002"/>
                </a:lnTo>
                <a:lnTo>
                  <a:pt x="0" y="1034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6" name="Freeform 16"/>
          <p:cNvSpPr/>
          <p:nvPr/>
        </p:nvSpPr>
        <p:spPr>
          <a:xfrm>
            <a:off x="15572309" y="9252999"/>
            <a:ext cx="3554379" cy="1034001"/>
          </a:xfrm>
          <a:custGeom>
            <a:avLst/>
            <a:gdLst/>
            <a:ahLst/>
            <a:cxnLst/>
            <a:rect l="l" t="t" r="r" b="b"/>
            <a:pathLst>
              <a:path w="3554379" h="1034001">
                <a:moveTo>
                  <a:pt x="0" y="0"/>
                </a:moveTo>
                <a:lnTo>
                  <a:pt x="3554379" y="0"/>
                </a:lnTo>
                <a:lnTo>
                  <a:pt x="3554379" y="1034001"/>
                </a:lnTo>
                <a:lnTo>
                  <a:pt x="0" y="1034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3" name="TextBox 23"/>
          <p:cNvSpPr txBox="1"/>
          <p:nvPr/>
        </p:nvSpPr>
        <p:spPr>
          <a:xfrm>
            <a:off x="160935" y="4522153"/>
            <a:ext cx="11387173" cy="1795363"/>
          </a:xfrm>
          <a:prstGeom prst="rect">
            <a:avLst/>
          </a:prstGeom>
        </p:spPr>
        <p:txBody>
          <a:bodyPr wrap="square" lIns="0" tIns="0" rIns="0" bIns="0" rtlCol="0" anchor="t">
            <a:spAutoFit/>
          </a:bodyPr>
          <a:lstStyle/>
          <a:p>
            <a:pPr marL="0" lvl="0" indent="0" algn="ctr">
              <a:lnSpc>
                <a:spcPts val="13999"/>
              </a:lnSpc>
            </a:pPr>
            <a:r>
              <a:rPr lang="en-US" sz="11900" spc="-109">
                <a:solidFill>
                  <a:schemeClr val="bg1">
                    <a:lumMod val="10000"/>
                  </a:schemeClr>
                </a:solidFill>
                <a:latin typeface="Press Start 2P"/>
                <a:ea typeface="Press Start 2P"/>
                <a:cs typeface="Press Start 2P"/>
                <a:sym typeface="Press Start 2P"/>
              </a:rPr>
              <a:t>GRACIAS</a:t>
            </a:r>
          </a:p>
        </p:txBody>
      </p:sp>
      <p:sp>
        <p:nvSpPr>
          <p:cNvPr id="24" name="CuadroTexto 23">
            <a:extLst>
              <a:ext uri="{FF2B5EF4-FFF2-40B4-BE49-F238E27FC236}">
                <a16:creationId xmlns:a16="http://schemas.microsoft.com/office/drawing/2014/main" id="{ADD6E8F0-3902-DDA1-515D-64A78F9FDE77}"/>
              </a:ext>
            </a:extLst>
          </p:cNvPr>
          <p:cNvSpPr txBox="1"/>
          <p:nvPr/>
        </p:nvSpPr>
        <p:spPr>
          <a:xfrm>
            <a:off x="8358467" y="813173"/>
            <a:ext cx="1828800" cy="1828800"/>
          </a:xfrm>
          <a:prstGeom prst="rect">
            <a:avLst/>
          </a:prstGeom>
          <a:noFill/>
        </p:spPr>
        <p:txBody>
          <a:bodyPr wrap="square" rtlCol="0">
            <a:spAutoFit/>
          </a:bodyPr>
          <a:lstStyle/>
          <a:p>
            <a:pPr algn="l"/>
            <a:endParaRPr lang="es-MX" dirty="0"/>
          </a:p>
        </p:txBody>
      </p:sp>
      <p:pic>
        <p:nvPicPr>
          <p:cNvPr id="27" name="Imagen 26">
            <a:extLst>
              <a:ext uri="{FF2B5EF4-FFF2-40B4-BE49-F238E27FC236}">
                <a16:creationId xmlns:a16="http://schemas.microsoft.com/office/drawing/2014/main" id="{DEE667B4-B484-8394-977F-18D5C316C8EE}"/>
              </a:ext>
            </a:extLst>
          </p:cNvPr>
          <p:cNvPicPr>
            <a:picLocks noChangeAspect="1"/>
          </p:cNvPicPr>
          <p:nvPr/>
        </p:nvPicPr>
        <p:blipFill>
          <a:blip r:embed="rId6"/>
          <a:stretch>
            <a:fillRect/>
          </a:stretch>
        </p:blipFill>
        <p:spPr>
          <a:xfrm>
            <a:off x="11992387" y="4012454"/>
            <a:ext cx="6809615" cy="5898469"/>
          </a:xfrm>
          <a:prstGeom prst="rect">
            <a:avLst/>
          </a:prstGeom>
        </p:spPr>
      </p:pic>
      <p:sp>
        <p:nvSpPr>
          <p:cNvPr id="28" name="CuadroTexto 27">
            <a:extLst>
              <a:ext uri="{FF2B5EF4-FFF2-40B4-BE49-F238E27FC236}">
                <a16:creationId xmlns:a16="http://schemas.microsoft.com/office/drawing/2014/main" id="{1BF39448-2734-7B69-32F1-F0DDA2709AE3}"/>
              </a:ext>
            </a:extLst>
          </p:cNvPr>
          <p:cNvSpPr txBox="1"/>
          <p:nvPr/>
        </p:nvSpPr>
        <p:spPr>
          <a:xfrm>
            <a:off x="8302438" y="1392144"/>
            <a:ext cx="1828800" cy="1828800"/>
          </a:xfrm>
          <a:prstGeom prst="rect">
            <a:avLst/>
          </a:prstGeom>
          <a:noFill/>
        </p:spPr>
        <p:txBody>
          <a:bodyPr wrap="square" rtlCol="0">
            <a:spAutoFit/>
          </a:bodyPr>
          <a:lstStyle/>
          <a:p>
            <a:pPr algn="l"/>
            <a:endParaRPr lang="es-MX" dirty="0"/>
          </a:p>
        </p:txBody>
      </p:sp>
      <p:pic>
        <p:nvPicPr>
          <p:cNvPr id="31" name="Imagen 30">
            <a:extLst>
              <a:ext uri="{FF2B5EF4-FFF2-40B4-BE49-F238E27FC236}">
                <a16:creationId xmlns:a16="http://schemas.microsoft.com/office/drawing/2014/main" id="{2D83E17C-3106-6FE3-76DB-81FA2DF839E7}"/>
              </a:ext>
            </a:extLst>
          </p:cNvPr>
          <p:cNvPicPr>
            <a:picLocks noChangeAspect="1"/>
          </p:cNvPicPr>
          <p:nvPr/>
        </p:nvPicPr>
        <p:blipFill>
          <a:blip r:embed="rId7"/>
          <a:stretch>
            <a:fillRect/>
          </a:stretch>
        </p:blipFill>
        <p:spPr>
          <a:xfrm>
            <a:off x="12764329" y="849224"/>
            <a:ext cx="5074862" cy="2351066"/>
          </a:xfrm>
          <a:prstGeom prst="rect">
            <a:avLst/>
          </a:prstGeom>
        </p:spPr>
      </p:pic>
      <p:pic>
        <p:nvPicPr>
          <p:cNvPr id="33" name="Imagen 32">
            <a:extLst>
              <a:ext uri="{FF2B5EF4-FFF2-40B4-BE49-F238E27FC236}">
                <a16:creationId xmlns:a16="http://schemas.microsoft.com/office/drawing/2014/main" id="{8560B9B5-FBF8-CE39-7120-7484DAAA8C2F}"/>
              </a:ext>
            </a:extLst>
          </p:cNvPr>
          <p:cNvPicPr>
            <a:picLocks noChangeAspect="1"/>
          </p:cNvPicPr>
          <p:nvPr/>
        </p:nvPicPr>
        <p:blipFill>
          <a:blip r:embed="rId7"/>
          <a:stretch>
            <a:fillRect/>
          </a:stretch>
        </p:blipFill>
        <p:spPr>
          <a:xfrm>
            <a:off x="319874" y="-301410"/>
            <a:ext cx="5074862" cy="2351066"/>
          </a:xfrm>
          <a:prstGeom prst="rect">
            <a:avLst/>
          </a:prstGeom>
        </p:spPr>
      </p:pic>
      <p:sp>
        <p:nvSpPr>
          <p:cNvPr id="34" name="CuadroTexto 33">
            <a:extLst>
              <a:ext uri="{FF2B5EF4-FFF2-40B4-BE49-F238E27FC236}">
                <a16:creationId xmlns:a16="http://schemas.microsoft.com/office/drawing/2014/main" id="{40BB41F3-6B88-71DE-A0CF-16AC4DDBC55E}"/>
              </a:ext>
            </a:extLst>
          </p:cNvPr>
          <p:cNvSpPr txBox="1"/>
          <p:nvPr/>
        </p:nvSpPr>
        <p:spPr>
          <a:xfrm>
            <a:off x="8302438" y="1392144"/>
            <a:ext cx="1828800" cy="1828800"/>
          </a:xfrm>
          <a:prstGeom prst="rect">
            <a:avLst/>
          </a:prstGeom>
          <a:noFill/>
        </p:spPr>
        <p:txBody>
          <a:bodyPr wrap="square" rtlCol="0">
            <a:spAutoFit/>
          </a:bodyPr>
          <a:lstStyle/>
          <a:p>
            <a:pPr algn="l"/>
            <a:endParaRPr lang="es-MX" dirty="0"/>
          </a:p>
        </p:txBody>
      </p:sp>
      <p:pic>
        <p:nvPicPr>
          <p:cNvPr id="37" name="Imagen 36">
            <a:extLst>
              <a:ext uri="{FF2B5EF4-FFF2-40B4-BE49-F238E27FC236}">
                <a16:creationId xmlns:a16="http://schemas.microsoft.com/office/drawing/2014/main" id="{0253A827-F05A-09A4-3AD3-52DB688B79FE}"/>
              </a:ext>
            </a:extLst>
          </p:cNvPr>
          <p:cNvPicPr>
            <a:picLocks noChangeAspect="1"/>
          </p:cNvPicPr>
          <p:nvPr/>
        </p:nvPicPr>
        <p:blipFill>
          <a:blip r:embed="rId8"/>
          <a:stretch>
            <a:fillRect/>
          </a:stretch>
        </p:blipFill>
        <p:spPr>
          <a:xfrm>
            <a:off x="7898679" y="849224"/>
            <a:ext cx="2541468" cy="2541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anitta</dc:title>
  <cp:lastModifiedBy>Kid2 Inei</cp:lastModifiedBy>
  <cp:revision>4</cp:revision>
  <dcterms:created xsi:type="dcterms:W3CDTF">2006-08-16T00:00:00Z</dcterms:created>
  <dcterms:modified xsi:type="dcterms:W3CDTF">2025-05-02T17:54:49Z</dcterms:modified>
  <dc:identifier>DAGmCCdKGK0</dc:identifier>
</cp:coreProperties>
</file>