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Montserrat Heavy" charset="1" panose="00000A00000000000000"/>
      <p:regular r:id="rId13"/>
    </p:embeddedFont>
    <p:embeddedFont>
      <p:font typeface="Montserrat" charset="1" panose="00000500000000000000"/>
      <p:regular r:id="rId14"/>
    </p:embeddedFont>
    <p:embeddedFont>
      <p:font typeface="Montserrat Bold" charset="1" panose="00000800000000000000"/>
      <p:regular r:id="rId15"/>
    </p:embeddedFont>
    <p:embeddedFont>
      <p:font typeface="Montserrat Medium" charset="1" panose="00000600000000000000"/>
      <p:regular r:id="rId16"/>
    </p:embeddedFont>
    <p:embeddedFont>
      <p:font typeface="Open Sans Bold" charset="1" panose="020B0806030504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jpe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Relationship Id="rId5" Target="../media/image21.jpe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821871" y="4516788"/>
            <a:ext cx="4705566" cy="1875659"/>
            <a:chOff x="0" y="0"/>
            <a:chExt cx="1271443" cy="5068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71443" cy="506803"/>
            </a:xfrm>
            <a:custGeom>
              <a:avLst/>
              <a:gdLst/>
              <a:ahLst/>
              <a:cxnLst/>
              <a:rect r="r" b="b" t="t" l="l"/>
              <a:pathLst>
                <a:path h="506803" w="1271443">
                  <a:moveTo>
                    <a:pt x="0" y="0"/>
                  </a:moveTo>
                  <a:lnTo>
                    <a:pt x="1271443" y="0"/>
                  </a:lnTo>
                  <a:lnTo>
                    <a:pt x="1271443" y="506803"/>
                  </a:lnTo>
                  <a:lnTo>
                    <a:pt x="0" y="506803"/>
                  </a:lnTo>
                  <a:close/>
                </a:path>
              </a:pathLst>
            </a:custGeom>
            <a:solidFill>
              <a:srgbClr val="F10B0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271443" cy="5449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242238" y="-4499613"/>
            <a:ext cx="18909079" cy="6452723"/>
          </a:xfrm>
          <a:custGeom>
            <a:avLst/>
            <a:gdLst/>
            <a:ahLst/>
            <a:cxnLst/>
            <a:rect r="r" b="b" t="t" l="l"/>
            <a:pathLst>
              <a:path h="6452723" w="18909079">
                <a:moveTo>
                  <a:pt x="0" y="0"/>
                </a:moveTo>
                <a:lnTo>
                  <a:pt x="18909079" y="0"/>
                </a:lnTo>
                <a:lnTo>
                  <a:pt x="18909079" y="6452723"/>
                </a:lnTo>
                <a:lnTo>
                  <a:pt x="0" y="645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842189" y="4576512"/>
            <a:ext cx="4405946" cy="1604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14"/>
              </a:lnSpc>
              <a:spcBef>
                <a:spcPct val="0"/>
              </a:spcBef>
            </a:pPr>
            <a:r>
              <a:rPr lang="en-US" b="true" sz="9367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BEE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52635" y="4576512"/>
            <a:ext cx="6758482" cy="1604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14"/>
              </a:lnSpc>
              <a:spcBef>
                <a:spcPct val="0"/>
              </a:spcBef>
            </a:pPr>
            <a:r>
              <a:rPr lang="en-US" b="true" sz="9367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THOVEN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86570" y="6875056"/>
            <a:ext cx="11451463" cy="342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1"/>
              </a:lnSpc>
              <a:spcBef>
                <a:spcPct val="0"/>
              </a:spcBef>
            </a:pPr>
            <a:r>
              <a:rPr lang="en-US" sz="204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By: Alfredo Sanchez Otañez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-621079" y="8665348"/>
            <a:ext cx="18909079" cy="6452723"/>
          </a:xfrm>
          <a:custGeom>
            <a:avLst/>
            <a:gdLst/>
            <a:ahLst/>
            <a:cxnLst/>
            <a:rect r="r" b="b" t="t" l="l"/>
            <a:pathLst>
              <a:path h="6452723" w="18909079">
                <a:moveTo>
                  <a:pt x="0" y="0"/>
                </a:moveTo>
                <a:lnTo>
                  <a:pt x="18909079" y="0"/>
                </a:lnTo>
                <a:lnTo>
                  <a:pt x="18909079" y="6452723"/>
                </a:lnTo>
                <a:lnTo>
                  <a:pt x="0" y="6452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66138" y="1139661"/>
            <a:ext cx="989829" cy="813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14"/>
              </a:lnSpc>
              <a:spcBef>
                <a:spcPct val="0"/>
              </a:spcBef>
            </a:pPr>
            <a:r>
              <a:rPr lang="en-US" b="true" sz="4724" spc="316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01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14876" y="1242711"/>
            <a:ext cx="9866116" cy="8015589"/>
            <a:chOff x="0" y="0"/>
            <a:chExt cx="2598483" cy="21111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8483" cy="2111102"/>
            </a:xfrm>
            <a:custGeom>
              <a:avLst/>
              <a:gdLst/>
              <a:ahLst/>
              <a:cxnLst/>
              <a:rect r="r" b="b" t="t" l="l"/>
              <a:pathLst>
                <a:path h="2111102" w="2598483">
                  <a:moveTo>
                    <a:pt x="0" y="0"/>
                  </a:moveTo>
                  <a:lnTo>
                    <a:pt x="2598483" y="0"/>
                  </a:lnTo>
                  <a:lnTo>
                    <a:pt x="2598483" y="2111102"/>
                  </a:lnTo>
                  <a:lnTo>
                    <a:pt x="0" y="2111102"/>
                  </a:lnTo>
                  <a:close/>
                </a:path>
              </a:pathLst>
            </a:custGeom>
            <a:solidFill>
              <a:srgbClr val="FFFFF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98483" cy="21492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77227" y="-399948"/>
            <a:ext cx="1834678" cy="11300907"/>
            <a:chOff x="0" y="0"/>
            <a:chExt cx="483207" cy="29763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3207" cy="2976370"/>
            </a:xfrm>
            <a:custGeom>
              <a:avLst/>
              <a:gdLst/>
              <a:ahLst/>
              <a:cxnLst/>
              <a:rect r="r" b="b" t="t" l="l"/>
              <a:pathLst>
                <a:path h="2976370" w="483207">
                  <a:moveTo>
                    <a:pt x="0" y="0"/>
                  </a:moveTo>
                  <a:lnTo>
                    <a:pt x="483207" y="0"/>
                  </a:lnTo>
                  <a:lnTo>
                    <a:pt x="483207" y="2976370"/>
                  </a:lnTo>
                  <a:lnTo>
                    <a:pt x="0" y="2976370"/>
                  </a:lnTo>
                  <a:close/>
                </a:path>
              </a:pathLst>
            </a:custGeom>
            <a:solidFill>
              <a:srgbClr val="F10B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3207" cy="3014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144000" y="1242711"/>
            <a:ext cx="9144000" cy="8015589"/>
            <a:chOff x="0" y="0"/>
            <a:chExt cx="1416645" cy="124182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16645" cy="1241824"/>
            </a:xfrm>
            <a:custGeom>
              <a:avLst/>
              <a:gdLst/>
              <a:ahLst/>
              <a:cxnLst/>
              <a:rect r="r" b="b" t="t" l="l"/>
              <a:pathLst>
                <a:path h="1241824" w="1416645">
                  <a:moveTo>
                    <a:pt x="0" y="0"/>
                  </a:moveTo>
                  <a:lnTo>
                    <a:pt x="1416645" y="0"/>
                  </a:lnTo>
                  <a:lnTo>
                    <a:pt x="1416645" y="1241824"/>
                  </a:lnTo>
                  <a:lnTo>
                    <a:pt x="0" y="1241824"/>
                  </a:lnTo>
                  <a:close/>
                </a:path>
              </a:pathLst>
            </a:custGeom>
            <a:blipFill>
              <a:blip r:embed="rId2"/>
              <a:stretch>
                <a:fillRect l="-15744" t="0" r="-15744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185447" y="2493683"/>
            <a:ext cx="989829" cy="813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14"/>
              </a:lnSpc>
              <a:spcBef>
                <a:spcPct val="0"/>
              </a:spcBef>
            </a:pPr>
            <a:r>
              <a:rPr lang="en-US" b="true" sz="4724" spc="316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66169" y="1316397"/>
            <a:ext cx="5441446" cy="3139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54"/>
              </a:lnSpc>
              <a:spcBef>
                <a:spcPct val="0"/>
              </a:spcBef>
            </a:pPr>
          </a:p>
          <a:p>
            <a:pPr algn="l">
              <a:lnSpc>
                <a:spcPts val="8354"/>
              </a:lnSpc>
              <a:spcBef>
                <a:spcPct val="0"/>
              </a:spcBef>
            </a:pPr>
            <a:r>
              <a:rPr lang="en-US" sz="5967" b="true">
                <a:solidFill>
                  <a:srgbClr val="F10B0B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Quie era</a:t>
            </a:r>
            <a:r>
              <a:rPr lang="en-US" sz="5967" b="true">
                <a:solidFill>
                  <a:srgbClr val="F10B0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Beethoven?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66169" y="5027343"/>
            <a:ext cx="5965010" cy="3084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5"/>
              </a:lnSpc>
              <a:spcBef>
                <a:spcPct val="0"/>
              </a:spcBef>
            </a:pPr>
            <a:r>
              <a:rPr lang="en-US" sz="254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Ludwig van Beethoven fue un compositor y pianista alemán. Es una de las figuras más veneradas de la historia de la música occidental; sus obras se encuentran entre las más interpretadas de la música clásica.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11" r="0" b="-9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334229" y="1028700"/>
            <a:ext cx="5197554" cy="8015589"/>
            <a:chOff x="0" y="0"/>
            <a:chExt cx="1368903" cy="21111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68903" cy="2111102"/>
            </a:xfrm>
            <a:custGeom>
              <a:avLst/>
              <a:gdLst/>
              <a:ahLst/>
              <a:cxnLst/>
              <a:rect r="r" b="b" t="t" l="l"/>
              <a:pathLst>
                <a:path h="2111102" w="1368903">
                  <a:moveTo>
                    <a:pt x="0" y="0"/>
                  </a:moveTo>
                  <a:lnTo>
                    <a:pt x="1368903" y="0"/>
                  </a:lnTo>
                  <a:lnTo>
                    <a:pt x="1368903" y="2111102"/>
                  </a:lnTo>
                  <a:lnTo>
                    <a:pt x="0" y="2111102"/>
                  </a:lnTo>
                  <a:close/>
                </a:path>
              </a:pathLst>
            </a:custGeom>
            <a:solidFill>
              <a:srgbClr val="FFFFF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368903" cy="21492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162980" y="5864011"/>
            <a:ext cx="9096320" cy="3291214"/>
          </a:xfrm>
          <a:custGeom>
            <a:avLst/>
            <a:gdLst/>
            <a:ahLst/>
            <a:cxnLst/>
            <a:rect r="r" b="b" t="t" l="l"/>
            <a:pathLst>
              <a:path h="3291214" w="9096320">
                <a:moveTo>
                  <a:pt x="0" y="0"/>
                </a:moveTo>
                <a:lnTo>
                  <a:pt x="9096320" y="0"/>
                </a:lnTo>
                <a:lnTo>
                  <a:pt x="9096320" y="3291214"/>
                </a:lnTo>
                <a:lnTo>
                  <a:pt x="0" y="3291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77005" y="1391910"/>
            <a:ext cx="4712003" cy="4472101"/>
            <a:chOff x="0" y="0"/>
            <a:chExt cx="654336" cy="62102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54336" cy="621022"/>
            </a:xfrm>
            <a:custGeom>
              <a:avLst/>
              <a:gdLst/>
              <a:ahLst/>
              <a:cxnLst/>
              <a:rect r="r" b="b" t="t" l="l"/>
              <a:pathLst>
                <a:path h="621022" w="654336">
                  <a:moveTo>
                    <a:pt x="39433" y="0"/>
                  </a:moveTo>
                  <a:lnTo>
                    <a:pt x="614904" y="0"/>
                  </a:lnTo>
                  <a:cubicBezTo>
                    <a:pt x="636682" y="0"/>
                    <a:pt x="654336" y="17655"/>
                    <a:pt x="654336" y="39433"/>
                  </a:cubicBezTo>
                  <a:lnTo>
                    <a:pt x="654336" y="581590"/>
                  </a:lnTo>
                  <a:cubicBezTo>
                    <a:pt x="654336" y="603368"/>
                    <a:pt x="636682" y="621022"/>
                    <a:pt x="614904" y="621022"/>
                  </a:cubicBezTo>
                  <a:lnTo>
                    <a:pt x="39433" y="621022"/>
                  </a:lnTo>
                  <a:cubicBezTo>
                    <a:pt x="17655" y="621022"/>
                    <a:pt x="0" y="603368"/>
                    <a:pt x="0" y="581590"/>
                  </a:cubicBezTo>
                  <a:lnTo>
                    <a:pt x="0" y="39433"/>
                  </a:lnTo>
                  <a:cubicBezTo>
                    <a:pt x="0" y="17655"/>
                    <a:pt x="17655" y="0"/>
                    <a:pt x="39433" y="0"/>
                  </a:cubicBezTo>
                  <a:close/>
                </a:path>
              </a:pathLst>
            </a:custGeom>
            <a:blipFill>
              <a:blip r:embed="rId5"/>
              <a:stretch>
                <a:fillRect l="-79452" t="0" r="-79452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802020" y="1572766"/>
            <a:ext cx="4630747" cy="7141468"/>
            <a:chOff x="0" y="0"/>
            <a:chExt cx="1368903" cy="211110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68903" cy="2111102"/>
            </a:xfrm>
            <a:custGeom>
              <a:avLst/>
              <a:gdLst/>
              <a:ahLst/>
              <a:cxnLst/>
              <a:rect r="r" b="b" t="t" l="l"/>
              <a:pathLst>
                <a:path h="2111102" w="1368903">
                  <a:moveTo>
                    <a:pt x="0" y="0"/>
                  </a:moveTo>
                  <a:lnTo>
                    <a:pt x="1368903" y="0"/>
                  </a:lnTo>
                  <a:lnTo>
                    <a:pt x="1368903" y="2111102"/>
                  </a:lnTo>
                  <a:lnTo>
                    <a:pt x="0" y="2111102"/>
                  </a:lnTo>
                  <a:close/>
                </a:path>
              </a:pathLst>
            </a:custGeom>
            <a:solidFill>
              <a:srgbClr val="F10B0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368903" cy="21492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091254" y="6599435"/>
            <a:ext cx="4168046" cy="1508075"/>
          </a:xfrm>
          <a:custGeom>
            <a:avLst/>
            <a:gdLst/>
            <a:ahLst/>
            <a:cxnLst/>
            <a:rect r="r" b="b" t="t" l="l"/>
            <a:pathLst>
              <a:path h="1508075" w="4168046">
                <a:moveTo>
                  <a:pt x="0" y="0"/>
                </a:moveTo>
                <a:lnTo>
                  <a:pt x="4168046" y="0"/>
                </a:lnTo>
                <a:lnTo>
                  <a:pt x="4168046" y="1508074"/>
                </a:lnTo>
                <a:lnTo>
                  <a:pt x="0" y="1508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033370" y="1896367"/>
            <a:ext cx="4198147" cy="3984407"/>
            <a:chOff x="0" y="0"/>
            <a:chExt cx="654336" cy="62102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54336" cy="621022"/>
            </a:xfrm>
            <a:custGeom>
              <a:avLst/>
              <a:gdLst/>
              <a:ahLst/>
              <a:cxnLst/>
              <a:rect r="r" b="b" t="t" l="l"/>
              <a:pathLst>
                <a:path h="621022" w="654336">
                  <a:moveTo>
                    <a:pt x="44259" y="0"/>
                  </a:moveTo>
                  <a:lnTo>
                    <a:pt x="610077" y="0"/>
                  </a:lnTo>
                  <a:cubicBezTo>
                    <a:pt x="634521" y="0"/>
                    <a:pt x="654336" y="19815"/>
                    <a:pt x="654336" y="44259"/>
                  </a:cubicBezTo>
                  <a:lnTo>
                    <a:pt x="654336" y="576763"/>
                  </a:lnTo>
                  <a:cubicBezTo>
                    <a:pt x="654336" y="601207"/>
                    <a:pt x="634521" y="621022"/>
                    <a:pt x="610077" y="621022"/>
                  </a:cubicBezTo>
                  <a:lnTo>
                    <a:pt x="44259" y="621022"/>
                  </a:lnTo>
                  <a:cubicBezTo>
                    <a:pt x="32521" y="621022"/>
                    <a:pt x="21263" y="616359"/>
                    <a:pt x="12963" y="608059"/>
                  </a:cubicBezTo>
                  <a:cubicBezTo>
                    <a:pt x="4663" y="599759"/>
                    <a:pt x="0" y="588501"/>
                    <a:pt x="0" y="576763"/>
                  </a:cubicBezTo>
                  <a:lnTo>
                    <a:pt x="0" y="44259"/>
                  </a:lnTo>
                  <a:cubicBezTo>
                    <a:pt x="0" y="19815"/>
                    <a:pt x="19815" y="0"/>
                    <a:pt x="44259" y="0"/>
                  </a:cubicBezTo>
                  <a:close/>
                </a:path>
              </a:pathLst>
            </a:custGeom>
            <a:blipFill>
              <a:blip r:embed="rId8"/>
              <a:stretch>
                <a:fillRect l="-34739" t="0" r="-34739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0" y="-399948"/>
            <a:ext cx="1834678" cy="11300907"/>
            <a:chOff x="0" y="0"/>
            <a:chExt cx="483207" cy="29763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83207" cy="2976370"/>
            </a:xfrm>
            <a:custGeom>
              <a:avLst/>
              <a:gdLst/>
              <a:ahLst/>
              <a:cxnLst/>
              <a:rect r="r" b="b" t="t" l="l"/>
              <a:pathLst>
                <a:path h="2976370" w="483207">
                  <a:moveTo>
                    <a:pt x="0" y="0"/>
                  </a:moveTo>
                  <a:lnTo>
                    <a:pt x="483207" y="0"/>
                  </a:lnTo>
                  <a:lnTo>
                    <a:pt x="483207" y="2976370"/>
                  </a:lnTo>
                  <a:lnTo>
                    <a:pt x="0" y="2976370"/>
                  </a:lnTo>
                  <a:close/>
                </a:path>
              </a:pathLst>
            </a:custGeom>
            <a:solidFill>
              <a:srgbClr val="F10B0B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83207" cy="3014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-157226" y="146504"/>
            <a:ext cx="2149129" cy="174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60"/>
              </a:lnSpc>
              <a:spcBef>
                <a:spcPct val="0"/>
              </a:spcBef>
            </a:pPr>
            <a:r>
              <a:rPr lang="en-US" b="true" sz="10257" spc="687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91904" y="483879"/>
            <a:ext cx="5441446" cy="3144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54"/>
              </a:lnSpc>
              <a:spcBef>
                <a:spcPct val="0"/>
              </a:spcBef>
            </a:pPr>
            <a:r>
              <a:rPr lang="en-US" sz="59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n-US" sz="5967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como se volvió famoso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34678" y="4117690"/>
            <a:ext cx="5966312" cy="491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76"/>
              </a:lnSpc>
              <a:spcBef>
                <a:spcPct val="0"/>
              </a:spcBef>
            </a:pPr>
            <a:r>
              <a:rPr lang="en-US" sz="2840" b="tru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 1800, inauguró un concierto público a gran escala, en el que se interpretaron uno de sus propios conciertos para piano, el Septeto (Opus 20) y la Primera Sinfonía, junto con obras de Haydn y Mozart. El evento contribuyó en gran medida a la difusión de la fama de Beethoven en el extranjero.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670149"/>
            <a:ext cx="13728595" cy="4690498"/>
            <a:chOff x="0" y="0"/>
            <a:chExt cx="2126919" cy="7266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26919" cy="726681"/>
            </a:xfrm>
            <a:custGeom>
              <a:avLst/>
              <a:gdLst/>
              <a:ahLst/>
              <a:cxnLst/>
              <a:rect r="r" b="b" t="t" l="l"/>
              <a:pathLst>
                <a:path h="726681" w="2126919">
                  <a:moveTo>
                    <a:pt x="0" y="0"/>
                  </a:moveTo>
                  <a:lnTo>
                    <a:pt x="2126919" y="0"/>
                  </a:lnTo>
                  <a:lnTo>
                    <a:pt x="2126919" y="726681"/>
                  </a:lnTo>
                  <a:lnTo>
                    <a:pt x="0" y="726681"/>
                  </a:lnTo>
                  <a:close/>
                </a:path>
              </a:pathLst>
            </a:custGeom>
            <a:blipFill>
              <a:blip r:embed="rId3"/>
              <a:stretch>
                <a:fillRect l="0" t="-47502" r="0" b="-47502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8346314" y="1667790"/>
            <a:ext cx="7729157" cy="6951419"/>
            <a:chOff x="0" y="0"/>
            <a:chExt cx="2035663" cy="183082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35663" cy="1830826"/>
            </a:xfrm>
            <a:custGeom>
              <a:avLst/>
              <a:gdLst/>
              <a:ahLst/>
              <a:cxnLst/>
              <a:rect r="r" b="b" t="t" l="l"/>
              <a:pathLst>
                <a:path h="1830826" w="2035663">
                  <a:moveTo>
                    <a:pt x="0" y="0"/>
                  </a:moveTo>
                  <a:lnTo>
                    <a:pt x="2035663" y="0"/>
                  </a:lnTo>
                  <a:lnTo>
                    <a:pt x="2035663" y="1830826"/>
                  </a:lnTo>
                  <a:lnTo>
                    <a:pt x="0" y="1830826"/>
                  </a:lnTo>
                  <a:close/>
                </a:path>
              </a:pathLst>
            </a:custGeom>
            <a:solidFill>
              <a:srgbClr val="F10B0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035663" cy="18689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7259300" y="-399948"/>
            <a:ext cx="1834678" cy="11300907"/>
            <a:chOff x="0" y="0"/>
            <a:chExt cx="483207" cy="29763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83207" cy="2976370"/>
            </a:xfrm>
            <a:custGeom>
              <a:avLst/>
              <a:gdLst/>
              <a:ahLst/>
              <a:cxnLst/>
              <a:rect r="r" b="b" t="t" l="l"/>
              <a:pathLst>
                <a:path h="2976370" w="483207">
                  <a:moveTo>
                    <a:pt x="0" y="0"/>
                  </a:moveTo>
                  <a:lnTo>
                    <a:pt x="483207" y="0"/>
                  </a:lnTo>
                  <a:lnTo>
                    <a:pt x="483207" y="2976370"/>
                  </a:lnTo>
                  <a:lnTo>
                    <a:pt x="0" y="29763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83207" cy="3014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17339" y="1699968"/>
            <a:ext cx="2149129" cy="174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60"/>
              </a:lnSpc>
              <a:spcBef>
                <a:spcPct val="0"/>
              </a:spcBef>
            </a:pPr>
            <a:r>
              <a:rPr lang="en-US" b="true" sz="10257" spc="687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83672" y="1978469"/>
            <a:ext cx="7569982" cy="2083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54"/>
              </a:lnSpc>
              <a:spcBef>
                <a:spcPct val="0"/>
              </a:spcBef>
            </a:pPr>
            <a:r>
              <a:rPr lang="en-US" sz="5967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¿Como se volvio sordo?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83672" y="4845833"/>
            <a:ext cx="6124101" cy="2789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b="tru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Hay muchas teorías sobre cómo Beethoven se volvió sordo, pero la más aceptada es la teoría de que se volvió sordo debido a una neurosífilis y un traumatismo cerebral relacionado con caídas frecuentes u otros abusos físicos por parte de su padre.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-4426940" y="7360647"/>
            <a:ext cx="9096320" cy="3291214"/>
          </a:xfrm>
          <a:custGeom>
            <a:avLst/>
            <a:gdLst/>
            <a:ahLst/>
            <a:cxnLst/>
            <a:rect r="r" b="b" t="t" l="l"/>
            <a:pathLst>
              <a:path h="3291214" w="9096320">
                <a:moveTo>
                  <a:pt x="0" y="0"/>
                </a:moveTo>
                <a:lnTo>
                  <a:pt x="9096320" y="0"/>
                </a:lnTo>
                <a:lnTo>
                  <a:pt x="9096320" y="3291214"/>
                </a:lnTo>
                <a:lnTo>
                  <a:pt x="0" y="3291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096506" y="-208974"/>
            <a:ext cx="9096320" cy="3291214"/>
          </a:xfrm>
          <a:custGeom>
            <a:avLst/>
            <a:gdLst/>
            <a:ahLst/>
            <a:cxnLst/>
            <a:rect r="r" b="b" t="t" l="l"/>
            <a:pathLst>
              <a:path h="3291214" w="9096320">
                <a:moveTo>
                  <a:pt x="0" y="0"/>
                </a:moveTo>
                <a:lnTo>
                  <a:pt x="9096320" y="0"/>
                </a:lnTo>
                <a:lnTo>
                  <a:pt x="9096320" y="3291214"/>
                </a:lnTo>
                <a:lnTo>
                  <a:pt x="0" y="3291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0B0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23636" y="6747629"/>
            <a:ext cx="20273818" cy="1846229"/>
            <a:chOff x="0" y="0"/>
            <a:chExt cx="5339606" cy="4862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39606" cy="486250"/>
            </a:xfrm>
            <a:custGeom>
              <a:avLst/>
              <a:gdLst/>
              <a:ahLst/>
              <a:cxnLst/>
              <a:rect r="r" b="b" t="t" l="l"/>
              <a:pathLst>
                <a:path h="486250" w="5339606">
                  <a:moveTo>
                    <a:pt x="0" y="0"/>
                  </a:moveTo>
                  <a:lnTo>
                    <a:pt x="5339606" y="0"/>
                  </a:lnTo>
                  <a:lnTo>
                    <a:pt x="5339606" y="486250"/>
                  </a:lnTo>
                  <a:lnTo>
                    <a:pt x="0" y="486250"/>
                  </a:lnTo>
                  <a:close/>
                </a:path>
              </a:pathLst>
            </a:custGeom>
            <a:solidFill>
              <a:srgbClr val="FFFFF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339606" cy="524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93895" y="6747629"/>
            <a:ext cx="4662877" cy="3206057"/>
            <a:chOff x="0" y="0"/>
            <a:chExt cx="579488" cy="39843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79488" cy="398439"/>
            </a:xfrm>
            <a:custGeom>
              <a:avLst/>
              <a:gdLst/>
              <a:ahLst/>
              <a:cxnLst/>
              <a:rect r="r" b="b" t="t" l="l"/>
              <a:pathLst>
                <a:path h="398439" w="579488">
                  <a:moveTo>
                    <a:pt x="0" y="0"/>
                  </a:moveTo>
                  <a:lnTo>
                    <a:pt x="579488" y="0"/>
                  </a:lnTo>
                  <a:lnTo>
                    <a:pt x="579488" y="398439"/>
                  </a:lnTo>
                  <a:lnTo>
                    <a:pt x="0" y="398439"/>
                  </a:lnTo>
                  <a:close/>
                </a:path>
              </a:pathLst>
            </a:custGeom>
            <a:blipFill>
              <a:blip r:embed="rId2"/>
              <a:stretch>
                <a:fillRect l="-1503" t="0" r="-150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81834" y="6644735"/>
            <a:ext cx="4662877" cy="3206057"/>
            <a:chOff x="0" y="0"/>
            <a:chExt cx="579488" cy="3984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79488" cy="398439"/>
            </a:xfrm>
            <a:custGeom>
              <a:avLst/>
              <a:gdLst/>
              <a:ahLst/>
              <a:cxnLst/>
              <a:rect r="r" b="b" t="t" l="l"/>
              <a:pathLst>
                <a:path h="398439" w="579488">
                  <a:moveTo>
                    <a:pt x="0" y="0"/>
                  </a:moveTo>
                  <a:lnTo>
                    <a:pt x="579488" y="0"/>
                  </a:lnTo>
                  <a:lnTo>
                    <a:pt x="579488" y="398439"/>
                  </a:lnTo>
                  <a:lnTo>
                    <a:pt x="0" y="398439"/>
                  </a:lnTo>
                  <a:close/>
                </a:path>
              </a:pathLst>
            </a:custGeom>
            <a:blipFill>
              <a:blip r:embed="rId3"/>
              <a:stretch>
                <a:fillRect l="-1503" t="0" r="-1503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596423" y="6644735"/>
            <a:ext cx="4662877" cy="3206057"/>
            <a:chOff x="0" y="0"/>
            <a:chExt cx="579488" cy="39843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79488" cy="398439"/>
            </a:xfrm>
            <a:custGeom>
              <a:avLst/>
              <a:gdLst/>
              <a:ahLst/>
              <a:cxnLst/>
              <a:rect r="r" b="b" t="t" l="l"/>
              <a:pathLst>
                <a:path h="398439" w="579488">
                  <a:moveTo>
                    <a:pt x="0" y="0"/>
                  </a:moveTo>
                  <a:lnTo>
                    <a:pt x="579488" y="0"/>
                  </a:lnTo>
                  <a:lnTo>
                    <a:pt x="579488" y="398439"/>
                  </a:lnTo>
                  <a:lnTo>
                    <a:pt x="0" y="398439"/>
                  </a:lnTo>
                  <a:close/>
                </a:path>
              </a:pathLst>
            </a:custGeom>
            <a:blipFill>
              <a:blip r:embed="rId4"/>
              <a:stretch>
                <a:fillRect l="0" t="-4358" r="0" b="-4358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93895" y="1002385"/>
            <a:ext cx="1197783" cy="983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3"/>
              </a:lnSpc>
              <a:spcBef>
                <a:spcPct val="0"/>
              </a:spcBef>
            </a:pPr>
            <a:r>
              <a:rPr lang="en-US" b="true" sz="5717" spc="383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57220" y="2087789"/>
            <a:ext cx="3122517" cy="102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54"/>
              </a:lnSpc>
              <a:spcBef>
                <a:spcPct val="0"/>
              </a:spcBef>
            </a:pPr>
            <a:r>
              <a:rPr lang="en-US" sz="5967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27775" y="2086482"/>
            <a:ext cx="5441446" cy="1027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54"/>
              </a:lnSpc>
              <a:spcBef>
                <a:spcPct val="0"/>
              </a:spcBef>
            </a:pPr>
            <a:r>
              <a:rPr lang="en-US" sz="5967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Historia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53232" y="3488556"/>
            <a:ext cx="14138639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</a:p>
        </p:txBody>
      </p:sp>
      <p:sp>
        <p:nvSpPr>
          <p:cNvPr name="Freeform 15" id="15"/>
          <p:cNvSpPr/>
          <p:nvPr/>
        </p:nvSpPr>
        <p:spPr>
          <a:xfrm flipH="true" flipV="false" rot="0">
            <a:off x="9085608" y="9552876"/>
            <a:ext cx="436944" cy="297916"/>
          </a:xfrm>
          <a:custGeom>
            <a:avLst/>
            <a:gdLst/>
            <a:ahLst/>
            <a:cxnLst/>
            <a:rect r="r" b="b" t="t" l="l"/>
            <a:pathLst>
              <a:path h="297916" w="436944">
                <a:moveTo>
                  <a:pt x="436944" y="0"/>
                </a:moveTo>
                <a:lnTo>
                  <a:pt x="0" y="0"/>
                </a:lnTo>
                <a:lnTo>
                  <a:pt x="0" y="297916"/>
                </a:lnTo>
                <a:lnTo>
                  <a:pt x="436944" y="297916"/>
                </a:lnTo>
                <a:lnTo>
                  <a:pt x="4369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92662" y="2965403"/>
            <a:ext cx="15585891" cy="2239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9"/>
              </a:lnSpc>
            </a:pPr>
            <a:r>
              <a:rPr lang="en-US" sz="2556" b="true">
                <a:solidFill>
                  <a:srgbClr val="C8C6C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Nacido en Bonn, Beethoven fue un músico talentoso, alumno de su padre y posteriormente de Christian Gottlob Neefe. Publicó su primera obra en 1783 bajo la tutela de Neefe. Beethoven encontró consuelo en la familia de Helene von Breuning y se mudó a Viena a los 21 años para estudiar composición con Haydn. Alcanzó la fama como virtuoso del piano y fue patrocinado por Karl Alois, príncipe Lichnowsky, lo que dio lugar a sus tres tríos para piano Opus 1.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0B0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911876" y="-1388606"/>
            <a:ext cx="8742173" cy="14676378"/>
            <a:chOff x="0" y="0"/>
            <a:chExt cx="2302465" cy="38653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02465" cy="3865383"/>
            </a:xfrm>
            <a:custGeom>
              <a:avLst/>
              <a:gdLst/>
              <a:ahLst/>
              <a:cxnLst/>
              <a:rect r="r" b="b" t="t" l="l"/>
              <a:pathLst>
                <a:path h="3865383" w="2302465">
                  <a:moveTo>
                    <a:pt x="0" y="0"/>
                  </a:moveTo>
                  <a:lnTo>
                    <a:pt x="2302465" y="0"/>
                  </a:lnTo>
                  <a:lnTo>
                    <a:pt x="2302465" y="3865383"/>
                  </a:lnTo>
                  <a:lnTo>
                    <a:pt x="0" y="3865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02465" cy="3903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7212353" y="-802988"/>
            <a:ext cx="7984041" cy="14676378"/>
            <a:chOff x="0" y="0"/>
            <a:chExt cx="2102793" cy="38653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02793" cy="3865383"/>
            </a:xfrm>
            <a:custGeom>
              <a:avLst/>
              <a:gdLst/>
              <a:ahLst/>
              <a:cxnLst/>
              <a:rect r="r" b="b" t="t" l="l"/>
              <a:pathLst>
                <a:path h="3865383" w="2102793">
                  <a:moveTo>
                    <a:pt x="0" y="0"/>
                  </a:moveTo>
                  <a:lnTo>
                    <a:pt x="2102793" y="0"/>
                  </a:lnTo>
                  <a:lnTo>
                    <a:pt x="2102793" y="3865383"/>
                  </a:lnTo>
                  <a:lnTo>
                    <a:pt x="0" y="38653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102793" cy="3903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8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990737" y="2248770"/>
            <a:ext cx="4206518" cy="2892278"/>
            <a:chOff x="0" y="0"/>
            <a:chExt cx="579488" cy="3984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79488" cy="398439"/>
            </a:xfrm>
            <a:custGeom>
              <a:avLst/>
              <a:gdLst/>
              <a:ahLst/>
              <a:cxnLst/>
              <a:rect r="r" b="b" t="t" l="l"/>
              <a:pathLst>
                <a:path h="398439" w="579488">
                  <a:moveTo>
                    <a:pt x="0" y="0"/>
                  </a:moveTo>
                  <a:lnTo>
                    <a:pt x="579488" y="0"/>
                  </a:lnTo>
                  <a:lnTo>
                    <a:pt x="579488" y="398439"/>
                  </a:lnTo>
                  <a:lnTo>
                    <a:pt x="0" y="398439"/>
                  </a:lnTo>
                  <a:close/>
                </a:path>
              </a:pathLst>
            </a:custGeom>
            <a:blipFill>
              <a:blip r:embed="rId2"/>
              <a:stretch>
                <a:fillRect l="-1600" t="0" r="-160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790133" y="2248770"/>
            <a:ext cx="4206518" cy="2892278"/>
            <a:chOff x="0" y="0"/>
            <a:chExt cx="579488" cy="39843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9488" cy="398439"/>
            </a:xfrm>
            <a:custGeom>
              <a:avLst/>
              <a:gdLst/>
              <a:ahLst/>
              <a:cxnLst/>
              <a:rect r="r" b="b" t="t" l="l"/>
              <a:pathLst>
                <a:path h="398439" w="579488">
                  <a:moveTo>
                    <a:pt x="0" y="0"/>
                  </a:moveTo>
                  <a:lnTo>
                    <a:pt x="579488" y="0"/>
                  </a:lnTo>
                  <a:lnTo>
                    <a:pt x="579488" y="398439"/>
                  </a:lnTo>
                  <a:lnTo>
                    <a:pt x="0" y="398439"/>
                  </a:lnTo>
                  <a:close/>
                </a:path>
              </a:pathLst>
            </a:custGeom>
            <a:blipFill>
              <a:blip r:embed="rId3"/>
              <a:stretch>
                <a:fillRect l="-1503" t="0" r="-150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790133" y="5443017"/>
            <a:ext cx="4206518" cy="2892278"/>
            <a:chOff x="0" y="0"/>
            <a:chExt cx="579488" cy="39843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79488" cy="398439"/>
            </a:xfrm>
            <a:custGeom>
              <a:avLst/>
              <a:gdLst/>
              <a:ahLst/>
              <a:cxnLst/>
              <a:rect r="r" b="b" t="t" l="l"/>
              <a:pathLst>
                <a:path h="398439" w="579488">
                  <a:moveTo>
                    <a:pt x="0" y="0"/>
                  </a:moveTo>
                  <a:lnTo>
                    <a:pt x="579488" y="0"/>
                  </a:lnTo>
                  <a:lnTo>
                    <a:pt x="579488" y="398439"/>
                  </a:lnTo>
                  <a:lnTo>
                    <a:pt x="0" y="398439"/>
                  </a:lnTo>
                  <a:close/>
                </a:path>
              </a:pathLst>
            </a:custGeom>
            <a:blipFill>
              <a:blip r:embed="rId4"/>
              <a:stretch>
                <a:fillRect l="-1311" t="0" r="-1311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990737" y="5531136"/>
            <a:ext cx="4206518" cy="2892278"/>
            <a:chOff x="0" y="0"/>
            <a:chExt cx="579488" cy="3984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79488" cy="398439"/>
            </a:xfrm>
            <a:custGeom>
              <a:avLst/>
              <a:gdLst/>
              <a:ahLst/>
              <a:cxnLst/>
              <a:rect r="r" b="b" t="t" l="l"/>
              <a:pathLst>
                <a:path h="398439" w="579488">
                  <a:moveTo>
                    <a:pt x="0" y="0"/>
                  </a:moveTo>
                  <a:lnTo>
                    <a:pt x="579488" y="0"/>
                  </a:lnTo>
                  <a:lnTo>
                    <a:pt x="579488" y="398439"/>
                  </a:lnTo>
                  <a:lnTo>
                    <a:pt x="0" y="398439"/>
                  </a:lnTo>
                  <a:close/>
                </a:path>
              </a:pathLst>
            </a:custGeom>
            <a:blipFill>
              <a:blip r:embed="rId5"/>
              <a:stretch>
                <a:fillRect l="-1600" t="0" r="-160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1349011" y="4320039"/>
            <a:ext cx="1986734" cy="1986734"/>
          </a:xfrm>
          <a:custGeom>
            <a:avLst/>
            <a:gdLst/>
            <a:ahLst/>
            <a:cxnLst/>
            <a:rect r="r" b="b" t="t" l="l"/>
            <a:pathLst>
              <a:path h="1986734" w="1986734">
                <a:moveTo>
                  <a:pt x="0" y="0"/>
                </a:moveTo>
                <a:lnTo>
                  <a:pt x="1986733" y="0"/>
                </a:lnTo>
                <a:lnTo>
                  <a:pt x="1986733" y="1986733"/>
                </a:lnTo>
                <a:lnTo>
                  <a:pt x="0" y="19867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17824" y="3319419"/>
            <a:ext cx="6124101" cy="1452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9"/>
              </a:lnSpc>
            </a:pPr>
            <a:r>
              <a:rPr lang="en-US" sz="5967" b="true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Que inspiro a beethoven?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7824" y="5083898"/>
            <a:ext cx="5653513" cy="3247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86"/>
              </a:lnSpc>
              <a:spcBef>
                <a:spcPct val="0"/>
              </a:spcBef>
            </a:pPr>
            <a:r>
              <a:rPr lang="en-US" sz="3133" b="tru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 igual que otros compositores de su generación, Beethoven estuvo sujeto a la influencia de la música popular y de la música folclórica.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110171" y="969453"/>
            <a:ext cx="2149129" cy="174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60"/>
              </a:lnSpc>
              <a:spcBef>
                <a:spcPct val="0"/>
              </a:spcBef>
            </a:pPr>
            <a:r>
              <a:rPr lang="en-US" b="true" sz="10257" spc="687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909" r="0" b="-11492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7339" y="926185"/>
            <a:ext cx="2149129" cy="174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60"/>
              </a:lnSpc>
              <a:spcBef>
                <a:spcPct val="0"/>
              </a:spcBef>
            </a:pPr>
            <a:r>
              <a:rPr lang="en-US" b="true" sz="10257" spc="687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07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663617" y="2940001"/>
            <a:ext cx="8002679" cy="258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47"/>
              </a:lnSpc>
              <a:spcBef>
                <a:spcPct val="0"/>
              </a:spcBef>
            </a:pPr>
            <a:r>
              <a:rPr lang="en-US" b="true" sz="15105">
                <a:solidFill>
                  <a:srgbClr val="FFFFF3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GRA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241912" y="4591692"/>
            <a:ext cx="5858361" cy="258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47"/>
              </a:lnSpc>
              <a:spcBef>
                <a:spcPct val="0"/>
              </a:spcBef>
            </a:pPr>
            <a:r>
              <a:rPr lang="en-US" b="true" sz="15105">
                <a:solidFill>
                  <a:srgbClr val="F10B0B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CÍAS!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DAGmCLr7Z6Q</dc:identifier>
  <dcterms:modified xsi:type="dcterms:W3CDTF">2011-08-01T06:04:30Z</dcterms:modified>
  <cp:revision>1</cp:revision>
  <dc:title>Beethoven </dc:title>
</cp:coreProperties>
</file>