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Lst>
  <p:sldSz cx="18288000" cy="10287000"/>
  <p:notesSz cx="6858000" cy="9144000"/>
  <p:embeddedFontLst>
    <p:embeddedFont>
      <p:font typeface="Wedges" charset="1" panose="02000500000000000000"/>
      <p:regular r:id="rId11"/>
    </p:embeddedFont>
    <p:embeddedFont>
      <p:font typeface="Jella" charset="1" panose="00000000000000000000"/>
      <p:regular r:id="rId12"/>
    </p:embeddedFont>
    <p:embeddedFont>
      <p:font typeface="Jella Bold" charset="1" panose="00000000000000000000"/>
      <p:regular r:id="rId13"/>
    </p:embeddedFont>
    <p:embeddedFont>
      <p:font typeface="Jella Medium" charset="1" panose="0000000000000000000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14" Target="fonts/font14.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svg" Type="http://schemas.openxmlformats.org/officeDocument/2006/relationships/image"/><Relationship Id="rId11" Target="../media/image10.pn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 Id="rId9" Target="../media/image8.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12.png" Type="http://schemas.openxmlformats.org/officeDocument/2006/relationships/image"/><Relationship Id="rId4" Target="../media/image1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7.svg" Type="http://schemas.openxmlformats.org/officeDocument/2006/relationships/image"/><Relationship Id="rId2" Target="../media/image1.png" Type="http://schemas.openxmlformats.org/officeDocument/2006/relationships/image"/><Relationship Id="rId3" Target="../media/image12.png" Type="http://schemas.openxmlformats.org/officeDocument/2006/relationships/image"/><Relationship Id="rId4" Target="../media/image1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14.png" Type="http://schemas.openxmlformats.org/officeDocument/2006/relationships/image"/><Relationship Id="rId8" Target="../media/image15.svg" Type="http://schemas.openxmlformats.org/officeDocument/2006/relationships/image"/><Relationship Id="rId9" Target="../media/image6.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7.svg" Type="http://schemas.openxmlformats.org/officeDocument/2006/relationships/image"/><Relationship Id="rId2" Target="../media/image1.png" Type="http://schemas.openxmlformats.org/officeDocument/2006/relationships/image"/><Relationship Id="rId3" Target="../media/image4.png" Type="http://schemas.openxmlformats.org/officeDocument/2006/relationships/image"/><Relationship Id="rId4" Target="../media/image5.svg" Type="http://schemas.openxmlformats.org/officeDocument/2006/relationships/image"/><Relationship Id="rId5" Target="../media/image12.png" Type="http://schemas.openxmlformats.org/officeDocument/2006/relationships/image"/><Relationship Id="rId6" Target="../media/image13.svg" Type="http://schemas.openxmlformats.org/officeDocument/2006/relationships/image"/><Relationship Id="rId7" Target="../media/image16.png" Type="http://schemas.openxmlformats.org/officeDocument/2006/relationships/image"/><Relationship Id="rId8" Target="../media/image17.svg" Type="http://schemas.openxmlformats.org/officeDocument/2006/relationships/image"/><Relationship Id="rId9" Target="../media/image6.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svg" Type="http://schemas.openxmlformats.org/officeDocument/2006/relationships/image"/><Relationship Id="rId11" Target="../media/image18.png" Type="http://schemas.openxmlformats.org/officeDocument/2006/relationships/image"/><Relationship Id="rId12" Target="../media/image19.svg" Type="http://schemas.openxmlformats.org/officeDocument/2006/relationships/image"/><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 Id="rId9" Target="../media/image8.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38888" r="0" b="-38888"/>
            </a:stretch>
          </a:blipFill>
        </p:spPr>
      </p:sp>
      <p:sp>
        <p:nvSpPr>
          <p:cNvPr name="Freeform 3" id="3"/>
          <p:cNvSpPr/>
          <p:nvPr/>
        </p:nvSpPr>
        <p:spPr>
          <a:xfrm flipH="false" flipV="false" rot="0">
            <a:off x="3020850" y="1771950"/>
            <a:ext cx="12246300" cy="6271126"/>
          </a:xfrm>
          <a:custGeom>
            <a:avLst/>
            <a:gdLst/>
            <a:ahLst/>
            <a:cxnLst/>
            <a:rect r="r" b="b" t="t" l="l"/>
            <a:pathLst>
              <a:path h="6271126" w="12246300">
                <a:moveTo>
                  <a:pt x="0" y="0"/>
                </a:moveTo>
                <a:lnTo>
                  <a:pt x="12246300" y="0"/>
                </a:lnTo>
                <a:lnTo>
                  <a:pt x="12246300" y="6271127"/>
                </a:lnTo>
                <a:lnTo>
                  <a:pt x="0" y="6271127"/>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true" flipV="false" rot="0">
            <a:off x="16143268" y="-3984217"/>
            <a:ext cx="10801253" cy="5756168"/>
          </a:xfrm>
          <a:custGeom>
            <a:avLst/>
            <a:gdLst/>
            <a:ahLst/>
            <a:cxnLst/>
            <a:rect r="r" b="b" t="t" l="l"/>
            <a:pathLst>
              <a:path h="5756168" w="10801253">
                <a:moveTo>
                  <a:pt x="10801252" y="0"/>
                </a:moveTo>
                <a:lnTo>
                  <a:pt x="0" y="0"/>
                </a:lnTo>
                <a:lnTo>
                  <a:pt x="0" y="5756167"/>
                </a:lnTo>
                <a:lnTo>
                  <a:pt x="10801252" y="5756167"/>
                </a:lnTo>
                <a:lnTo>
                  <a:pt x="10801252"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8656520" y="-3984217"/>
            <a:ext cx="10801253" cy="5756168"/>
          </a:xfrm>
          <a:custGeom>
            <a:avLst/>
            <a:gdLst/>
            <a:ahLst/>
            <a:cxnLst/>
            <a:rect r="r" b="b" t="t" l="l"/>
            <a:pathLst>
              <a:path h="5756168" w="10801253">
                <a:moveTo>
                  <a:pt x="0" y="0"/>
                </a:moveTo>
                <a:lnTo>
                  <a:pt x="10801252" y="0"/>
                </a:lnTo>
                <a:lnTo>
                  <a:pt x="10801252" y="5756167"/>
                </a:lnTo>
                <a:lnTo>
                  <a:pt x="0" y="5756167"/>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1517919" y="7641371"/>
            <a:ext cx="5496517" cy="2970409"/>
          </a:xfrm>
          <a:custGeom>
            <a:avLst/>
            <a:gdLst/>
            <a:ahLst/>
            <a:cxnLst/>
            <a:rect r="r" b="b" t="t" l="l"/>
            <a:pathLst>
              <a:path h="2970409" w="5496517">
                <a:moveTo>
                  <a:pt x="0" y="0"/>
                </a:moveTo>
                <a:lnTo>
                  <a:pt x="5496517" y="0"/>
                </a:lnTo>
                <a:lnTo>
                  <a:pt x="5496517" y="2970409"/>
                </a:lnTo>
                <a:lnTo>
                  <a:pt x="0" y="2970409"/>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7" id="7"/>
          <p:cNvSpPr/>
          <p:nvPr/>
        </p:nvSpPr>
        <p:spPr>
          <a:xfrm flipH="true" flipV="false" rot="0">
            <a:off x="14309402" y="7641371"/>
            <a:ext cx="5496517" cy="2970409"/>
          </a:xfrm>
          <a:custGeom>
            <a:avLst/>
            <a:gdLst/>
            <a:ahLst/>
            <a:cxnLst/>
            <a:rect r="r" b="b" t="t" l="l"/>
            <a:pathLst>
              <a:path h="2970409" w="5496517">
                <a:moveTo>
                  <a:pt x="5496517" y="0"/>
                </a:moveTo>
                <a:lnTo>
                  <a:pt x="0" y="0"/>
                </a:lnTo>
                <a:lnTo>
                  <a:pt x="0" y="2970409"/>
                </a:lnTo>
                <a:lnTo>
                  <a:pt x="5496517" y="2970409"/>
                </a:lnTo>
                <a:lnTo>
                  <a:pt x="5496517" y="0"/>
                </a:lnTo>
                <a:close/>
              </a:path>
            </a:pathLst>
          </a:custGeom>
          <a:blipFill>
            <a:blip r:embed="rId7">
              <a:extLst>
                <a:ext uri="{96DAC541-7B7A-43D3-8B79-37D633B846F1}">
                  <asvg:svgBlip xmlns:asvg="http://schemas.microsoft.com/office/drawing/2016/SVG/main" r:embed="rId8"/>
                </a:ext>
              </a:extLst>
            </a:blip>
            <a:stretch>
              <a:fillRect l="0" t="0" r="0" b="0"/>
            </a:stretch>
          </a:blipFill>
          <a:ln cap="sq">
            <a:noFill/>
            <a:prstDash val="solid"/>
            <a:miter/>
          </a:ln>
        </p:spPr>
      </p:sp>
      <p:sp>
        <p:nvSpPr>
          <p:cNvPr name="Freeform 8" id="8"/>
          <p:cNvSpPr/>
          <p:nvPr/>
        </p:nvSpPr>
        <p:spPr>
          <a:xfrm flipH="true" flipV="false" rot="0">
            <a:off x="13027894" y="5540254"/>
            <a:ext cx="1177117" cy="901826"/>
          </a:xfrm>
          <a:custGeom>
            <a:avLst/>
            <a:gdLst/>
            <a:ahLst/>
            <a:cxnLst/>
            <a:rect r="r" b="b" t="t" l="l"/>
            <a:pathLst>
              <a:path h="901826" w="1177117">
                <a:moveTo>
                  <a:pt x="1177116" y="0"/>
                </a:moveTo>
                <a:lnTo>
                  <a:pt x="0" y="0"/>
                </a:lnTo>
                <a:lnTo>
                  <a:pt x="0" y="901826"/>
                </a:lnTo>
                <a:lnTo>
                  <a:pt x="1177116" y="901826"/>
                </a:lnTo>
                <a:lnTo>
                  <a:pt x="1177116"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TextBox 9" id="9"/>
          <p:cNvSpPr txBox="true"/>
          <p:nvPr/>
        </p:nvSpPr>
        <p:spPr>
          <a:xfrm rot="0">
            <a:off x="4277487" y="4282356"/>
            <a:ext cx="9927524" cy="1269365"/>
          </a:xfrm>
          <a:prstGeom prst="rect">
            <a:avLst/>
          </a:prstGeom>
        </p:spPr>
        <p:txBody>
          <a:bodyPr anchor="t" rtlCol="false" tIns="0" lIns="0" bIns="0" rIns="0">
            <a:spAutoFit/>
          </a:bodyPr>
          <a:lstStyle/>
          <a:p>
            <a:pPr algn="ctr" marL="0" indent="0" lvl="0">
              <a:lnSpc>
                <a:spcPts val="10029"/>
              </a:lnSpc>
              <a:spcBef>
                <a:spcPct val="0"/>
              </a:spcBef>
            </a:pPr>
            <a:r>
              <a:rPr lang="en-US" sz="8499" spc="475">
                <a:solidFill>
                  <a:srgbClr val="65503D"/>
                </a:solidFill>
                <a:latin typeface="Wedges"/>
                <a:ea typeface="Wedges"/>
                <a:cs typeface="Wedges"/>
                <a:sym typeface="Wedges"/>
              </a:rPr>
              <a:t>ARTICULO 16</a:t>
            </a:r>
          </a:p>
        </p:txBody>
      </p:sp>
      <p:sp>
        <p:nvSpPr>
          <p:cNvPr name="Freeform 10" id="10"/>
          <p:cNvSpPr/>
          <p:nvPr/>
        </p:nvSpPr>
        <p:spPr>
          <a:xfrm flipH="false" flipV="false" rot="-840127">
            <a:off x="4990922" y="3104301"/>
            <a:ext cx="1199384" cy="1172589"/>
          </a:xfrm>
          <a:custGeom>
            <a:avLst/>
            <a:gdLst/>
            <a:ahLst/>
            <a:cxnLst/>
            <a:rect r="r" b="b" t="t" l="l"/>
            <a:pathLst>
              <a:path h="1172589" w="1199384">
                <a:moveTo>
                  <a:pt x="0" y="0"/>
                </a:moveTo>
                <a:lnTo>
                  <a:pt x="1199384" y="0"/>
                </a:lnTo>
                <a:lnTo>
                  <a:pt x="1199384" y="1172588"/>
                </a:lnTo>
                <a:lnTo>
                  <a:pt x="0" y="1172588"/>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sp>
        <p:nvSpPr>
          <p:cNvPr name="TextBox 11" id="11"/>
          <p:cNvSpPr txBox="true"/>
          <p:nvPr/>
        </p:nvSpPr>
        <p:spPr>
          <a:xfrm rot="0">
            <a:off x="6241224" y="5946649"/>
            <a:ext cx="5805552" cy="882650"/>
          </a:xfrm>
          <a:prstGeom prst="rect">
            <a:avLst/>
          </a:prstGeom>
        </p:spPr>
        <p:txBody>
          <a:bodyPr anchor="t" rtlCol="false" tIns="0" lIns="0" bIns="0" rIns="0">
            <a:spAutoFit/>
          </a:bodyPr>
          <a:lstStyle/>
          <a:p>
            <a:pPr algn="ctr">
              <a:lnSpc>
                <a:spcPts val="4900"/>
              </a:lnSpc>
            </a:pPr>
            <a:r>
              <a:rPr lang="en-US" sz="3500">
                <a:solidFill>
                  <a:srgbClr val="65503D"/>
                </a:solidFill>
                <a:latin typeface="Jella"/>
                <a:ea typeface="Jella"/>
                <a:cs typeface="Jella"/>
                <a:sym typeface="Jella"/>
              </a:rPr>
              <a:t>by emmanuel camacho</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38888" r="0" b="-38888"/>
            </a:stretch>
          </a:blipFill>
        </p:spPr>
      </p:sp>
      <p:grpSp>
        <p:nvGrpSpPr>
          <p:cNvPr name="Group 3" id="3"/>
          <p:cNvGrpSpPr/>
          <p:nvPr/>
        </p:nvGrpSpPr>
        <p:grpSpPr>
          <a:xfrm rot="0">
            <a:off x="1028700" y="1028700"/>
            <a:ext cx="16230600" cy="8229600"/>
            <a:chOff x="0" y="0"/>
            <a:chExt cx="4274726" cy="2167467"/>
          </a:xfrm>
        </p:grpSpPr>
        <p:sp>
          <p:nvSpPr>
            <p:cNvPr name="Freeform 4" id="4"/>
            <p:cNvSpPr/>
            <p:nvPr/>
          </p:nvSpPr>
          <p:spPr>
            <a:xfrm flipH="false" flipV="false" rot="0">
              <a:off x="0" y="0"/>
              <a:ext cx="4274726" cy="2167467"/>
            </a:xfrm>
            <a:custGeom>
              <a:avLst/>
              <a:gdLst/>
              <a:ahLst/>
              <a:cxnLst/>
              <a:rect r="r" b="b" t="t" l="l"/>
              <a:pathLst>
                <a:path h="2167467" w="4274726">
                  <a:moveTo>
                    <a:pt x="0" y="0"/>
                  </a:moveTo>
                  <a:lnTo>
                    <a:pt x="4274726" y="0"/>
                  </a:lnTo>
                  <a:lnTo>
                    <a:pt x="4274726" y="2167467"/>
                  </a:lnTo>
                  <a:lnTo>
                    <a:pt x="0" y="2167467"/>
                  </a:lnTo>
                  <a:close/>
                </a:path>
              </a:pathLst>
            </a:custGeom>
            <a:solidFill>
              <a:srgbClr val="FFFFFF"/>
            </a:solidFill>
            <a:ln w="38100" cap="sq">
              <a:solidFill>
                <a:srgbClr val="644F3D"/>
              </a:solidFill>
              <a:prstDash val="solid"/>
              <a:miter/>
            </a:ln>
          </p:spPr>
        </p:sp>
        <p:sp>
          <p:nvSpPr>
            <p:cNvPr name="TextBox 5" id="5"/>
            <p:cNvSpPr txBox="true"/>
            <p:nvPr/>
          </p:nvSpPr>
          <p:spPr>
            <a:xfrm>
              <a:off x="0" y="-38100"/>
              <a:ext cx="4274726" cy="2205567"/>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205720" y="1170762"/>
            <a:ext cx="15876560" cy="7945476"/>
            <a:chOff x="0" y="0"/>
            <a:chExt cx="4181481" cy="2092636"/>
          </a:xfrm>
        </p:grpSpPr>
        <p:sp>
          <p:nvSpPr>
            <p:cNvPr name="Freeform 7" id="7"/>
            <p:cNvSpPr/>
            <p:nvPr/>
          </p:nvSpPr>
          <p:spPr>
            <a:xfrm flipH="false" flipV="false" rot="0">
              <a:off x="0" y="0"/>
              <a:ext cx="4181481" cy="2092636"/>
            </a:xfrm>
            <a:custGeom>
              <a:avLst/>
              <a:gdLst/>
              <a:ahLst/>
              <a:cxnLst/>
              <a:rect r="r" b="b" t="t" l="l"/>
              <a:pathLst>
                <a:path h="2092636" w="4181481">
                  <a:moveTo>
                    <a:pt x="0" y="0"/>
                  </a:moveTo>
                  <a:lnTo>
                    <a:pt x="4181481" y="0"/>
                  </a:lnTo>
                  <a:lnTo>
                    <a:pt x="4181481" y="2092636"/>
                  </a:lnTo>
                  <a:lnTo>
                    <a:pt x="0" y="2092636"/>
                  </a:lnTo>
                  <a:close/>
                </a:path>
              </a:pathLst>
            </a:custGeom>
            <a:solidFill>
              <a:srgbClr val="FFFFFF"/>
            </a:solidFill>
            <a:ln w="38100" cap="sq">
              <a:solidFill>
                <a:srgbClr val="C1CE9A"/>
              </a:solidFill>
              <a:prstDash val="lgDash"/>
              <a:miter/>
            </a:ln>
          </p:spPr>
        </p:sp>
        <p:sp>
          <p:nvSpPr>
            <p:cNvPr name="TextBox 8" id="8"/>
            <p:cNvSpPr txBox="true"/>
            <p:nvPr/>
          </p:nvSpPr>
          <p:spPr>
            <a:xfrm>
              <a:off x="0" y="-38100"/>
              <a:ext cx="4181481" cy="2130736"/>
            </a:xfrm>
            <a:prstGeom prst="rect">
              <a:avLst/>
            </a:prstGeom>
          </p:spPr>
          <p:txBody>
            <a:bodyPr anchor="ctr" rtlCol="false" tIns="50800" lIns="50800" bIns="50800" rIns="50800"/>
            <a:lstStyle/>
            <a:p>
              <a:pPr algn="ctr">
                <a:lnSpc>
                  <a:spcPts val="2659"/>
                </a:lnSpc>
              </a:pPr>
            </a:p>
          </p:txBody>
        </p:sp>
      </p:grpSp>
      <p:sp>
        <p:nvSpPr>
          <p:cNvPr name="Freeform 9" id="9"/>
          <p:cNvSpPr/>
          <p:nvPr/>
        </p:nvSpPr>
        <p:spPr>
          <a:xfrm flipH="true" flipV="false" rot="0">
            <a:off x="292166" y="1438055"/>
            <a:ext cx="1312631" cy="837697"/>
          </a:xfrm>
          <a:custGeom>
            <a:avLst/>
            <a:gdLst/>
            <a:ahLst/>
            <a:cxnLst/>
            <a:rect r="r" b="b" t="t" l="l"/>
            <a:pathLst>
              <a:path h="837697" w="1312631">
                <a:moveTo>
                  <a:pt x="1312631" y="0"/>
                </a:moveTo>
                <a:lnTo>
                  <a:pt x="0" y="0"/>
                </a:lnTo>
                <a:lnTo>
                  <a:pt x="0" y="837697"/>
                </a:lnTo>
                <a:lnTo>
                  <a:pt x="1312631" y="837697"/>
                </a:lnTo>
                <a:lnTo>
                  <a:pt x="1312631" y="0"/>
                </a:lnTo>
                <a:close/>
              </a:path>
            </a:pathLst>
          </a:custGeom>
          <a:blipFill>
            <a:blip r:embed="rId3">
              <a:extLst>
                <a:ext uri="{96DAC541-7B7A-43D3-8B79-37D633B846F1}">
                  <asvg:svgBlip xmlns:asvg="http://schemas.microsoft.com/office/drawing/2016/SVG/main" r:embed="rId4"/>
                </a:ext>
              </a:extLst>
            </a:blip>
            <a:stretch>
              <a:fillRect l="0" t="0" r="0" b="0"/>
            </a:stretch>
          </a:blipFill>
          <a:ln cap="sq">
            <a:noFill/>
            <a:prstDash val="solid"/>
            <a:miter/>
          </a:ln>
        </p:spPr>
      </p:sp>
      <p:sp>
        <p:nvSpPr>
          <p:cNvPr name="Freeform 10" id="10"/>
          <p:cNvSpPr/>
          <p:nvPr/>
        </p:nvSpPr>
        <p:spPr>
          <a:xfrm flipH="false" flipV="false" rot="0">
            <a:off x="1604797" y="308481"/>
            <a:ext cx="1581824" cy="1009491"/>
          </a:xfrm>
          <a:custGeom>
            <a:avLst/>
            <a:gdLst/>
            <a:ahLst/>
            <a:cxnLst/>
            <a:rect r="r" b="b" t="t" l="l"/>
            <a:pathLst>
              <a:path h="1009491" w="1581824">
                <a:moveTo>
                  <a:pt x="0" y="0"/>
                </a:moveTo>
                <a:lnTo>
                  <a:pt x="1581824" y="0"/>
                </a:lnTo>
                <a:lnTo>
                  <a:pt x="1581824" y="1009491"/>
                </a:lnTo>
                <a:lnTo>
                  <a:pt x="0" y="1009491"/>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a:ln cap="sq">
            <a:noFill/>
            <a:prstDash val="solid"/>
            <a:miter/>
          </a:ln>
        </p:spPr>
      </p:sp>
      <p:sp>
        <p:nvSpPr>
          <p:cNvPr name="Freeform 11" id="11"/>
          <p:cNvSpPr/>
          <p:nvPr/>
        </p:nvSpPr>
        <p:spPr>
          <a:xfrm flipH="true" flipV="false" rot="0">
            <a:off x="16143268" y="-3984217"/>
            <a:ext cx="10801253" cy="5756168"/>
          </a:xfrm>
          <a:custGeom>
            <a:avLst/>
            <a:gdLst/>
            <a:ahLst/>
            <a:cxnLst/>
            <a:rect r="r" b="b" t="t" l="l"/>
            <a:pathLst>
              <a:path h="5756168" w="10801253">
                <a:moveTo>
                  <a:pt x="10801252" y="0"/>
                </a:moveTo>
                <a:lnTo>
                  <a:pt x="0" y="0"/>
                </a:lnTo>
                <a:lnTo>
                  <a:pt x="0" y="5756167"/>
                </a:lnTo>
                <a:lnTo>
                  <a:pt x="10801252" y="5756167"/>
                </a:lnTo>
                <a:lnTo>
                  <a:pt x="10801252"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2" id="12"/>
          <p:cNvSpPr/>
          <p:nvPr/>
        </p:nvSpPr>
        <p:spPr>
          <a:xfrm flipH="false" flipV="false" rot="0">
            <a:off x="-8656520" y="-3984217"/>
            <a:ext cx="10801253" cy="5756168"/>
          </a:xfrm>
          <a:custGeom>
            <a:avLst/>
            <a:gdLst/>
            <a:ahLst/>
            <a:cxnLst/>
            <a:rect r="r" b="b" t="t" l="l"/>
            <a:pathLst>
              <a:path h="5756168" w="10801253">
                <a:moveTo>
                  <a:pt x="0" y="0"/>
                </a:moveTo>
                <a:lnTo>
                  <a:pt x="10801252" y="0"/>
                </a:lnTo>
                <a:lnTo>
                  <a:pt x="10801252" y="5756167"/>
                </a:lnTo>
                <a:lnTo>
                  <a:pt x="0" y="5756167"/>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3" id="13"/>
          <p:cNvSpPr txBox="true"/>
          <p:nvPr/>
        </p:nvSpPr>
        <p:spPr>
          <a:xfrm rot="0">
            <a:off x="4180238" y="1660448"/>
            <a:ext cx="9927524" cy="1133475"/>
          </a:xfrm>
          <a:prstGeom prst="rect">
            <a:avLst/>
          </a:prstGeom>
        </p:spPr>
        <p:txBody>
          <a:bodyPr anchor="t" rtlCol="false" tIns="0" lIns="0" bIns="0" rIns="0">
            <a:spAutoFit/>
          </a:bodyPr>
          <a:lstStyle/>
          <a:p>
            <a:pPr algn="ctr">
              <a:lnSpc>
                <a:spcPts val="8850"/>
              </a:lnSpc>
            </a:pPr>
            <a:r>
              <a:rPr lang="en-US" sz="7500" spc="420">
                <a:solidFill>
                  <a:srgbClr val="65503D"/>
                </a:solidFill>
                <a:latin typeface="Wedges"/>
                <a:ea typeface="Wedges"/>
                <a:cs typeface="Wedges"/>
                <a:sym typeface="Wedges"/>
              </a:rPr>
              <a:t>¿QUÉ ES?</a:t>
            </a:r>
          </a:p>
        </p:txBody>
      </p:sp>
      <p:sp>
        <p:nvSpPr>
          <p:cNvPr name="TextBox 14" id="14"/>
          <p:cNvSpPr txBox="true"/>
          <p:nvPr/>
        </p:nvSpPr>
        <p:spPr>
          <a:xfrm rot="0">
            <a:off x="2144732" y="2949321"/>
            <a:ext cx="13998536" cy="11576050"/>
          </a:xfrm>
          <a:prstGeom prst="rect">
            <a:avLst/>
          </a:prstGeom>
        </p:spPr>
        <p:txBody>
          <a:bodyPr anchor="t" rtlCol="false" tIns="0" lIns="0" bIns="0" rIns="0">
            <a:spAutoFit/>
          </a:bodyPr>
          <a:lstStyle/>
          <a:p>
            <a:pPr algn="ctr">
              <a:lnSpc>
                <a:spcPts val="3499"/>
              </a:lnSpc>
            </a:pPr>
            <a:r>
              <a:rPr lang="en-US" sz="2499">
                <a:solidFill>
                  <a:srgbClr val="65503D"/>
                </a:solidFill>
                <a:latin typeface="Jella"/>
                <a:ea typeface="Jella"/>
                <a:cs typeface="Jella"/>
                <a:sym typeface="Jella"/>
              </a:rPr>
              <a:t>el articulo 16 indica que la atención se centrará en cuatro momentos conformados por la detección, notificación, intervención y seguimiento que el plantel educativo deberá desplegar para determinar si los hechos pueden ser considerados como acoso escolar o no, todo bajo los principios del interés superior de la niñez, el respeto a la dignidad y a los derechos humanos.</a:t>
            </a:r>
          </a:p>
          <a:p>
            <a:pPr algn="ctr">
              <a:lnSpc>
                <a:spcPts val="3499"/>
              </a:lnSpc>
            </a:pPr>
            <a:r>
              <a:rPr lang="en-US" sz="2499">
                <a:solidFill>
                  <a:srgbClr val="65503D"/>
                </a:solidFill>
                <a:latin typeface="Jella"/>
                <a:ea typeface="Jella"/>
                <a:cs typeface="Jella"/>
                <a:sym typeface="Jella"/>
              </a:rPr>
              <a:t>Cabe señalar que el principal encargado de ejecutar los procedimientos de atención ante casos de acoso escolar es el personal docente en acompañamiento de la dirección y a partir de las decisiones que se tomen en colegiado, no obstante, todas las figuras educativas deben ser participes en los procedimientos de atención por lo que deberán tomar la responsabilidad de implementar las acciones aquí señaladas en la ausencia de la autoridad educativa del plantel u otra figura educativa responsable.</a:t>
            </a:r>
          </a:p>
          <a:p>
            <a:pPr algn="ctr" marL="539749" indent="-269875" lvl="1">
              <a:lnSpc>
                <a:spcPts val="3499"/>
              </a:lnSpc>
              <a:buAutoNum type="arabicPeriod" startAt="1"/>
            </a:pPr>
          </a:p>
          <a:p>
            <a:pPr algn="ctr" marL="539749" indent="-269875" lvl="1">
              <a:lnSpc>
                <a:spcPts val="3499"/>
              </a:lnSpc>
              <a:buAutoNum type="arabicPeriod" startAt="1"/>
            </a:pPr>
          </a:p>
          <a:p>
            <a:pPr algn="ctr" marL="539749" indent="-269875" lvl="1">
              <a:lnSpc>
                <a:spcPts val="3499"/>
              </a:lnSpc>
              <a:buAutoNum type="arabicPeriod" startAt="1"/>
            </a:pPr>
          </a:p>
          <a:p>
            <a:pPr algn="ctr" marL="539749" indent="-269875" lvl="1">
              <a:lnSpc>
                <a:spcPts val="3499"/>
              </a:lnSpc>
              <a:buAutoNum type="arabicPeriod" startAt="1"/>
            </a:pPr>
          </a:p>
          <a:p>
            <a:pPr algn="ctr" marL="539749" indent="-269875" lvl="1">
              <a:lnSpc>
                <a:spcPts val="3499"/>
              </a:lnSpc>
              <a:buAutoNum type="arabicPeriod" startAt="1"/>
            </a:pPr>
          </a:p>
          <a:p>
            <a:pPr algn="ctr" marL="539749" indent="-269875" lvl="1">
              <a:lnSpc>
                <a:spcPts val="3499"/>
              </a:lnSpc>
              <a:buAutoNum type="arabicPeriod" startAt="1"/>
            </a:pPr>
          </a:p>
          <a:p>
            <a:pPr algn="ctr" marL="539749" indent="-269875" lvl="1">
              <a:lnSpc>
                <a:spcPts val="3499"/>
              </a:lnSpc>
              <a:buAutoNum type="arabicPeriod" startAt="1"/>
            </a:pPr>
          </a:p>
          <a:p>
            <a:pPr algn="ctr" marL="539749" indent="-269875" lvl="1">
              <a:lnSpc>
                <a:spcPts val="3499"/>
              </a:lnSpc>
              <a:buAutoNum type="arabicPeriod" startAt="1"/>
            </a:pPr>
          </a:p>
          <a:p>
            <a:pPr algn="ctr" marL="539749" indent="-269875" lvl="1">
              <a:lnSpc>
                <a:spcPts val="3499"/>
              </a:lnSpc>
              <a:buFont typeface="Arial"/>
              <a:buChar char="•"/>
            </a:pPr>
            <a:r>
              <a:rPr lang="en-US" b="true" sz="2499">
                <a:solidFill>
                  <a:srgbClr val="65503D"/>
                </a:solidFill>
                <a:latin typeface="Jella Bold"/>
                <a:ea typeface="Jella Bold"/>
                <a:cs typeface="Jella Bold"/>
                <a:sym typeface="Jella Bold"/>
              </a:rPr>
              <a:t>nuevo</a:t>
            </a:r>
          </a:p>
          <a:p>
            <a:pPr algn="ctr" marL="539749" indent="-269875" lvl="1">
              <a:lnSpc>
                <a:spcPts val="3499"/>
              </a:lnSpc>
              <a:buAutoNum type="arabicPeriod" startAt="1"/>
            </a:pPr>
            <a:r>
              <a:rPr lang="en-US" b="true" sz="2499">
                <a:solidFill>
                  <a:srgbClr val="65503D"/>
                </a:solidFill>
                <a:latin typeface="Jella Medium"/>
                <a:ea typeface="Jella Medium"/>
                <a:cs typeface="Jella Medium"/>
                <a:sym typeface="Jella Medium"/>
              </a:rPr>
              <a:t>[13:02]</a:t>
            </a:r>
          </a:p>
          <a:p>
            <a:pPr algn="ctr" marL="539749" indent="-269875" lvl="1">
              <a:lnSpc>
                <a:spcPts val="3499"/>
              </a:lnSpc>
              <a:buAutoNum type="arabicPeriod" startAt="1"/>
            </a:pPr>
            <a:r>
              <a:rPr lang="en-US" sz="2499">
                <a:solidFill>
                  <a:srgbClr val="65503D"/>
                </a:solidFill>
                <a:latin typeface="Jella"/>
                <a:ea typeface="Jella"/>
                <a:cs typeface="Jella"/>
                <a:sym typeface="Jella"/>
              </a:rPr>
              <a:t>La detección está relacionada con la observación y tiene por objetivo reconocer comportamientos específicos en el alumnado, tarea que debe realizarse de manera constante dentro de las aulas y en la escuela por parte de toda la comunidad escolar.</a:t>
            </a:r>
          </a:p>
          <a:p>
            <a:pPr algn="ctr">
              <a:lnSpc>
                <a:spcPts val="3499"/>
              </a:lnSpc>
            </a:pPr>
          </a:p>
        </p:txBody>
      </p:sp>
      <p:sp>
        <p:nvSpPr>
          <p:cNvPr name="Freeform 15" id="15"/>
          <p:cNvSpPr/>
          <p:nvPr/>
        </p:nvSpPr>
        <p:spPr>
          <a:xfrm flipH="false" flipV="false" rot="0">
            <a:off x="16143268" y="7552514"/>
            <a:ext cx="1793964" cy="1144875"/>
          </a:xfrm>
          <a:custGeom>
            <a:avLst/>
            <a:gdLst/>
            <a:ahLst/>
            <a:cxnLst/>
            <a:rect r="r" b="b" t="t" l="l"/>
            <a:pathLst>
              <a:path h="1144875" w="1793964">
                <a:moveTo>
                  <a:pt x="0" y="0"/>
                </a:moveTo>
                <a:lnTo>
                  <a:pt x="1793964" y="0"/>
                </a:lnTo>
                <a:lnTo>
                  <a:pt x="1793964" y="1144875"/>
                </a:lnTo>
                <a:lnTo>
                  <a:pt x="0" y="11448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a:ln cap="sq">
            <a:noFill/>
            <a:prstDash val="solid"/>
            <a:miter/>
          </a:ln>
        </p:spPr>
      </p:sp>
      <p:sp>
        <p:nvSpPr>
          <p:cNvPr name="Freeform 16" id="16"/>
          <p:cNvSpPr/>
          <p:nvPr/>
        </p:nvSpPr>
        <p:spPr>
          <a:xfrm flipH="false" flipV="false" rot="0">
            <a:off x="-2469220" y="7641371"/>
            <a:ext cx="5496517" cy="2970409"/>
          </a:xfrm>
          <a:custGeom>
            <a:avLst/>
            <a:gdLst/>
            <a:ahLst/>
            <a:cxnLst/>
            <a:rect r="r" b="b" t="t" l="l"/>
            <a:pathLst>
              <a:path h="2970409" w="5496517">
                <a:moveTo>
                  <a:pt x="0" y="0"/>
                </a:moveTo>
                <a:lnTo>
                  <a:pt x="5496517" y="0"/>
                </a:lnTo>
                <a:lnTo>
                  <a:pt x="5496517" y="2970409"/>
                </a:lnTo>
                <a:lnTo>
                  <a:pt x="0" y="2970409"/>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17" id="17"/>
          <p:cNvSpPr/>
          <p:nvPr/>
        </p:nvSpPr>
        <p:spPr>
          <a:xfrm flipH="true" flipV="false" rot="0">
            <a:off x="15260703" y="7641371"/>
            <a:ext cx="5496517" cy="2970409"/>
          </a:xfrm>
          <a:custGeom>
            <a:avLst/>
            <a:gdLst/>
            <a:ahLst/>
            <a:cxnLst/>
            <a:rect r="r" b="b" t="t" l="l"/>
            <a:pathLst>
              <a:path h="2970409" w="5496517">
                <a:moveTo>
                  <a:pt x="5496517" y="0"/>
                </a:moveTo>
                <a:lnTo>
                  <a:pt x="0" y="0"/>
                </a:lnTo>
                <a:lnTo>
                  <a:pt x="0" y="2970409"/>
                </a:lnTo>
                <a:lnTo>
                  <a:pt x="5496517" y="2970409"/>
                </a:lnTo>
                <a:lnTo>
                  <a:pt x="5496517" y="0"/>
                </a:lnTo>
                <a:close/>
              </a:path>
            </a:pathLst>
          </a:custGeom>
          <a:blipFill>
            <a:blip r:embed="rId7">
              <a:extLst>
                <a:ext uri="{96DAC541-7B7A-43D3-8B79-37D633B846F1}">
                  <asvg:svgBlip xmlns:asvg="http://schemas.microsoft.com/office/drawing/2016/SVG/main" r:embed="rId8"/>
                </a:ext>
              </a:extLst>
            </a:blip>
            <a:stretch>
              <a:fillRect l="0" t="0" r="0" b="0"/>
            </a:stretch>
          </a:blipFill>
          <a:ln cap="sq">
            <a:noFill/>
            <a:prstDash val="solid"/>
            <a:miter/>
          </a:ln>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38888" r="0" b="-38888"/>
            </a:stretch>
          </a:blipFill>
        </p:spPr>
      </p:sp>
      <p:grpSp>
        <p:nvGrpSpPr>
          <p:cNvPr name="Group 3" id="3"/>
          <p:cNvGrpSpPr/>
          <p:nvPr/>
        </p:nvGrpSpPr>
        <p:grpSpPr>
          <a:xfrm rot="0">
            <a:off x="1028700" y="1028700"/>
            <a:ext cx="16230600" cy="8229600"/>
            <a:chOff x="0" y="0"/>
            <a:chExt cx="4274726" cy="2167467"/>
          </a:xfrm>
        </p:grpSpPr>
        <p:sp>
          <p:nvSpPr>
            <p:cNvPr name="Freeform 4" id="4"/>
            <p:cNvSpPr/>
            <p:nvPr/>
          </p:nvSpPr>
          <p:spPr>
            <a:xfrm flipH="false" flipV="false" rot="0">
              <a:off x="0" y="0"/>
              <a:ext cx="4274726" cy="2167467"/>
            </a:xfrm>
            <a:custGeom>
              <a:avLst/>
              <a:gdLst/>
              <a:ahLst/>
              <a:cxnLst/>
              <a:rect r="r" b="b" t="t" l="l"/>
              <a:pathLst>
                <a:path h="2167467" w="4274726">
                  <a:moveTo>
                    <a:pt x="0" y="0"/>
                  </a:moveTo>
                  <a:lnTo>
                    <a:pt x="4274726" y="0"/>
                  </a:lnTo>
                  <a:lnTo>
                    <a:pt x="4274726" y="2167467"/>
                  </a:lnTo>
                  <a:lnTo>
                    <a:pt x="0" y="2167467"/>
                  </a:lnTo>
                  <a:close/>
                </a:path>
              </a:pathLst>
            </a:custGeom>
            <a:solidFill>
              <a:srgbClr val="FFFFFF"/>
            </a:solidFill>
            <a:ln w="38100" cap="sq">
              <a:solidFill>
                <a:srgbClr val="644F3D"/>
              </a:solidFill>
              <a:prstDash val="solid"/>
              <a:miter/>
            </a:ln>
          </p:spPr>
        </p:sp>
        <p:sp>
          <p:nvSpPr>
            <p:cNvPr name="TextBox 5" id="5"/>
            <p:cNvSpPr txBox="true"/>
            <p:nvPr/>
          </p:nvSpPr>
          <p:spPr>
            <a:xfrm>
              <a:off x="0" y="-38100"/>
              <a:ext cx="4274726" cy="2205567"/>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205720" y="1170762"/>
            <a:ext cx="15876560" cy="7945476"/>
            <a:chOff x="0" y="0"/>
            <a:chExt cx="4181481" cy="2092636"/>
          </a:xfrm>
        </p:grpSpPr>
        <p:sp>
          <p:nvSpPr>
            <p:cNvPr name="Freeform 7" id="7"/>
            <p:cNvSpPr/>
            <p:nvPr/>
          </p:nvSpPr>
          <p:spPr>
            <a:xfrm flipH="false" flipV="false" rot="0">
              <a:off x="0" y="0"/>
              <a:ext cx="4181481" cy="2092636"/>
            </a:xfrm>
            <a:custGeom>
              <a:avLst/>
              <a:gdLst/>
              <a:ahLst/>
              <a:cxnLst/>
              <a:rect r="r" b="b" t="t" l="l"/>
              <a:pathLst>
                <a:path h="2092636" w="4181481">
                  <a:moveTo>
                    <a:pt x="0" y="0"/>
                  </a:moveTo>
                  <a:lnTo>
                    <a:pt x="4181481" y="0"/>
                  </a:lnTo>
                  <a:lnTo>
                    <a:pt x="4181481" y="2092636"/>
                  </a:lnTo>
                  <a:lnTo>
                    <a:pt x="0" y="2092636"/>
                  </a:lnTo>
                  <a:close/>
                </a:path>
              </a:pathLst>
            </a:custGeom>
            <a:solidFill>
              <a:srgbClr val="FFFFFF"/>
            </a:solidFill>
            <a:ln w="38100" cap="sq">
              <a:solidFill>
                <a:srgbClr val="C1CE9A"/>
              </a:solidFill>
              <a:prstDash val="lgDash"/>
              <a:miter/>
            </a:ln>
          </p:spPr>
        </p:sp>
        <p:sp>
          <p:nvSpPr>
            <p:cNvPr name="TextBox 8" id="8"/>
            <p:cNvSpPr txBox="true"/>
            <p:nvPr/>
          </p:nvSpPr>
          <p:spPr>
            <a:xfrm>
              <a:off x="0" y="-38100"/>
              <a:ext cx="4181481" cy="2130736"/>
            </a:xfrm>
            <a:prstGeom prst="rect">
              <a:avLst/>
            </a:prstGeom>
          </p:spPr>
          <p:txBody>
            <a:bodyPr anchor="ctr" rtlCol="false" tIns="50800" lIns="50800" bIns="50800" rIns="50800"/>
            <a:lstStyle/>
            <a:p>
              <a:pPr algn="ctr">
                <a:lnSpc>
                  <a:spcPts val="2659"/>
                </a:lnSpc>
              </a:pPr>
            </a:p>
          </p:txBody>
        </p:sp>
      </p:grpSp>
      <p:sp>
        <p:nvSpPr>
          <p:cNvPr name="Freeform 9" id="9"/>
          <p:cNvSpPr/>
          <p:nvPr/>
        </p:nvSpPr>
        <p:spPr>
          <a:xfrm flipH="true" flipV="false" rot="0">
            <a:off x="292166" y="1438055"/>
            <a:ext cx="1312631" cy="837697"/>
          </a:xfrm>
          <a:custGeom>
            <a:avLst/>
            <a:gdLst/>
            <a:ahLst/>
            <a:cxnLst/>
            <a:rect r="r" b="b" t="t" l="l"/>
            <a:pathLst>
              <a:path h="837697" w="1312631">
                <a:moveTo>
                  <a:pt x="1312631" y="0"/>
                </a:moveTo>
                <a:lnTo>
                  <a:pt x="0" y="0"/>
                </a:lnTo>
                <a:lnTo>
                  <a:pt x="0" y="837697"/>
                </a:lnTo>
                <a:lnTo>
                  <a:pt x="1312631" y="837697"/>
                </a:lnTo>
                <a:lnTo>
                  <a:pt x="1312631" y="0"/>
                </a:lnTo>
                <a:close/>
              </a:path>
            </a:pathLst>
          </a:custGeom>
          <a:blipFill>
            <a:blip r:embed="rId3">
              <a:extLst>
                <a:ext uri="{96DAC541-7B7A-43D3-8B79-37D633B846F1}">
                  <asvg:svgBlip xmlns:asvg="http://schemas.microsoft.com/office/drawing/2016/SVG/main" r:embed="rId4"/>
                </a:ext>
              </a:extLst>
            </a:blip>
            <a:stretch>
              <a:fillRect l="0" t="0" r="0" b="0"/>
            </a:stretch>
          </a:blipFill>
          <a:ln cap="sq">
            <a:noFill/>
            <a:prstDash val="solid"/>
            <a:miter/>
          </a:ln>
        </p:spPr>
      </p:sp>
      <p:sp>
        <p:nvSpPr>
          <p:cNvPr name="Freeform 10" id="10"/>
          <p:cNvSpPr/>
          <p:nvPr/>
        </p:nvSpPr>
        <p:spPr>
          <a:xfrm flipH="false" flipV="false" rot="0">
            <a:off x="1604797" y="308481"/>
            <a:ext cx="1581824" cy="1009491"/>
          </a:xfrm>
          <a:custGeom>
            <a:avLst/>
            <a:gdLst/>
            <a:ahLst/>
            <a:cxnLst/>
            <a:rect r="r" b="b" t="t" l="l"/>
            <a:pathLst>
              <a:path h="1009491" w="1581824">
                <a:moveTo>
                  <a:pt x="0" y="0"/>
                </a:moveTo>
                <a:lnTo>
                  <a:pt x="1581824" y="0"/>
                </a:lnTo>
                <a:lnTo>
                  <a:pt x="1581824" y="1009491"/>
                </a:lnTo>
                <a:lnTo>
                  <a:pt x="0" y="1009491"/>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a:ln cap="sq">
            <a:noFill/>
            <a:prstDash val="solid"/>
            <a:miter/>
          </a:ln>
        </p:spPr>
      </p:sp>
      <p:sp>
        <p:nvSpPr>
          <p:cNvPr name="Freeform 11" id="11"/>
          <p:cNvSpPr/>
          <p:nvPr/>
        </p:nvSpPr>
        <p:spPr>
          <a:xfrm flipH="false" flipV="false" rot="0">
            <a:off x="16143268" y="7552514"/>
            <a:ext cx="1793964" cy="1144875"/>
          </a:xfrm>
          <a:custGeom>
            <a:avLst/>
            <a:gdLst/>
            <a:ahLst/>
            <a:cxnLst/>
            <a:rect r="r" b="b" t="t" l="l"/>
            <a:pathLst>
              <a:path h="1144875" w="1793964">
                <a:moveTo>
                  <a:pt x="0" y="0"/>
                </a:moveTo>
                <a:lnTo>
                  <a:pt x="1793964" y="0"/>
                </a:lnTo>
                <a:lnTo>
                  <a:pt x="1793964" y="1144875"/>
                </a:lnTo>
                <a:lnTo>
                  <a:pt x="0" y="11448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a:ln cap="sq">
            <a:noFill/>
            <a:prstDash val="solid"/>
            <a:miter/>
          </a:ln>
        </p:spPr>
      </p:sp>
      <p:sp>
        <p:nvSpPr>
          <p:cNvPr name="Freeform 12" id="12"/>
          <p:cNvSpPr/>
          <p:nvPr/>
        </p:nvSpPr>
        <p:spPr>
          <a:xfrm flipH="true" flipV="false" rot="0">
            <a:off x="16143268" y="-3984217"/>
            <a:ext cx="10801253" cy="5756168"/>
          </a:xfrm>
          <a:custGeom>
            <a:avLst/>
            <a:gdLst/>
            <a:ahLst/>
            <a:cxnLst/>
            <a:rect r="r" b="b" t="t" l="l"/>
            <a:pathLst>
              <a:path h="5756168" w="10801253">
                <a:moveTo>
                  <a:pt x="10801252" y="0"/>
                </a:moveTo>
                <a:lnTo>
                  <a:pt x="0" y="0"/>
                </a:lnTo>
                <a:lnTo>
                  <a:pt x="0" y="5756167"/>
                </a:lnTo>
                <a:lnTo>
                  <a:pt x="10801252" y="5756167"/>
                </a:lnTo>
                <a:lnTo>
                  <a:pt x="10801252"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3" id="13"/>
          <p:cNvSpPr/>
          <p:nvPr/>
        </p:nvSpPr>
        <p:spPr>
          <a:xfrm flipH="false" flipV="false" rot="0">
            <a:off x="-8656520" y="-3984217"/>
            <a:ext cx="10801253" cy="5756168"/>
          </a:xfrm>
          <a:custGeom>
            <a:avLst/>
            <a:gdLst/>
            <a:ahLst/>
            <a:cxnLst/>
            <a:rect r="r" b="b" t="t" l="l"/>
            <a:pathLst>
              <a:path h="5756168" w="10801253">
                <a:moveTo>
                  <a:pt x="0" y="0"/>
                </a:moveTo>
                <a:lnTo>
                  <a:pt x="10801252" y="0"/>
                </a:lnTo>
                <a:lnTo>
                  <a:pt x="10801252" y="5756167"/>
                </a:lnTo>
                <a:lnTo>
                  <a:pt x="0" y="5756167"/>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4" id="14"/>
          <p:cNvSpPr txBox="true"/>
          <p:nvPr/>
        </p:nvSpPr>
        <p:spPr>
          <a:xfrm rot="0">
            <a:off x="3680423" y="1180287"/>
            <a:ext cx="10672702" cy="2257425"/>
          </a:xfrm>
          <a:prstGeom prst="rect">
            <a:avLst/>
          </a:prstGeom>
        </p:spPr>
        <p:txBody>
          <a:bodyPr anchor="t" rtlCol="false" tIns="0" lIns="0" bIns="0" rIns="0">
            <a:spAutoFit/>
          </a:bodyPr>
          <a:lstStyle/>
          <a:p>
            <a:pPr algn="ctr">
              <a:lnSpc>
                <a:spcPts val="8850"/>
              </a:lnSpc>
            </a:pPr>
            <a:r>
              <a:rPr lang="en-US" sz="7500" spc="420">
                <a:solidFill>
                  <a:srgbClr val="65503D"/>
                </a:solidFill>
                <a:latin typeface="Wedges"/>
                <a:ea typeface="Wedges"/>
                <a:cs typeface="Wedges"/>
                <a:sym typeface="Wedges"/>
              </a:rPr>
              <a:t>¿CÓMO IDENTIFICARLO?</a:t>
            </a:r>
          </a:p>
        </p:txBody>
      </p:sp>
      <p:sp>
        <p:nvSpPr>
          <p:cNvPr name="Freeform 15" id="15"/>
          <p:cNvSpPr/>
          <p:nvPr/>
        </p:nvSpPr>
        <p:spPr>
          <a:xfrm flipH="false" flipV="false" rot="0">
            <a:off x="2048999" y="3366228"/>
            <a:ext cx="6734051" cy="4716642"/>
          </a:xfrm>
          <a:custGeom>
            <a:avLst/>
            <a:gdLst/>
            <a:ahLst/>
            <a:cxnLst/>
            <a:rect r="r" b="b" t="t" l="l"/>
            <a:pathLst>
              <a:path h="4716642" w="6734051">
                <a:moveTo>
                  <a:pt x="0" y="0"/>
                </a:moveTo>
                <a:lnTo>
                  <a:pt x="6734051" y="0"/>
                </a:lnTo>
                <a:lnTo>
                  <a:pt x="6734051" y="4716641"/>
                </a:lnTo>
                <a:lnTo>
                  <a:pt x="0" y="4716641"/>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16" id="16"/>
          <p:cNvSpPr txBox="true"/>
          <p:nvPr/>
        </p:nvSpPr>
        <p:spPr>
          <a:xfrm rot="0">
            <a:off x="2369481" y="3594700"/>
            <a:ext cx="5983624" cy="3996649"/>
          </a:xfrm>
          <a:prstGeom prst="rect">
            <a:avLst/>
          </a:prstGeom>
        </p:spPr>
        <p:txBody>
          <a:bodyPr anchor="t" rtlCol="false" tIns="0" lIns="0" bIns="0" rIns="0">
            <a:spAutoFit/>
          </a:bodyPr>
          <a:lstStyle/>
          <a:p>
            <a:pPr algn="ctr">
              <a:lnSpc>
                <a:spcPts val="2571"/>
              </a:lnSpc>
            </a:pPr>
            <a:r>
              <a:rPr lang="en-US" sz="1836">
                <a:solidFill>
                  <a:srgbClr val="65503D"/>
                </a:solidFill>
                <a:latin typeface="Jella"/>
                <a:ea typeface="Jella"/>
                <a:cs typeface="Jella"/>
                <a:sym typeface="Jella"/>
              </a:rPr>
              <a:t>La detección está relacionada con la observación y tiene por objetivo reconocer comportamientos específicos en el alumnado, tarea que debe realizarse de manera constante dentro de las aulas y en la escuela por parte de toda la comunidad escolar. Para ello, es conveniente emplear una serie de indicadores de riesgo generales y específicos que ayuden a identificar los posibles casos de acoso escolar, cabe señalar que estos no necesariamente indican que exista un caso de este tipo o que se puedan usar para elaborar un diagnóstico.</a:t>
            </a:r>
          </a:p>
        </p:txBody>
      </p:sp>
      <p:sp>
        <p:nvSpPr>
          <p:cNvPr name="Freeform 17" id="17"/>
          <p:cNvSpPr/>
          <p:nvPr/>
        </p:nvSpPr>
        <p:spPr>
          <a:xfrm flipH="false" flipV="false" rot="0">
            <a:off x="9504950" y="3366228"/>
            <a:ext cx="6734051" cy="4716642"/>
          </a:xfrm>
          <a:custGeom>
            <a:avLst/>
            <a:gdLst/>
            <a:ahLst/>
            <a:cxnLst/>
            <a:rect r="r" b="b" t="t" l="l"/>
            <a:pathLst>
              <a:path h="4716642" w="6734051">
                <a:moveTo>
                  <a:pt x="0" y="0"/>
                </a:moveTo>
                <a:lnTo>
                  <a:pt x="6734051" y="0"/>
                </a:lnTo>
                <a:lnTo>
                  <a:pt x="6734051" y="4716641"/>
                </a:lnTo>
                <a:lnTo>
                  <a:pt x="0" y="4716641"/>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18" id="18"/>
          <p:cNvSpPr txBox="true"/>
          <p:nvPr/>
        </p:nvSpPr>
        <p:spPr>
          <a:xfrm rot="0">
            <a:off x="10173483" y="3500852"/>
            <a:ext cx="5396985" cy="4247367"/>
          </a:xfrm>
          <a:prstGeom prst="rect">
            <a:avLst/>
          </a:prstGeom>
        </p:spPr>
        <p:txBody>
          <a:bodyPr anchor="t" rtlCol="false" tIns="0" lIns="0" bIns="0" rIns="0">
            <a:spAutoFit/>
          </a:bodyPr>
          <a:lstStyle/>
          <a:p>
            <a:pPr algn="ctr">
              <a:lnSpc>
                <a:spcPts val="2727"/>
              </a:lnSpc>
            </a:pPr>
            <a:r>
              <a:rPr lang="en-US" sz="1947">
                <a:solidFill>
                  <a:srgbClr val="65503D"/>
                </a:solidFill>
                <a:latin typeface="Jella"/>
                <a:ea typeface="Jella"/>
                <a:cs typeface="Jella"/>
                <a:sym typeface="Jella"/>
              </a:rPr>
              <a:t> Los indicadores sólo deben ser utilizados como señales de que en el aula o en la escuela existe una situación de riesgo que podría ser o derivar en un caso de acoso escolar.</a:t>
            </a:r>
          </a:p>
          <a:p>
            <a:pPr algn="ctr">
              <a:lnSpc>
                <a:spcPts val="2727"/>
              </a:lnSpc>
            </a:pPr>
            <a:r>
              <a:rPr lang="en-US" sz="1947">
                <a:solidFill>
                  <a:srgbClr val="65503D"/>
                </a:solidFill>
                <a:latin typeface="Jella"/>
                <a:ea typeface="Jella"/>
                <a:cs typeface="Jella"/>
                <a:sym typeface="Jella"/>
              </a:rPr>
              <a:t>Por esta razón, es conveniente utilizar los indicadores generales como señales de que una o un alumno está enfrentando algún problema y los específicos como indicios de que la interacción entre pares puede ser conflictiva y podría derivar hacia situaciones de acoso escolar.</a:t>
            </a:r>
          </a:p>
        </p:txBody>
      </p:sp>
      <p:sp>
        <p:nvSpPr>
          <p:cNvPr name="Freeform 19" id="19"/>
          <p:cNvSpPr/>
          <p:nvPr/>
        </p:nvSpPr>
        <p:spPr>
          <a:xfrm flipH="false" flipV="false" rot="0">
            <a:off x="-2469220" y="7641371"/>
            <a:ext cx="5496517" cy="2970409"/>
          </a:xfrm>
          <a:custGeom>
            <a:avLst/>
            <a:gdLst/>
            <a:ahLst/>
            <a:cxnLst/>
            <a:rect r="r" b="b" t="t" l="l"/>
            <a:pathLst>
              <a:path h="2970409" w="5496517">
                <a:moveTo>
                  <a:pt x="0" y="0"/>
                </a:moveTo>
                <a:lnTo>
                  <a:pt x="5496517" y="0"/>
                </a:lnTo>
                <a:lnTo>
                  <a:pt x="5496517" y="2970409"/>
                </a:lnTo>
                <a:lnTo>
                  <a:pt x="0" y="2970409"/>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20" id="20"/>
          <p:cNvSpPr/>
          <p:nvPr/>
        </p:nvSpPr>
        <p:spPr>
          <a:xfrm flipH="true" flipV="false" rot="0">
            <a:off x="15260703" y="7641371"/>
            <a:ext cx="5496517" cy="2970409"/>
          </a:xfrm>
          <a:custGeom>
            <a:avLst/>
            <a:gdLst/>
            <a:ahLst/>
            <a:cxnLst/>
            <a:rect r="r" b="b" t="t" l="l"/>
            <a:pathLst>
              <a:path h="2970409" w="5496517">
                <a:moveTo>
                  <a:pt x="5496517" y="0"/>
                </a:moveTo>
                <a:lnTo>
                  <a:pt x="0" y="0"/>
                </a:lnTo>
                <a:lnTo>
                  <a:pt x="0" y="2970409"/>
                </a:lnTo>
                <a:lnTo>
                  <a:pt x="5496517" y="2970409"/>
                </a:lnTo>
                <a:lnTo>
                  <a:pt x="5496517" y="0"/>
                </a:lnTo>
                <a:close/>
              </a:path>
            </a:pathLst>
          </a:custGeom>
          <a:blipFill>
            <a:blip r:embed="rId9">
              <a:extLst>
                <a:ext uri="{96DAC541-7B7A-43D3-8B79-37D633B846F1}">
                  <asvg:svgBlip xmlns:asvg="http://schemas.microsoft.com/office/drawing/2016/SVG/main" r:embed="rId10"/>
                </a:ext>
              </a:extLst>
            </a:blip>
            <a:stretch>
              <a:fillRect l="0" t="0" r="0" b="0"/>
            </a:stretch>
          </a:blipFill>
          <a:ln cap="sq">
            <a:noFill/>
            <a:prstDash val="solid"/>
            <a:miter/>
          </a:ln>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38888" r="0" b="-38888"/>
            </a:stretch>
          </a:blipFill>
        </p:spPr>
      </p:sp>
      <p:grpSp>
        <p:nvGrpSpPr>
          <p:cNvPr name="Group 3" id="3"/>
          <p:cNvGrpSpPr/>
          <p:nvPr/>
        </p:nvGrpSpPr>
        <p:grpSpPr>
          <a:xfrm rot="0">
            <a:off x="1028700" y="1028700"/>
            <a:ext cx="16230600" cy="8229600"/>
            <a:chOff x="0" y="0"/>
            <a:chExt cx="4274726" cy="2167467"/>
          </a:xfrm>
        </p:grpSpPr>
        <p:sp>
          <p:nvSpPr>
            <p:cNvPr name="Freeform 4" id="4"/>
            <p:cNvSpPr/>
            <p:nvPr/>
          </p:nvSpPr>
          <p:spPr>
            <a:xfrm flipH="false" flipV="false" rot="0">
              <a:off x="0" y="0"/>
              <a:ext cx="4274726" cy="2167467"/>
            </a:xfrm>
            <a:custGeom>
              <a:avLst/>
              <a:gdLst/>
              <a:ahLst/>
              <a:cxnLst/>
              <a:rect r="r" b="b" t="t" l="l"/>
              <a:pathLst>
                <a:path h="2167467" w="4274726">
                  <a:moveTo>
                    <a:pt x="0" y="0"/>
                  </a:moveTo>
                  <a:lnTo>
                    <a:pt x="4274726" y="0"/>
                  </a:lnTo>
                  <a:lnTo>
                    <a:pt x="4274726" y="2167467"/>
                  </a:lnTo>
                  <a:lnTo>
                    <a:pt x="0" y="2167467"/>
                  </a:lnTo>
                  <a:close/>
                </a:path>
              </a:pathLst>
            </a:custGeom>
            <a:solidFill>
              <a:srgbClr val="FFFFFF"/>
            </a:solidFill>
            <a:ln w="38100" cap="sq">
              <a:solidFill>
                <a:srgbClr val="644F3D"/>
              </a:solidFill>
              <a:prstDash val="solid"/>
              <a:miter/>
            </a:ln>
          </p:spPr>
        </p:sp>
        <p:sp>
          <p:nvSpPr>
            <p:cNvPr name="TextBox 5" id="5"/>
            <p:cNvSpPr txBox="true"/>
            <p:nvPr/>
          </p:nvSpPr>
          <p:spPr>
            <a:xfrm>
              <a:off x="0" y="-38100"/>
              <a:ext cx="4274726" cy="2205567"/>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205720" y="1170762"/>
            <a:ext cx="15876560" cy="7945476"/>
            <a:chOff x="0" y="0"/>
            <a:chExt cx="4181481" cy="2092636"/>
          </a:xfrm>
        </p:grpSpPr>
        <p:sp>
          <p:nvSpPr>
            <p:cNvPr name="Freeform 7" id="7"/>
            <p:cNvSpPr/>
            <p:nvPr/>
          </p:nvSpPr>
          <p:spPr>
            <a:xfrm flipH="false" flipV="false" rot="0">
              <a:off x="0" y="0"/>
              <a:ext cx="4181481" cy="2092636"/>
            </a:xfrm>
            <a:custGeom>
              <a:avLst/>
              <a:gdLst/>
              <a:ahLst/>
              <a:cxnLst/>
              <a:rect r="r" b="b" t="t" l="l"/>
              <a:pathLst>
                <a:path h="2092636" w="4181481">
                  <a:moveTo>
                    <a:pt x="0" y="0"/>
                  </a:moveTo>
                  <a:lnTo>
                    <a:pt x="4181481" y="0"/>
                  </a:lnTo>
                  <a:lnTo>
                    <a:pt x="4181481" y="2092636"/>
                  </a:lnTo>
                  <a:lnTo>
                    <a:pt x="0" y="2092636"/>
                  </a:lnTo>
                  <a:close/>
                </a:path>
              </a:pathLst>
            </a:custGeom>
            <a:solidFill>
              <a:srgbClr val="FFFFFF"/>
            </a:solidFill>
            <a:ln w="38100" cap="sq">
              <a:solidFill>
                <a:srgbClr val="C1CE9A"/>
              </a:solidFill>
              <a:prstDash val="lgDash"/>
              <a:miter/>
            </a:ln>
          </p:spPr>
        </p:sp>
        <p:sp>
          <p:nvSpPr>
            <p:cNvPr name="TextBox 8" id="8"/>
            <p:cNvSpPr txBox="true"/>
            <p:nvPr/>
          </p:nvSpPr>
          <p:spPr>
            <a:xfrm>
              <a:off x="0" y="-38100"/>
              <a:ext cx="4181481" cy="2130736"/>
            </a:xfrm>
            <a:prstGeom prst="rect">
              <a:avLst/>
            </a:prstGeom>
          </p:spPr>
          <p:txBody>
            <a:bodyPr anchor="ctr" rtlCol="false" tIns="50800" lIns="50800" bIns="50800" rIns="50800"/>
            <a:lstStyle/>
            <a:p>
              <a:pPr algn="ctr">
                <a:lnSpc>
                  <a:spcPts val="2659"/>
                </a:lnSpc>
              </a:pPr>
            </a:p>
          </p:txBody>
        </p:sp>
      </p:grpSp>
      <p:sp>
        <p:nvSpPr>
          <p:cNvPr name="Freeform 9" id="9"/>
          <p:cNvSpPr/>
          <p:nvPr/>
        </p:nvSpPr>
        <p:spPr>
          <a:xfrm flipH="true" flipV="false" rot="0">
            <a:off x="16143268" y="-3984217"/>
            <a:ext cx="10801253" cy="5756168"/>
          </a:xfrm>
          <a:custGeom>
            <a:avLst/>
            <a:gdLst/>
            <a:ahLst/>
            <a:cxnLst/>
            <a:rect r="r" b="b" t="t" l="l"/>
            <a:pathLst>
              <a:path h="5756168" w="10801253">
                <a:moveTo>
                  <a:pt x="10801252" y="0"/>
                </a:moveTo>
                <a:lnTo>
                  <a:pt x="0" y="0"/>
                </a:lnTo>
                <a:lnTo>
                  <a:pt x="0" y="5756167"/>
                </a:lnTo>
                <a:lnTo>
                  <a:pt x="10801252" y="5756167"/>
                </a:lnTo>
                <a:lnTo>
                  <a:pt x="10801252"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10" id="10"/>
          <p:cNvSpPr/>
          <p:nvPr/>
        </p:nvSpPr>
        <p:spPr>
          <a:xfrm flipH="true" flipV="false" rot="0">
            <a:off x="292166" y="1438055"/>
            <a:ext cx="1312631" cy="837697"/>
          </a:xfrm>
          <a:custGeom>
            <a:avLst/>
            <a:gdLst/>
            <a:ahLst/>
            <a:cxnLst/>
            <a:rect r="r" b="b" t="t" l="l"/>
            <a:pathLst>
              <a:path h="837697" w="1312631">
                <a:moveTo>
                  <a:pt x="1312631" y="0"/>
                </a:moveTo>
                <a:lnTo>
                  <a:pt x="0" y="0"/>
                </a:lnTo>
                <a:lnTo>
                  <a:pt x="0" y="837697"/>
                </a:lnTo>
                <a:lnTo>
                  <a:pt x="1312631" y="837697"/>
                </a:lnTo>
                <a:lnTo>
                  <a:pt x="1312631" y="0"/>
                </a:lnTo>
                <a:close/>
              </a:path>
            </a:pathLst>
          </a:custGeom>
          <a:blipFill>
            <a:blip r:embed="rId5">
              <a:extLst>
                <a:ext uri="{96DAC541-7B7A-43D3-8B79-37D633B846F1}">
                  <asvg:svgBlip xmlns:asvg="http://schemas.microsoft.com/office/drawing/2016/SVG/main" r:embed="rId6"/>
                </a:ext>
              </a:extLst>
            </a:blip>
            <a:stretch>
              <a:fillRect l="0" t="0" r="0" b="0"/>
            </a:stretch>
          </a:blipFill>
          <a:ln cap="sq">
            <a:noFill/>
            <a:prstDash val="solid"/>
            <a:miter/>
          </a:ln>
        </p:spPr>
      </p:sp>
      <p:sp>
        <p:nvSpPr>
          <p:cNvPr name="Freeform 11" id="11"/>
          <p:cNvSpPr/>
          <p:nvPr/>
        </p:nvSpPr>
        <p:spPr>
          <a:xfrm flipH="false" flipV="false" rot="0">
            <a:off x="1604797" y="308481"/>
            <a:ext cx="1581824" cy="1009491"/>
          </a:xfrm>
          <a:custGeom>
            <a:avLst/>
            <a:gdLst/>
            <a:ahLst/>
            <a:cxnLst/>
            <a:rect r="r" b="b" t="t" l="l"/>
            <a:pathLst>
              <a:path h="1009491" w="1581824">
                <a:moveTo>
                  <a:pt x="0" y="0"/>
                </a:moveTo>
                <a:lnTo>
                  <a:pt x="1581824" y="0"/>
                </a:lnTo>
                <a:lnTo>
                  <a:pt x="1581824" y="1009491"/>
                </a:lnTo>
                <a:lnTo>
                  <a:pt x="0" y="100949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a:ln cap="sq">
            <a:noFill/>
            <a:prstDash val="solid"/>
            <a:miter/>
          </a:ln>
        </p:spPr>
      </p:sp>
      <p:sp>
        <p:nvSpPr>
          <p:cNvPr name="Freeform 12" id="12"/>
          <p:cNvSpPr/>
          <p:nvPr/>
        </p:nvSpPr>
        <p:spPr>
          <a:xfrm flipH="false" flipV="false" rot="0">
            <a:off x="16143268" y="7552514"/>
            <a:ext cx="1793964" cy="1144875"/>
          </a:xfrm>
          <a:custGeom>
            <a:avLst/>
            <a:gdLst/>
            <a:ahLst/>
            <a:cxnLst/>
            <a:rect r="r" b="b" t="t" l="l"/>
            <a:pathLst>
              <a:path h="1144875" w="1793964">
                <a:moveTo>
                  <a:pt x="0" y="0"/>
                </a:moveTo>
                <a:lnTo>
                  <a:pt x="1793964" y="0"/>
                </a:lnTo>
                <a:lnTo>
                  <a:pt x="1793964" y="1144875"/>
                </a:lnTo>
                <a:lnTo>
                  <a:pt x="0" y="1144875"/>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a:ln cap="sq">
            <a:noFill/>
            <a:prstDash val="solid"/>
            <a:miter/>
          </a:ln>
        </p:spPr>
      </p:sp>
      <p:sp>
        <p:nvSpPr>
          <p:cNvPr name="Freeform 13" id="13"/>
          <p:cNvSpPr/>
          <p:nvPr/>
        </p:nvSpPr>
        <p:spPr>
          <a:xfrm flipH="false" flipV="false" rot="0">
            <a:off x="-8656520" y="-3984217"/>
            <a:ext cx="10801253" cy="5756168"/>
          </a:xfrm>
          <a:custGeom>
            <a:avLst/>
            <a:gdLst/>
            <a:ahLst/>
            <a:cxnLst/>
            <a:rect r="r" b="b" t="t" l="l"/>
            <a:pathLst>
              <a:path h="5756168" w="10801253">
                <a:moveTo>
                  <a:pt x="0" y="0"/>
                </a:moveTo>
                <a:lnTo>
                  <a:pt x="10801252" y="0"/>
                </a:lnTo>
                <a:lnTo>
                  <a:pt x="10801252" y="5756167"/>
                </a:lnTo>
                <a:lnTo>
                  <a:pt x="0" y="5756167"/>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14" id="14"/>
          <p:cNvSpPr txBox="true"/>
          <p:nvPr/>
        </p:nvSpPr>
        <p:spPr>
          <a:xfrm rot="0">
            <a:off x="4125713" y="1778125"/>
            <a:ext cx="10862621" cy="1004778"/>
          </a:xfrm>
          <a:prstGeom prst="rect">
            <a:avLst/>
          </a:prstGeom>
        </p:spPr>
        <p:txBody>
          <a:bodyPr anchor="t" rtlCol="false" tIns="0" lIns="0" bIns="0" rIns="0">
            <a:spAutoFit/>
          </a:bodyPr>
          <a:lstStyle/>
          <a:p>
            <a:pPr algn="ctr">
              <a:lnSpc>
                <a:spcPts val="7853"/>
              </a:lnSpc>
            </a:pPr>
            <a:r>
              <a:rPr lang="en-US" sz="6655" spc="372">
                <a:solidFill>
                  <a:srgbClr val="65503D"/>
                </a:solidFill>
                <a:latin typeface="Wedges"/>
                <a:ea typeface="Wedges"/>
                <a:cs typeface="Wedges"/>
                <a:sym typeface="Wedges"/>
              </a:rPr>
              <a:t>INDICADORES DE RIESGO</a:t>
            </a:r>
          </a:p>
        </p:txBody>
      </p:sp>
      <p:sp>
        <p:nvSpPr>
          <p:cNvPr name="TextBox 15" id="15"/>
          <p:cNvSpPr txBox="true"/>
          <p:nvPr/>
        </p:nvSpPr>
        <p:spPr>
          <a:xfrm rot="0">
            <a:off x="3391211" y="3052674"/>
            <a:ext cx="13029917" cy="4858356"/>
          </a:xfrm>
          <a:prstGeom prst="rect">
            <a:avLst/>
          </a:prstGeom>
        </p:spPr>
        <p:txBody>
          <a:bodyPr anchor="t" rtlCol="false" tIns="0" lIns="0" bIns="0" rIns="0">
            <a:spAutoFit/>
          </a:bodyPr>
          <a:lstStyle/>
          <a:p>
            <a:pPr algn="l" marL="480621" indent="-240310" lvl="1">
              <a:lnSpc>
                <a:spcPts val="3116"/>
              </a:lnSpc>
              <a:buFont typeface="Arial"/>
              <a:buChar char="•"/>
            </a:pPr>
            <a:r>
              <a:rPr lang="en-US" sz="2226">
                <a:solidFill>
                  <a:srgbClr val="65503D"/>
                </a:solidFill>
                <a:latin typeface="Jella"/>
                <a:ea typeface="Jella"/>
                <a:cs typeface="Jella"/>
                <a:sym typeface="Jella"/>
              </a:rPr>
              <a:t>Temor de ir al baño. </a:t>
            </a:r>
          </a:p>
          <a:p>
            <a:pPr algn="l" marL="480621" indent="-240310" lvl="1">
              <a:lnSpc>
                <a:spcPts val="3116"/>
              </a:lnSpc>
              <a:buFont typeface="Arial"/>
              <a:buChar char="•"/>
            </a:pPr>
            <a:r>
              <a:rPr lang="en-US" sz="2226">
                <a:solidFill>
                  <a:srgbClr val="65503D"/>
                </a:solidFill>
                <a:latin typeface="Jella"/>
                <a:ea typeface="Jella"/>
                <a:cs typeface="Jella"/>
                <a:sym typeface="Jella"/>
              </a:rPr>
              <a:t>Cambios notorios en los hábitos alimentarios (por exceso o disminución). </a:t>
            </a:r>
          </a:p>
          <a:p>
            <a:pPr algn="l" marL="480621" indent="-240310" lvl="1">
              <a:lnSpc>
                <a:spcPts val="3116"/>
              </a:lnSpc>
              <a:buFont typeface="Arial"/>
              <a:buChar char="•"/>
            </a:pPr>
            <a:r>
              <a:rPr lang="en-US" sz="2226">
                <a:solidFill>
                  <a:srgbClr val="65503D"/>
                </a:solidFill>
                <a:latin typeface="Jella"/>
                <a:ea typeface="Jella"/>
                <a:cs typeface="Jella"/>
                <a:sym typeface="Jella"/>
              </a:rPr>
              <a:t>Crisis de llanto sin explicación. </a:t>
            </a:r>
          </a:p>
          <a:p>
            <a:pPr algn="l" marL="480621" indent="-240310" lvl="1">
              <a:lnSpc>
                <a:spcPts val="3116"/>
              </a:lnSpc>
              <a:buFont typeface="Arial"/>
              <a:buChar char="•"/>
            </a:pPr>
            <a:r>
              <a:rPr lang="en-US" sz="2226">
                <a:solidFill>
                  <a:srgbClr val="65503D"/>
                </a:solidFill>
                <a:latin typeface="Jella"/>
                <a:ea typeface="Jella"/>
                <a:cs typeface="Jella"/>
                <a:sym typeface="Jella"/>
              </a:rPr>
              <a:t>Sensibilidad extrema.</a:t>
            </a:r>
          </a:p>
          <a:p>
            <a:pPr algn="l" marL="480621" indent="-240310" lvl="1">
              <a:lnSpc>
                <a:spcPts val="3116"/>
              </a:lnSpc>
              <a:buFont typeface="Arial"/>
              <a:buChar char="•"/>
            </a:pPr>
            <a:r>
              <a:rPr lang="en-US" sz="2226">
                <a:solidFill>
                  <a:srgbClr val="65503D"/>
                </a:solidFill>
                <a:latin typeface="Jella"/>
                <a:ea typeface="Jella"/>
                <a:cs typeface="Jella"/>
                <a:sym typeface="Jella"/>
              </a:rPr>
              <a:t> Dificultades en la integración a grupo de iguales. </a:t>
            </a:r>
          </a:p>
          <a:p>
            <a:pPr algn="l" marL="480621" indent="-240310" lvl="1">
              <a:lnSpc>
                <a:spcPts val="3116"/>
              </a:lnSpc>
              <a:buFont typeface="Arial"/>
              <a:buChar char="•"/>
            </a:pPr>
            <a:r>
              <a:rPr lang="en-US" sz="2226">
                <a:solidFill>
                  <a:srgbClr val="65503D"/>
                </a:solidFill>
                <a:latin typeface="Jella"/>
                <a:ea typeface="Jella"/>
                <a:cs typeface="Jella"/>
                <a:sym typeface="Jella"/>
              </a:rPr>
              <a:t>Negarse a ir o permanecer en la escuela.</a:t>
            </a:r>
          </a:p>
          <a:p>
            <a:pPr algn="l" marL="480621" indent="-240310" lvl="1">
              <a:lnSpc>
                <a:spcPts val="3116"/>
              </a:lnSpc>
              <a:buFont typeface="Arial"/>
              <a:buChar char="•"/>
            </a:pPr>
            <a:r>
              <a:rPr lang="en-US" sz="2226">
                <a:solidFill>
                  <a:srgbClr val="65503D"/>
                </a:solidFill>
                <a:latin typeface="Jella"/>
                <a:ea typeface="Jella"/>
                <a:cs typeface="Jella"/>
                <a:sym typeface="Jella"/>
              </a:rPr>
              <a:t> Incontinencia urinaria. </a:t>
            </a:r>
          </a:p>
          <a:p>
            <a:pPr algn="l" marL="480621" indent="-240310" lvl="1">
              <a:lnSpc>
                <a:spcPts val="3116"/>
              </a:lnSpc>
              <a:buFont typeface="Arial"/>
              <a:buChar char="•"/>
            </a:pPr>
            <a:r>
              <a:rPr lang="en-US" sz="2226">
                <a:solidFill>
                  <a:srgbClr val="65503D"/>
                </a:solidFill>
                <a:latin typeface="Jella"/>
                <a:ea typeface="Jella"/>
                <a:cs typeface="Jella"/>
                <a:sym typeface="Jella"/>
              </a:rPr>
              <a:t>Evasión de la participación en juegos o actividades grupales. </a:t>
            </a:r>
          </a:p>
          <a:p>
            <a:pPr algn="l" marL="480621" indent="-240310" lvl="1">
              <a:lnSpc>
                <a:spcPts val="3116"/>
              </a:lnSpc>
              <a:buFont typeface="Arial"/>
              <a:buChar char="•"/>
            </a:pPr>
            <a:r>
              <a:rPr lang="en-US" sz="2226">
                <a:solidFill>
                  <a:srgbClr val="65503D"/>
                </a:solidFill>
                <a:latin typeface="Jella"/>
                <a:ea typeface="Jella"/>
                <a:cs typeface="Jella"/>
                <a:sym typeface="Jella"/>
              </a:rPr>
              <a:t>Negativa repentina a participar en actividades físicas. </a:t>
            </a:r>
          </a:p>
          <a:p>
            <a:pPr algn="l" marL="480621" indent="-240310" lvl="1">
              <a:lnSpc>
                <a:spcPts val="3116"/>
              </a:lnSpc>
              <a:buFont typeface="Arial"/>
              <a:buChar char="•"/>
            </a:pPr>
            <a:r>
              <a:rPr lang="en-US" sz="2226">
                <a:solidFill>
                  <a:srgbClr val="65503D"/>
                </a:solidFill>
                <a:latin typeface="Jella"/>
                <a:ea typeface="Jella"/>
                <a:cs typeface="Jella"/>
                <a:sym typeface="Jella"/>
              </a:rPr>
              <a:t>Descenso brusco del rendimiento escolar</a:t>
            </a:r>
          </a:p>
          <a:p>
            <a:pPr algn="l" marL="480621" indent="-240310" lvl="1">
              <a:lnSpc>
                <a:spcPts val="3116"/>
              </a:lnSpc>
              <a:buFont typeface="Arial"/>
              <a:buChar char="•"/>
            </a:pPr>
            <a:r>
              <a:rPr lang="en-US" sz="2226">
                <a:solidFill>
                  <a:srgbClr val="65503D"/>
                </a:solidFill>
                <a:latin typeface="Jella"/>
                <a:ea typeface="Jella"/>
                <a:cs typeface="Jella"/>
                <a:sym typeface="Jella"/>
              </a:rPr>
              <a:t> Cambios bruscos en el estado de ánimo</a:t>
            </a:r>
          </a:p>
          <a:p>
            <a:pPr algn="l" marL="480621" indent="-240310" lvl="1">
              <a:lnSpc>
                <a:spcPts val="3116"/>
              </a:lnSpc>
              <a:buFont typeface="Arial"/>
              <a:buChar char="•"/>
            </a:pPr>
            <a:r>
              <a:rPr lang="en-US" sz="2226">
                <a:solidFill>
                  <a:srgbClr val="65503D"/>
                </a:solidFill>
                <a:latin typeface="Jella"/>
                <a:ea typeface="Jella"/>
                <a:cs typeface="Jella"/>
                <a:sym typeface="Jella"/>
              </a:rPr>
              <a:t> Tendencia a quejarse mucho, ser exigente o aislado.</a:t>
            </a:r>
          </a:p>
        </p:txBody>
      </p:sp>
      <p:sp>
        <p:nvSpPr>
          <p:cNvPr name="Freeform 16" id="16"/>
          <p:cNvSpPr/>
          <p:nvPr/>
        </p:nvSpPr>
        <p:spPr>
          <a:xfrm flipH="false" flipV="false" rot="0">
            <a:off x="1866873" y="3281274"/>
            <a:ext cx="1137622" cy="1063203"/>
          </a:xfrm>
          <a:custGeom>
            <a:avLst/>
            <a:gdLst/>
            <a:ahLst/>
            <a:cxnLst/>
            <a:rect r="r" b="b" t="t" l="l"/>
            <a:pathLst>
              <a:path h="1063203" w="1137622">
                <a:moveTo>
                  <a:pt x="0" y="0"/>
                </a:moveTo>
                <a:lnTo>
                  <a:pt x="1137622" y="0"/>
                </a:lnTo>
                <a:lnTo>
                  <a:pt x="1137622" y="1063203"/>
                </a:lnTo>
                <a:lnTo>
                  <a:pt x="0" y="106320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17" id="17"/>
          <p:cNvSpPr/>
          <p:nvPr/>
        </p:nvSpPr>
        <p:spPr>
          <a:xfrm flipH="false" flipV="false" rot="0">
            <a:off x="1866873" y="5058547"/>
            <a:ext cx="1137622" cy="1063203"/>
          </a:xfrm>
          <a:custGeom>
            <a:avLst/>
            <a:gdLst/>
            <a:ahLst/>
            <a:cxnLst/>
            <a:rect r="r" b="b" t="t" l="l"/>
            <a:pathLst>
              <a:path h="1063203" w="1137622">
                <a:moveTo>
                  <a:pt x="0" y="0"/>
                </a:moveTo>
                <a:lnTo>
                  <a:pt x="1137622" y="0"/>
                </a:lnTo>
                <a:lnTo>
                  <a:pt x="1137622" y="1063202"/>
                </a:lnTo>
                <a:lnTo>
                  <a:pt x="0" y="1063202"/>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18" id="18"/>
          <p:cNvSpPr/>
          <p:nvPr/>
        </p:nvSpPr>
        <p:spPr>
          <a:xfrm flipH="false" flipV="false" rot="0">
            <a:off x="1866873" y="6835819"/>
            <a:ext cx="1137622" cy="1063203"/>
          </a:xfrm>
          <a:custGeom>
            <a:avLst/>
            <a:gdLst/>
            <a:ahLst/>
            <a:cxnLst/>
            <a:rect r="r" b="b" t="t" l="l"/>
            <a:pathLst>
              <a:path h="1063203" w="1137622">
                <a:moveTo>
                  <a:pt x="0" y="0"/>
                </a:moveTo>
                <a:lnTo>
                  <a:pt x="1137622" y="0"/>
                </a:lnTo>
                <a:lnTo>
                  <a:pt x="1137622" y="1063203"/>
                </a:lnTo>
                <a:lnTo>
                  <a:pt x="0" y="106320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19" id="19"/>
          <p:cNvSpPr/>
          <p:nvPr/>
        </p:nvSpPr>
        <p:spPr>
          <a:xfrm flipH="false" flipV="false" rot="0">
            <a:off x="-2469220" y="7641371"/>
            <a:ext cx="5496517" cy="2970409"/>
          </a:xfrm>
          <a:custGeom>
            <a:avLst/>
            <a:gdLst/>
            <a:ahLst/>
            <a:cxnLst/>
            <a:rect r="r" b="b" t="t" l="l"/>
            <a:pathLst>
              <a:path h="2970409" w="5496517">
                <a:moveTo>
                  <a:pt x="0" y="0"/>
                </a:moveTo>
                <a:lnTo>
                  <a:pt x="5496517" y="0"/>
                </a:lnTo>
                <a:lnTo>
                  <a:pt x="5496517" y="2970409"/>
                </a:lnTo>
                <a:lnTo>
                  <a:pt x="0" y="2970409"/>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20" id="20"/>
          <p:cNvSpPr/>
          <p:nvPr/>
        </p:nvSpPr>
        <p:spPr>
          <a:xfrm flipH="true" flipV="false" rot="0">
            <a:off x="15260703" y="7641371"/>
            <a:ext cx="5496517" cy="2970409"/>
          </a:xfrm>
          <a:custGeom>
            <a:avLst/>
            <a:gdLst/>
            <a:ahLst/>
            <a:cxnLst/>
            <a:rect r="r" b="b" t="t" l="l"/>
            <a:pathLst>
              <a:path h="2970409" w="5496517">
                <a:moveTo>
                  <a:pt x="5496517" y="0"/>
                </a:moveTo>
                <a:lnTo>
                  <a:pt x="0" y="0"/>
                </a:lnTo>
                <a:lnTo>
                  <a:pt x="0" y="2970409"/>
                </a:lnTo>
                <a:lnTo>
                  <a:pt x="5496517" y="2970409"/>
                </a:lnTo>
                <a:lnTo>
                  <a:pt x="5496517" y="0"/>
                </a:lnTo>
                <a:close/>
              </a:path>
            </a:pathLst>
          </a:custGeom>
          <a:blipFill>
            <a:blip r:embed="rId9">
              <a:extLst>
                <a:ext uri="{96DAC541-7B7A-43D3-8B79-37D633B846F1}">
                  <asvg:svgBlip xmlns:asvg="http://schemas.microsoft.com/office/drawing/2016/SVG/main" r:embed="rId10"/>
                </a:ext>
              </a:extLst>
            </a:blip>
            <a:stretch>
              <a:fillRect l="0" t="0" r="0" b="0"/>
            </a:stretch>
          </a:blipFill>
          <a:ln cap="sq">
            <a:noFill/>
            <a:prstDash val="solid"/>
            <a:miter/>
          </a:ln>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38888" r="0" b="-38888"/>
            </a:stretch>
          </a:blipFill>
        </p:spPr>
      </p:sp>
      <p:sp>
        <p:nvSpPr>
          <p:cNvPr name="Freeform 3" id="3"/>
          <p:cNvSpPr/>
          <p:nvPr/>
        </p:nvSpPr>
        <p:spPr>
          <a:xfrm flipH="false" flipV="false" rot="0">
            <a:off x="3020850" y="1771950"/>
            <a:ext cx="12246300" cy="6271126"/>
          </a:xfrm>
          <a:custGeom>
            <a:avLst/>
            <a:gdLst/>
            <a:ahLst/>
            <a:cxnLst/>
            <a:rect r="r" b="b" t="t" l="l"/>
            <a:pathLst>
              <a:path h="6271126" w="12246300">
                <a:moveTo>
                  <a:pt x="0" y="0"/>
                </a:moveTo>
                <a:lnTo>
                  <a:pt x="12246300" y="0"/>
                </a:lnTo>
                <a:lnTo>
                  <a:pt x="12246300" y="6271127"/>
                </a:lnTo>
                <a:lnTo>
                  <a:pt x="0" y="6271127"/>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true" flipV="false" rot="0">
            <a:off x="16143268" y="-3984217"/>
            <a:ext cx="10801253" cy="5756168"/>
          </a:xfrm>
          <a:custGeom>
            <a:avLst/>
            <a:gdLst/>
            <a:ahLst/>
            <a:cxnLst/>
            <a:rect r="r" b="b" t="t" l="l"/>
            <a:pathLst>
              <a:path h="5756168" w="10801253">
                <a:moveTo>
                  <a:pt x="10801252" y="0"/>
                </a:moveTo>
                <a:lnTo>
                  <a:pt x="0" y="0"/>
                </a:lnTo>
                <a:lnTo>
                  <a:pt x="0" y="5756167"/>
                </a:lnTo>
                <a:lnTo>
                  <a:pt x="10801252" y="5756167"/>
                </a:lnTo>
                <a:lnTo>
                  <a:pt x="10801252"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8656520" y="-3984217"/>
            <a:ext cx="10801253" cy="5756168"/>
          </a:xfrm>
          <a:custGeom>
            <a:avLst/>
            <a:gdLst/>
            <a:ahLst/>
            <a:cxnLst/>
            <a:rect r="r" b="b" t="t" l="l"/>
            <a:pathLst>
              <a:path h="5756168" w="10801253">
                <a:moveTo>
                  <a:pt x="0" y="0"/>
                </a:moveTo>
                <a:lnTo>
                  <a:pt x="10801252" y="0"/>
                </a:lnTo>
                <a:lnTo>
                  <a:pt x="10801252" y="5756167"/>
                </a:lnTo>
                <a:lnTo>
                  <a:pt x="0" y="5756167"/>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1517919" y="7641371"/>
            <a:ext cx="5496517" cy="2970409"/>
          </a:xfrm>
          <a:custGeom>
            <a:avLst/>
            <a:gdLst/>
            <a:ahLst/>
            <a:cxnLst/>
            <a:rect r="r" b="b" t="t" l="l"/>
            <a:pathLst>
              <a:path h="2970409" w="5496517">
                <a:moveTo>
                  <a:pt x="0" y="0"/>
                </a:moveTo>
                <a:lnTo>
                  <a:pt x="5496517" y="0"/>
                </a:lnTo>
                <a:lnTo>
                  <a:pt x="5496517" y="2970409"/>
                </a:lnTo>
                <a:lnTo>
                  <a:pt x="0" y="2970409"/>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7" id="7"/>
          <p:cNvSpPr/>
          <p:nvPr/>
        </p:nvSpPr>
        <p:spPr>
          <a:xfrm flipH="true" flipV="false" rot="0">
            <a:off x="14309402" y="7641371"/>
            <a:ext cx="5496517" cy="2970409"/>
          </a:xfrm>
          <a:custGeom>
            <a:avLst/>
            <a:gdLst/>
            <a:ahLst/>
            <a:cxnLst/>
            <a:rect r="r" b="b" t="t" l="l"/>
            <a:pathLst>
              <a:path h="2970409" w="5496517">
                <a:moveTo>
                  <a:pt x="5496517" y="0"/>
                </a:moveTo>
                <a:lnTo>
                  <a:pt x="0" y="0"/>
                </a:lnTo>
                <a:lnTo>
                  <a:pt x="0" y="2970409"/>
                </a:lnTo>
                <a:lnTo>
                  <a:pt x="5496517" y="2970409"/>
                </a:lnTo>
                <a:lnTo>
                  <a:pt x="5496517" y="0"/>
                </a:lnTo>
                <a:close/>
              </a:path>
            </a:pathLst>
          </a:custGeom>
          <a:blipFill>
            <a:blip r:embed="rId7">
              <a:extLst>
                <a:ext uri="{96DAC541-7B7A-43D3-8B79-37D633B846F1}">
                  <asvg:svgBlip xmlns:asvg="http://schemas.microsoft.com/office/drawing/2016/SVG/main" r:embed="rId8"/>
                </a:ext>
              </a:extLst>
            </a:blip>
            <a:stretch>
              <a:fillRect l="0" t="0" r="0" b="0"/>
            </a:stretch>
          </a:blipFill>
          <a:ln cap="sq">
            <a:noFill/>
            <a:prstDash val="solid"/>
            <a:miter/>
          </a:ln>
        </p:spPr>
      </p:sp>
      <p:sp>
        <p:nvSpPr>
          <p:cNvPr name="TextBox 8" id="8"/>
          <p:cNvSpPr txBox="true"/>
          <p:nvPr/>
        </p:nvSpPr>
        <p:spPr>
          <a:xfrm rot="0">
            <a:off x="4276960" y="4392963"/>
            <a:ext cx="9734081" cy="1580712"/>
          </a:xfrm>
          <a:prstGeom prst="rect">
            <a:avLst/>
          </a:prstGeom>
        </p:spPr>
        <p:txBody>
          <a:bodyPr anchor="t" rtlCol="false" tIns="0" lIns="0" bIns="0" rIns="0">
            <a:spAutoFit/>
          </a:bodyPr>
          <a:lstStyle/>
          <a:p>
            <a:pPr algn="ctr" marL="0" indent="0" lvl="0">
              <a:lnSpc>
                <a:spcPts val="12527"/>
              </a:lnSpc>
              <a:spcBef>
                <a:spcPct val="0"/>
              </a:spcBef>
            </a:pPr>
            <a:r>
              <a:rPr lang="en-US" sz="10616" spc="594">
                <a:solidFill>
                  <a:srgbClr val="65503D"/>
                </a:solidFill>
                <a:latin typeface="Wedges"/>
                <a:ea typeface="Wedges"/>
                <a:cs typeface="Wedges"/>
                <a:sym typeface="Wedges"/>
              </a:rPr>
              <a:t>¡GRACIAS!</a:t>
            </a:r>
          </a:p>
        </p:txBody>
      </p:sp>
      <p:sp>
        <p:nvSpPr>
          <p:cNvPr name="Freeform 9" id="9"/>
          <p:cNvSpPr/>
          <p:nvPr/>
        </p:nvSpPr>
        <p:spPr>
          <a:xfrm flipH="true" flipV="false" rot="0">
            <a:off x="12717123" y="5460741"/>
            <a:ext cx="1339023" cy="1025868"/>
          </a:xfrm>
          <a:custGeom>
            <a:avLst/>
            <a:gdLst/>
            <a:ahLst/>
            <a:cxnLst/>
            <a:rect r="r" b="b" t="t" l="l"/>
            <a:pathLst>
              <a:path h="1025868" w="1339023">
                <a:moveTo>
                  <a:pt x="1339024" y="0"/>
                </a:moveTo>
                <a:lnTo>
                  <a:pt x="0" y="0"/>
                </a:lnTo>
                <a:lnTo>
                  <a:pt x="0" y="1025868"/>
                </a:lnTo>
                <a:lnTo>
                  <a:pt x="1339024" y="1025868"/>
                </a:lnTo>
                <a:lnTo>
                  <a:pt x="1339024"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10" id="10"/>
          <p:cNvSpPr/>
          <p:nvPr/>
        </p:nvSpPr>
        <p:spPr>
          <a:xfrm flipH="false" flipV="false" rot="-5704622">
            <a:off x="3714588" y="3808059"/>
            <a:ext cx="1124744" cy="990889"/>
          </a:xfrm>
          <a:custGeom>
            <a:avLst/>
            <a:gdLst/>
            <a:ahLst/>
            <a:cxnLst/>
            <a:rect r="r" b="b" t="t" l="l"/>
            <a:pathLst>
              <a:path h="990889" w="1124744">
                <a:moveTo>
                  <a:pt x="0" y="0"/>
                </a:moveTo>
                <a:lnTo>
                  <a:pt x="1124743" y="0"/>
                </a:lnTo>
                <a:lnTo>
                  <a:pt x="1124743" y="990889"/>
                </a:lnTo>
                <a:lnTo>
                  <a:pt x="0" y="990889"/>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a:ln cap="sq">
            <a:noFill/>
            <a:prstDash val="solid"/>
            <a:miter/>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DAGjCwCbIV8</dc:identifier>
  <dcterms:modified xsi:type="dcterms:W3CDTF">2011-08-01T06:04:30Z</dcterms:modified>
  <cp:revision>1</cp:revision>
  <dc:title>articulo 16</dc:title>
</cp:coreProperties>
</file>