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educacionactiva.org/que-es-la-primavera-y-sus-caracteristicas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educacionactiva.org/que-es-la-primavera-y-sus-caracteristica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C3006-1064-42EB-A7D6-F70844A7332F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2C0F051B-B254-40BA-913A-BFA51D098630}">
      <dgm:prSet custT="1"/>
      <dgm:spPr/>
      <dgm:t>
        <a:bodyPr/>
        <a:lstStyle/>
        <a:p>
          <a:r>
            <a:rPr lang="es-MX" sz="1800" b="0" i="0" dirty="0" smtClean="0"/>
            <a:t>Días más largos y más horas de luz solar.</a:t>
          </a:r>
          <a:endParaRPr lang="es-MX" sz="1800" b="0" i="0" dirty="0"/>
        </a:p>
      </dgm:t>
    </dgm:pt>
    <dgm:pt modelId="{E4AC6A34-CD43-4944-9BCC-6CEC42D481DF}" type="parTrans" cxnId="{66931A4C-3A8F-45F6-ADD7-FE57B6CC9EC2}">
      <dgm:prSet/>
      <dgm:spPr/>
      <dgm:t>
        <a:bodyPr/>
        <a:lstStyle/>
        <a:p>
          <a:endParaRPr lang="es-MX"/>
        </a:p>
      </dgm:t>
    </dgm:pt>
    <dgm:pt modelId="{D0771E4B-E5BF-4EBB-900C-6194A698DFA3}" type="sibTrans" cxnId="{66931A4C-3A8F-45F6-ADD7-FE57B6CC9EC2}">
      <dgm:prSet/>
      <dgm:spPr/>
      <dgm:t>
        <a:bodyPr/>
        <a:lstStyle/>
        <a:p>
          <a:endParaRPr lang="es-MX"/>
        </a:p>
      </dgm:t>
    </dgm:pt>
    <dgm:pt modelId="{88DB5EC7-BEFD-485C-BE59-44090E6DBEA9}">
      <dgm:prSet custT="1"/>
      <dgm:spPr/>
      <dgm:t>
        <a:bodyPr/>
        <a:lstStyle/>
        <a:p>
          <a:r>
            <a:rPr lang="es-MX" sz="1600" b="0" i="0" dirty="0" smtClean="0"/>
            <a:t>Renacimiento notable de la flora, con árboles y plantas que vuelven a la vida con flores de colores vibrantes.</a:t>
          </a:r>
          <a:endParaRPr lang="es-MX" sz="1600" b="0" i="0" dirty="0"/>
        </a:p>
      </dgm:t>
    </dgm:pt>
    <dgm:pt modelId="{4FC79086-5704-45D1-95FF-A60AAC726917}" type="parTrans" cxnId="{26200748-5710-4EA1-8F65-DE65E2A59758}">
      <dgm:prSet/>
      <dgm:spPr/>
      <dgm:t>
        <a:bodyPr/>
        <a:lstStyle/>
        <a:p>
          <a:endParaRPr lang="es-MX"/>
        </a:p>
      </dgm:t>
    </dgm:pt>
    <dgm:pt modelId="{120552F9-347A-4F8B-B975-C0E2A1AA294C}" type="sibTrans" cxnId="{26200748-5710-4EA1-8F65-DE65E2A59758}">
      <dgm:prSet/>
      <dgm:spPr/>
      <dgm:t>
        <a:bodyPr/>
        <a:lstStyle/>
        <a:p>
          <a:endParaRPr lang="es-MX"/>
        </a:p>
      </dgm:t>
    </dgm:pt>
    <dgm:pt modelId="{EBADAC68-138F-4608-9C8F-DED1DECAC071}">
      <dgm:prSet custT="1"/>
      <dgm:spPr/>
      <dgm:t>
        <a:bodyPr/>
        <a:lstStyle/>
        <a:p>
          <a:r>
            <a:rPr lang="es-MX" sz="2000" b="0" i="0" dirty="0" smtClean="0"/>
            <a:t>Polinización.</a:t>
          </a:r>
          <a:endParaRPr lang="es-MX" sz="2000" b="0" i="0" dirty="0"/>
        </a:p>
      </dgm:t>
    </dgm:pt>
    <dgm:pt modelId="{F8C3CE47-7FED-48CB-9C83-512537E889BD}" type="parTrans" cxnId="{69E819D2-92C1-41F3-A981-6D43CD591ED1}">
      <dgm:prSet/>
      <dgm:spPr/>
      <dgm:t>
        <a:bodyPr/>
        <a:lstStyle/>
        <a:p>
          <a:endParaRPr lang="es-MX"/>
        </a:p>
      </dgm:t>
    </dgm:pt>
    <dgm:pt modelId="{3172958A-919D-4A3F-A452-022010C16475}" type="sibTrans" cxnId="{69E819D2-92C1-41F3-A981-6D43CD591ED1}">
      <dgm:prSet/>
      <dgm:spPr/>
      <dgm:t>
        <a:bodyPr/>
        <a:lstStyle/>
        <a:p>
          <a:endParaRPr lang="es-MX"/>
        </a:p>
      </dgm:t>
    </dgm:pt>
    <dgm:pt modelId="{B7A49598-B4EA-476E-80CC-DC8EE6DE4567}">
      <dgm:prSet custT="1"/>
      <dgm:spPr/>
      <dgm:t>
        <a:bodyPr/>
        <a:lstStyle/>
        <a:p>
          <a:r>
            <a:rPr lang="es-MX" sz="1800" b="0" i="0" dirty="0" smtClean="0"/>
            <a:t>Clima más cálido y agradable, con temperaturas promedio entre los 10 y 20 grados Celsius</a:t>
          </a:r>
          <a:r>
            <a:rPr lang="es-MX" sz="800" b="0" i="0" dirty="0" smtClean="0"/>
            <a:t>.</a:t>
          </a:r>
          <a:endParaRPr lang="es-MX" sz="800" b="0" i="0" dirty="0">
            <a:hlinkClick xmlns:r="http://schemas.openxmlformats.org/officeDocument/2006/relationships" r:id="rId1"/>
          </a:endParaRPr>
        </a:p>
      </dgm:t>
    </dgm:pt>
    <dgm:pt modelId="{0C6D2C71-41DD-4478-84FA-82FFB4C686DD}" type="parTrans" cxnId="{DCB23C3A-0FEA-4497-B0E3-850A0C40EFDB}">
      <dgm:prSet/>
      <dgm:spPr/>
      <dgm:t>
        <a:bodyPr/>
        <a:lstStyle/>
        <a:p>
          <a:endParaRPr lang="es-MX"/>
        </a:p>
      </dgm:t>
    </dgm:pt>
    <dgm:pt modelId="{4C3300AD-EC9F-4DAC-B7EC-75AD2BCE9211}" type="sibTrans" cxnId="{DCB23C3A-0FEA-4497-B0E3-850A0C40EFDB}">
      <dgm:prSet/>
      <dgm:spPr/>
      <dgm:t>
        <a:bodyPr/>
        <a:lstStyle/>
        <a:p>
          <a:endParaRPr lang="es-MX"/>
        </a:p>
      </dgm:t>
    </dgm:pt>
    <dgm:pt modelId="{16C69B8B-DC6B-42E5-B1D5-1FF44E17613E}">
      <dgm:prSet custT="1"/>
      <dgm:spPr/>
      <dgm:t>
        <a:bodyPr/>
        <a:lstStyle/>
        <a:p>
          <a:r>
            <a:rPr lang="es-MX" sz="2000" b="0" i="0" dirty="0" smtClean="0"/>
            <a:t>Lluvias que son esenciales para el crecimiento de las plantas.</a:t>
          </a:r>
          <a:endParaRPr lang="es-MX" sz="2000" b="0" i="0" dirty="0"/>
        </a:p>
      </dgm:t>
    </dgm:pt>
    <dgm:pt modelId="{E947090E-09FD-496C-AF13-7FDC3B84A924}" type="parTrans" cxnId="{AB81C6C8-C30E-480E-9B75-3E43D405E7F3}">
      <dgm:prSet/>
      <dgm:spPr/>
      <dgm:t>
        <a:bodyPr/>
        <a:lstStyle/>
        <a:p>
          <a:endParaRPr lang="es-MX"/>
        </a:p>
      </dgm:t>
    </dgm:pt>
    <dgm:pt modelId="{C9AE815D-48E5-49AA-9D4C-2CDA82CEC0ED}" type="sibTrans" cxnId="{AB81C6C8-C30E-480E-9B75-3E43D405E7F3}">
      <dgm:prSet/>
      <dgm:spPr/>
      <dgm:t>
        <a:bodyPr/>
        <a:lstStyle/>
        <a:p>
          <a:endParaRPr lang="es-MX"/>
        </a:p>
      </dgm:t>
    </dgm:pt>
    <dgm:pt modelId="{D3BFEB65-BEE5-4932-8714-01188238D066}" type="pres">
      <dgm:prSet presAssocID="{C9FC3006-1064-42EB-A7D6-F70844A7332F}" presName="linear" presStyleCnt="0">
        <dgm:presLayoutVars>
          <dgm:dir/>
          <dgm:animLvl val="lvl"/>
          <dgm:resizeHandles val="exact"/>
        </dgm:presLayoutVars>
      </dgm:prSet>
      <dgm:spPr/>
    </dgm:pt>
    <dgm:pt modelId="{0F41AB38-4FCA-406D-9E4C-5799C399170F}" type="pres">
      <dgm:prSet presAssocID="{2C0F051B-B254-40BA-913A-BFA51D098630}" presName="parentLin" presStyleCnt="0"/>
      <dgm:spPr/>
    </dgm:pt>
    <dgm:pt modelId="{C32EE2CF-08AA-458B-9CE2-5B2AD2A87206}" type="pres">
      <dgm:prSet presAssocID="{2C0F051B-B254-40BA-913A-BFA51D098630}" presName="parentLeftMargin" presStyleLbl="node1" presStyleIdx="0" presStyleCnt="5"/>
      <dgm:spPr/>
    </dgm:pt>
    <dgm:pt modelId="{63FB02CD-E59C-40F3-B7E1-97F7ACA8CD98}" type="pres">
      <dgm:prSet presAssocID="{2C0F051B-B254-40BA-913A-BFA51D098630}" presName="parentText" presStyleLbl="node1" presStyleIdx="0" presStyleCnt="5" custScaleY="234759">
        <dgm:presLayoutVars>
          <dgm:chMax val="0"/>
          <dgm:bulletEnabled val="1"/>
        </dgm:presLayoutVars>
      </dgm:prSet>
      <dgm:spPr/>
    </dgm:pt>
    <dgm:pt modelId="{F581E3DC-5142-4860-B68D-379FAC176A2A}" type="pres">
      <dgm:prSet presAssocID="{2C0F051B-B254-40BA-913A-BFA51D098630}" presName="negativeSpace" presStyleCnt="0"/>
      <dgm:spPr/>
    </dgm:pt>
    <dgm:pt modelId="{56EBE6C9-6837-4BEE-9132-ADC5286C4A8D}" type="pres">
      <dgm:prSet presAssocID="{2C0F051B-B254-40BA-913A-BFA51D098630}" presName="childText" presStyleLbl="conFgAcc1" presStyleIdx="0" presStyleCnt="5">
        <dgm:presLayoutVars>
          <dgm:bulletEnabled val="1"/>
        </dgm:presLayoutVars>
      </dgm:prSet>
      <dgm:spPr/>
    </dgm:pt>
    <dgm:pt modelId="{782FE1D4-C8A5-481F-B278-DB8500BBC1D6}" type="pres">
      <dgm:prSet presAssocID="{D0771E4B-E5BF-4EBB-900C-6194A698DFA3}" presName="spaceBetweenRectangles" presStyleCnt="0"/>
      <dgm:spPr/>
    </dgm:pt>
    <dgm:pt modelId="{F64B262E-D024-433A-B272-5A8C5C4EB3C3}" type="pres">
      <dgm:prSet presAssocID="{88DB5EC7-BEFD-485C-BE59-44090E6DBEA9}" presName="parentLin" presStyleCnt="0"/>
      <dgm:spPr/>
    </dgm:pt>
    <dgm:pt modelId="{D3AEB04B-24B1-4DAC-8BC3-414CB35D3B49}" type="pres">
      <dgm:prSet presAssocID="{88DB5EC7-BEFD-485C-BE59-44090E6DBEA9}" presName="parentLeftMargin" presStyleLbl="node1" presStyleIdx="0" presStyleCnt="5"/>
      <dgm:spPr/>
    </dgm:pt>
    <dgm:pt modelId="{3E40FE20-FEFF-47C8-BEA9-11F30287FF8A}" type="pres">
      <dgm:prSet presAssocID="{88DB5EC7-BEFD-485C-BE59-44090E6DBEA9}" presName="parentText" presStyleLbl="node1" presStyleIdx="1" presStyleCnt="5" custScaleY="276461">
        <dgm:presLayoutVars>
          <dgm:chMax val="0"/>
          <dgm:bulletEnabled val="1"/>
        </dgm:presLayoutVars>
      </dgm:prSet>
      <dgm:spPr/>
    </dgm:pt>
    <dgm:pt modelId="{A5D18E60-EC6D-434B-B7F3-D918F5B7712F}" type="pres">
      <dgm:prSet presAssocID="{88DB5EC7-BEFD-485C-BE59-44090E6DBEA9}" presName="negativeSpace" presStyleCnt="0"/>
      <dgm:spPr/>
    </dgm:pt>
    <dgm:pt modelId="{34B6C79E-A663-4131-9D8C-078CD096C99C}" type="pres">
      <dgm:prSet presAssocID="{88DB5EC7-BEFD-485C-BE59-44090E6DBEA9}" presName="childText" presStyleLbl="conFgAcc1" presStyleIdx="1" presStyleCnt="5">
        <dgm:presLayoutVars>
          <dgm:bulletEnabled val="1"/>
        </dgm:presLayoutVars>
      </dgm:prSet>
      <dgm:spPr/>
    </dgm:pt>
    <dgm:pt modelId="{DB7434B0-5486-4406-8532-98D4D8C93481}" type="pres">
      <dgm:prSet presAssocID="{120552F9-347A-4F8B-B975-C0E2A1AA294C}" presName="spaceBetweenRectangles" presStyleCnt="0"/>
      <dgm:spPr/>
    </dgm:pt>
    <dgm:pt modelId="{7DEA204D-B4AF-4E5F-B9A5-B64BEE89C862}" type="pres">
      <dgm:prSet presAssocID="{EBADAC68-138F-4608-9C8F-DED1DECAC071}" presName="parentLin" presStyleCnt="0"/>
      <dgm:spPr/>
    </dgm:pt>
    <dgm:pt modelId="{746AE047-40A8-40B6-B0D5-3B305935ED0B}" type="pres">
      <dgm:prSet presAssocID="{EBADAC68-138F-4608-9C8F-DED1DECAC071}" presName="parentLeftMargin" presStyleLbl="node1" presStyleIdx="1" presStyleCnt="5"/>
      <dgm:spPr/>
    </dgm:pt>
    <dgm:pt modelId="{5370FBAE-1B92-4A40-BD3A-13F001039F2E}" type="pres">
      <dgm:prSet presAssocID="{EBADAC68-138F-4608-9C8F-DED1DECAC071}" presName="parentText" presStyleLbl="node1" presStyleIdx="2" presStyleCnt="5" custScaleY="274381">
        <dgm:presLayoutVars>
          <dgm:chMax val="0"/>
          <dgm:bulletEnabled val="1"/>
        </dgm:presLayoutVars>
      </dgm:prSet>
      <dgm:spPr/>
    </dgm:pt>
    <dgm:pt modelId="{BF93FB82-CA8B-40BD-AD7F-F7899D40859B}" type="pres">
      <dgm:prSet presAssocID="{EBADAC68-138F-4608-9C8F-DED1DECAC071}" presName="negativeSpace" presStyleCnt="0"/>
      <dgm:spPr/>
    </dgm:pt>
    <dgm:pt modelId="{5C97D1DF-0F09-4612-98FC-386B306EE354}" type="pres">
      <dgm:prSet presAssocID="{EBADAC68-138F-4608-9C8F-DED1DECAC071}" presName="childText" presStyleLbl="conFgAcc1" presStyleIdx="2" presStyleCnt="5">
        <dgm:presLayoutVars>
          <dgm:bulletEnabled val="1"/>
        </dgm:presLayoutVars>
      </dgm:prSet>
      <dgm:spPr/>
    </dgm:pt>
    <dgm:pt modelId="{F292FCD0-A385-4D5E-AC79-D2FBB467CEAE}" type="pres">
      <dgm:prSet presAssocID="{3172958A-919D-4A3F-A452-022010C16475}" presName="spaceBetweenRectangles" presStyleCnt="0"/>
      <dgm:spPr/>
    </dgm:pt>
    <dgm:pt modelId="{B7170BFD-2FB9-4D2D-8F2F-DAE38BC961A6}" type="pres">
      <dgm:prSet presAssocID="{B7A49598-B4EA-476E-80CC-DC8EE6DE4567}" presName="parentLin" presStyleCnt="0"/>
      <dgm:spPr/>
    </dgm:pt>
    <dgm:pt modelId="{8BB10AFC-DD7C-469A-B726-E0D70B6F8672}" type="pres">
      <dgm:prSet presAssocID="{B7A49598-B4EA-476E-80CC-DC8EE6DE4567}" presName="parentLeftMargin" presStyleLbl="node1" presStyleIdx="2" presStyleCnt="5"/>
      <dgm:spPr/>
    </dgm:pt>
    <dgm:pt modelId="{8F11EC26-A4CE-4F90-99DA-9907DEB07E86}" type="pres">
      <dgm:prSet presAssocID="{B7A49598-B4EA-476E-80CC-DC8EE6DE4567}" presName="parentText" presStyleLbl="node1" presStyleIdx="3" presStyleCnt="5" custScaleY="284630">
        <dgm:presLayoutVars>
          <dgm:chMax val="0"/>
          <dgm:bulletEnabled val="1"/>
        </dgm:presLayoutVars>
      </dgm:prSet>
      <dgm:spPr/>
    </dgm:pt>
    <dgm:pt modelId="{5E2C70EE-94D7-4037-9F65-6DE703C92AB5}" type="pres">
      <dgm:prSet presAssocID="{B7A49598-B4EA-476E-80CC-DC8EE6DE4567}" presName="negativeSpace" presStyleCnt="0"/>
      <dgm:spPr/>
    </dgm:pt>
    <dgm:pt modelId="{D2327C32-67B4-456F-8A4F-43B432F5942E}" type="pres">
      <dgm:prSet presAssocID="{B7A49598-B4EA-476E-80CC-DC8EE6DE4567}" presName="childText" presStyleLbl="conFgAcc1" presStyleIdx="3" presStyleCnt="5">
        <dgm:presLayoutVars>
          <dgm:bulletEnabled val="1"/>
        </dgm:presLayoutVars>
      </dgm:prSet>
      <dgm:spPr/>
    </dgm:pt>
    <dgm:pt modelId="{425DD13A-3E0D-4DAF-AC08-45EA26635058}" type="pres">
      <dgm:prSet presAssocID="{4C3300AD-EC9F-4DAC-B7EC-75AD2BCE9211}" presName="spaceBetweenRectangles" presStyleCnt="0"/>
      <dgm:spPr/>
    </dgm:pt>
    <dgm:pt modelId="{BACECDD9-8323-487E-8761-0023FD87F964}" type="pres">
      <dgm:prSet presAssocID="{16C69B8B-DC6B-42E5-B1D5-1FF44E17613E}" presName="parentLin" presStyleCnt="0"/>
      <dgm:spPr/>
    </dgm:pt>
    <dgm:pt modelId="{517192D0-A12A-4862-9C9D-2B1F5B6854A7}" type="pres">
      <dgm:prSet presAssocID="{16C69B8B-DC6B-42E5-B1D5-1FF44E17613E}" presName="parentLeftMargin" presStyleLbl="node1" presStyleIdx="3" presStyleCnt="5"/>
      <dgm:spPr/>
    </dgm:pt>
    <dgm:pt modelId="{3D271B4C-48A9-483E-AF3B-A03421D16A9A}" type="pres">
      <dgm:prSet presAssocID="{16C69B8B-DC6B-42E5-B1D5-1FF44E17613E}" presName="parentText" presStyleLbl="node1" presStyleIdx="4" presStyleCnt="5" custScaleY="315225">
        <dgm:presLayoutVars>
          <dgm:chMax val="0"/>
          <dgm:bulletEnabled val="1"/>
        </dgm:presLayoutVars>
      </dgm:prSet>
      <dgm:spPr/>
    </dgm:pt>
    <dgm:pt modelId="{B5F02086-1BE2-4AF0-B0AF-5F7853C34C37}" type="pres">
      <dgm:prSet presAssocID="{16C69B8B-DC6B-42E5-B1D5-1FF44E17613E}" presName="negativeSpace" presStyleCnt="0"/>
      <dgm:spPr/>
    </dgm:pt>
    <dgm:pt modelId="{E8C8E96D-3502-41C4-8F28-21198FE12584}" type="pres">
      <dgm:prSet presAssocID="{16C69B8B-DC6B-42E5-B1D5-1FF44E17613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FB1B072-B39D-4E96-9D7C-850A4F507469}" type="presOf" srcId="{EBADAC68-138F-4608-9C8F-DED1DECAC071}" destId="{5370FBAE-1B92-4A40-BD3A-13F001039F2E}" srcOrd="1" destOrd="0" presId="urn:microsoft.com/office/officeart/2005/8/layout/list1"/>
    <dgm:cxn modelId="{69E819D2-92C1-41F3-A981-6D43CD591ED1}" srcId="{C9FC3006-1064-42EB-A7D6-F70844A7332F}" destId="{EBADAC68-138F-4608-9C8F-DED1DECAC071}" srcOrd="2" destOrd="0" parTransId="{F8C3CE47-7FED-48CB-9C83-512537E889BD}" sibTransId="{3172958A-919D-4A3F-A452-022010C16475}"/>
    <dgm:cxn modelId="{29FE7E74-9000-4C4A-8780-DD447CCDEA30}" type="presOf" srcId="{2C0F051B-B254-40BA-913A-BFA51D098630}" destId="{63FB02CD-E59C-40F3-B7E1-97F7ACA8CD98}" srcOrd="1" destOrd="0" presId="urn:microsoft.com/office/officeart/2005/8/layout/list1"/>
    <dgm:cxn modelId="{D34DAEAA-41FF-4C75-A43F-B75860ACE446}" type="presOf" srcId="{B7A49598-B4EA-476E-80CC-DC8EE6DE4567}" destId="{8BB10AFC-DD7C-469A-B726-E0D70B6F8672}" srcOrd="0" destOrd="0" presId="urn:microsoft.com/office/officeart/2005/8/layout/list1"/>
    <dgm:cxn modelId="{AB81C6C8-C30E-480E-9B75-3E43D405E7F3}" srcId="{C9FC3006-1064-42EB-A7D6-F70844A7332F}" destId="{16C69B8B-DC6B-42E5-B1D5-1FF44E17613E}" srcOrd="4" destOrd="0" parTransId="{E947090E-09FD-496C-AF13-7FDC3B84A924}" sibTransId="{C9AE815D-48E5-49AA-9D4C-2CDA82CEC0ED}"/>
    <dgm:cxn modelId="{597157EF-B819-4975-AB35-4D765A5A3061}" type="presOf" srcId="{EBADAC68-138F-4608-9C8F-DED1DECAC071}" destId="{746AE047-40A8-40B6-B0D5-3B305935ED0B}" srcOrd="0" destOrd="0" presId="urn:microsoft.com/office/officeart/2005/8/layout/list1"/>
    <dgm:cxn modelId="{5D8A2E7E-77F1-4F6E-B381-77A66CE4ABA8}" type="presOf" srcId="{88DB5EC7-BEFD-485C-BE59-44090E6DBEA9}" destId="{3E40FE20-FEFF-47C8-BEA9-11F30287FF8A}" srcOrd="1" destOrd="0" presId="urn:microsoft.com/office/officeart/2005/8/layout/list1"/>
    <dgm:cxn modelId="{01C93DAD-C16D-4CEC-A29B-D6439A9875BE}" type="presOf" srcId="{16C69B8B-DC6B-42E5-B1D5-1FF44E17613E}" destId="{517192D0-A12A-4862-9C9D-2B1F5B6854A7}" srcOrd="0" destOrd="0" presId="urn:microsoft.com/office/officeart/2005/8/layout/list1"/>
    <dgm:cxn modelId="{26200748-5710-4EA1-8F65-DE65E2A59758}" srcId="{C9FC3006-1064-42EB-A7D6-F70844A7332F}" destId="{88DB5EC7-BEFD-485C-BE59-44090E6DBEA9}" srcOrd="1" destOrd="0" parTransId="{4FC79086-5704-45D1-95FF-A60AAC726917}" sibTransId="{120552F9-347A-4F8B-B975-C0E2A1AA294C}"/>
    <dgm:cxn modelId="{E91EBDC6-9CD2-4690-BE6C-0F8FA230E99A}" type="presOf" srcId="{B7A49598-B4EA-476E-80CC-DC8EE6DE4567}" destId="{8F11EC26-A4CE-4F90-99DA-9907DEB07E86}" srcOrd="1" destOrd="0" presId="urn:microsoft.com/office/officeart/2005/8/layout/list1"/>
    <dgm:cxn modelId="{66931A4C-3A8F-45F6-ADD7-FE57B6CC9EC2}" srcId="{C9FC3006-1064-42EB-A7D6-F70844A7332F}" destId="{2C0F051B-B254-40BA-913A-BFA51D098630}" srcOrd="0" destOrd="0" parTransId="{E4AC6A34-CD43-4944-9BCC-6CEC42D481DF}" sibTransId="{D0771E4B-E5BF-4EBB-900C-6194A698DFA3}"/>
    <dgm:cxn modelId="{78EB4FC4-7F35-43F5-A586-40478EA5B613}" type="presOf" srcId="{2C0F051B-B254-40BA-913A-BFA51D098630}" destId="{C32EE2CF-08AA-458B-9CE2-5B2AD2A87206}" srcOrd="0" destOrd="0" presId="urn:microsoft.com/office/officeart/2005/8/layout/list1"/>
    <dgm:cxn modelId="{A257BD43-0B0B-43C9-B303-9E746490D660}" type="presOf" srcId="{16C69B8B-DC6B-42E5-B1D5-1FF44E17613E}" destId="{3D271B4C-48A9-483E-AF3B-A03421D16A9A}" srcOrd="1" destOrd="0" presId="urn:microsoft.com/office/officeart/2005/8/layout/list1"/>
    <dgm:cxn modelId="{DCB23C3A-0FEA-4497-B0E3-850A0C40EFDB}" srcId="{C9FC3006-1064-42EB-A7D6-F70844A7332F}" destId="{B7A49598-B4EA-476E-80CC-DC8EE6DE4567}" srcOrd="3" destOrd="0" parTransId="{0C6D2C71-41DD-4478-84FA-82FFB4C686DD}" sibTransId="{4C3300AD-EC9F-4DAC-B7EC-75AD2BCE9211}"/>
    <dgm:cxn modelId="{E2F29670-17F6-4AD5-9630-975B9039CEEF}" type="presOf" srcId="{C9FC3006-1064-42EB-A7D6-F70844A7332F}" destId="{D3BFEB65-BEE5-4932-8714-01188238D066}" srcOrd="0" destOrd="0" presId="urn:microsoft.com/office/officeart/2005/8/layout/list1"/>
    <dgm:cxn modelId="{96516024-0442-4DC8-B196-6483E881B4E2}" type="presOf" srcId="{88DB5EC7-BEFD-485C-BE59-44090E6DBEA9}" destId="{D3AEB04B-24B1-4DAC-8BC3-414CB35D3B49}" srcOrd="0" destOrd="0" presId="urn:microsoft.com/office/officeart/2005/8/layout/list1"/>
    <dgm:cxn modelId="{321DBB99-FBE0-4182-8842-BF7E6017EDF5}" type="presParOf" srcId="{D3BFEB65-BEE5-4932-8714-01188238D066}" destId="{0F41AB38-4FCA-406D-9E4C-5799C399170F}" srcOrd="0" destOrd="0" presId="urn:microsoft.com/office/officeart/2005/8/layout/list1"/>
    <dgm:cxn modelId="{6514C6C4-BAA3-424E-9D48-527ED003DFEA}" type="presParOf" srcId="{0F41AB38-4FCA-406D-9E4C-5799C399170F}" destId="{C32EE2CF-08AA-458B-9CE2-5B2AD2A87206}" srcOrd="0" destOrd="0" presId="urn:microsoft.com/office/officeart/2005/8/layout/list1"/>
    <dgm:cxn modelId="{515D01E4-1E74-438C-8ABC-7852E65FCF0E}" type="presParOf" srcId="{0F41AB38-4FCA-406D-9E4C-5799C399170F}" destId="{63FB02CD-E59C-40F3-B7E1-97F7ACA8CD98}" srcOrd="1" destOrd="0" presId="urn:microsoft.com/office/officeart/2005/8/layout/list1"/>
    <dgm:cxn modelId="{35F27F95-3E2E-4AB1-B889-360ABDBCA9A4}" type="presParOf" srcId="{D3BFEB65-BEE5-4932-8714-01188238D066}" destId="{F581E3DC-5142-4860-B68D-379FAC176A2A}" srcOrd="1" destOrd="0" presId="urn:microsoft.com/office/officeart/2005/8/layout/list1"/>
    <dgm:cxn modelId="{F3711431-DB1A-49C0-92CD-6876286FB0BD}" type="presParOf" srcId="{D3BFEB65-BEE5-4932-8714-01188238D066}" destId="{56EBE6C9-6837-4BEE-9132-ADC5286C4A8D}" srcOrd="2" destOrd="0" presId="urn:microsoft.com/office/officeart/2005/8/layout/list1"/>
    <dgm:cxn modelId="{DF506DDF-335E-443F-A481-FDC6949C11B2}" type="presParOf" srcId="{D3BFEB65-BEE5-4932-8714-01188238D066}" destId="{782FE1D4-C8A5-481F-B278-DB8500BBC1D6}" srcOrd="3" destOrd="0" presId="urn:microsoft.com/office/officeart/2005/8/layout/list1"/>
    <dgm:cxn modelId="{3C20F74D-6A3B-44B0-B17F-258566B24D4E}" type="presParOf" srcId="{D3BFEB65-BEE5-4932-8714-01188238D066}" destId="{F64B262E-D024-433A-B272-5A8C5C4EB3C3}" srcOrd="4" destOrd="0" presId="urn:microsoft.com/office/officeart/2005/8/layout/list1"/>
    <dgm:cxn modelId="{F1357BDD-401B-4DE3-AE18-4F80394F2B56}" type="presParOf" srcId="{F64B262E-D024-433A-B272-5A8C5C4EB3C3}" destId="{D3AEB04B-24B1-4DAC-8BC3-414CB35D3B49}" srcOrd="0" destOrd="0" presId="urn:microsoft.com/office/officeart/2005/8/layout/list1"/>
    <dgm:cxn modelId="{73E29418-B852-49FC-BC92-D4F5ECAE594C}" type="presParOf" srcId="{F64B262E-D024-433A-B272-5A8C5C4EB3C3}" destId="{3E40FE20-FEFF-47C8-BEA9-11F30287FF8A}" srcOrd="1" destOrd="0" presId="urn:microsoft.com/office/officeart/2005/8/layout/list1"/>
    <dgm:cxn modelId="{BC63F59E-B70D-4E73-BF2C-D83760C3DC22}" type="presParOf" srcId="{D3BFEB65-BEE5-4932-8714-01188238D066}" destId="{A5D18E60-EC6D-434B-B7F3-D918F5B7712F}" srcOrd="5" destOrd="0" presId="urn:microsoft.com/office/officeart/2005/8/layout/list1"/>
    <dgm:cxn modelId="{2E62CB86-0583-4F67-9A33-0B8648CFC8F6}" type="presParOf" srcId="{D3BFEB65-BEE5-4932-8714-01188238D066}" destId="{34B6C79E-A663-4131-9D8C-078CD096C99C}" srcOrd="6" destOrd="0" presId="urn:microsoft.com/office/officeart/2005/8/layout/list1"/>
    <dgm:cxn modelId="{43B44F4E-071D-47F2-91E9-781E5F7D931E}" type="presParOf" srcId="{D3BFEB65-BEE5-4932-8714-01188238D066}" destId="{DB7434B0-5486-4406-8532-98D4D8C93481}" srcOrd="7" destOrd="0" presId="urn:microsoft.com/office/officeart/2005/8/layout/list1"/>
    <dgm:cxn modelId="{3756C620-2CF3-4486-B5B1-D82BE797E528}" type="presParOf" srcId="{D3BFEB65-BEE5-4932-8714-01188238D066}" destId="{7DEA204D-B4AF-4E5F-B9A5-B64BEE89C862}" srcOrd="8" destOrd="0" presId="urn:microsoft.com/office/officeart/2005/8/layout/list1"/>
    <dgm:cxn modelId="{A81457BC-92EC-4E73-8363-7691B81F30BC}" type="presParOf" srcId="{7DEA204D-B4AF-4E5F-B9A5-B64BEE89C862}" destId="{746AE047-40A8-40B6-B0D5-3B305935ED0B}" srcOrd="0" destOrd="0" presId="urn:microsoft.com/office/officeart/2005/8/layout/list1"/>
    <dgm:cxn modelId="{57407220-D4A1-42A6-BFF8-9E82F7C24C18}" type="presParOf" srcId="{7DEA204D-B4AF-4E5F-B9A5-B64BEE89C862}" destId="{5370FBAE-1B92-4A40-BD3A-13F001039F2E}" srcOrd="1" destOrd="0" presId="urn:microsoft.com/office/officeart/2005/8/layout/list1"/>
    <dgm:cxn modelId="{2590613C-BF02-4E99-8662-D5E31C840470}" type="presParOf" srcId="{D3BFEB65-BEE5-4932-8714-01188238D066}" destId="{BF93FB82-CA8B-40BD-AD7F-F7899D40859B}" srcOrd="9" destOrd="0" presId="urn:microsoft.com/office/officeart/2005/8/layout/list1"/>
    <dgm:cxn modelId="{8D5CC27F-C24C-45D1-A763-D5C5ED0D0B4D}" type="presParOf" srcId="{D3BFEB65-BEE5-4932-8714-01188238D066}" destId="{5C97D1DF-0F09-4612-98FC-386B306EE354}" srcOrd="10" destOrd="0" presId="urn:microsoft.com/office/officeart/2005/8/layout/list1"/>
    <dgm:cxn modelId="{15213579-5C7B-4174-8C2A-33C0B8A34BA3}" type="presParOf" srcId="{D3BFEB65-BEE5-4932-8714-01188238D066}" destId="{F292FCD0-A385-4D5E-AC79-D2FBB467CEAE}" srcOrd="11" destOrd="0" presId="urn:microsoft.com/office/officeart/2005/8/layout/list1"/>
    <dgm:cxn modelId="{DA55B48E-5F55-436A-9007-BCA27955EC41}" type="presParOf" srcId="{D3BFEB65-BEE5-4932-8714-01188238D066}" destId="{B7170BFD-2FB9-4D2D-8F2F-DAE38BC961A6}" srcOrd="12" destOrd="0" presId="urn:microsoft.com/office/officeart/2005/8/layout/list1"/>
    <dgm:cxn modelId="{992668EF-8E96-4053-A881-C53D30E6E40D}" type="presParOf" srcId="{B7170BFD-2FB9-4D2D-8F2F-DAE38BC961A6}" destId="{8BB10AFC-DD7C-469A-B726-E0D70B6F8672}" srcOrd="0" destOrd="0" presId="urn:microsoft.com/office/officeart/2005/8/layout/list1"/>
    <dgm:cxn modelId="{254C0253-D7F1-45DF-9B48-1C21C2986E21}" type="presParOf" srcId="{B7170BFD-2FB9-4D2D-8F2F-DAE38BC961A6}" destId="{8F11EC26-A4CE-4F90-99DA-9907DEB07E86}" srcOrd="1" destOrd="0" presId="urn:microsoft.com/office/officeart/2005/8/layout/list1"/>
    <dgm:cxn modelId="{1B67FE59-4B0B-4D4A-AAEB-A86EEA8FF1FC}" type="presParOf" srcId="{D3BFEB65-BEE5-4932-8714-01188238D066}" destId="{5E2C70EE-94D7-4037-9F65-6DE703C92AB5}" srcOrd="13" destOrd="0" presId="urn:microsoft.com/office/officeart/2005/8/layout/list1"/>
    <dgm:cxn modelId="{BEA13B35-78BA-48A5-AC78-D6E55A554F3C}" type="presParOf" srcId="{D3BFEB65-BEE5-4932-8714-01188238D066}" destId="{D2327C32-67B4-456F-8A4F-43B432F5942E}" srcOrd="14" destOrd="0" presId="urn:microsoft.com/office/officeart/2005/8/layout/list1"/>
    <dgm:cxn modelId="{5033F907-5A04-4CA4-B194-CC5D96F43972}" type="presParOf" srcId="{D3BFEB65-BEE5-4932-8714-01188238D066}" destId="{425DD13A-3E0D-4DAF-AC08-45EA26635058}" srcOrd="15" destOrd="0" presId="urn:microsoft.com/office/officeart/2005/8/layout/list1"/>
    <dgm:cxn modelId="{79D87D01-E503-444E-9F13-6BCDB6994E88}" type="presParOf" srcId="{D3BFEB65-BEE5-4932-8714-01188238D066}" destId="{BACECDD9-8323-487E-8761-0023FD87F964}" srcOrd="16" destOrd="0" presId="urn:microsoft.com/office/officeart/2005/8/layout/list1"/>
    <dgm:cxn modelId="{AC62E131-5013-41D7-BFDB-D876F1102549}" type="presParOf" srcId="{BACECDD9-8323-487E-8761-0023FD87F964}" destId="{517192D0-A12A-4862-9C9D-2B1F5B6854A7}" srcOrd="0" destOrd="0" presId="urn:microsoft.com/office/officeart/2005/8/layout/list1"/>
    <dgm:cxn modelId="{A3715964-5FD5-4743-A5FD-EDDB02A62EA8}" type="presParOf" srcId="{BACECDD9-8323-487E-8761-0023FD87F964}" destId="{3D271B4C-48A9-483E-AF3B-A03421D16A9A}" srcOrd="1" destOrd="0" presId="urn:microsoft.com/office/officeart/2005/8/layout/list1"/>
    <dgm:cxn modelId="{C7F77BA5-9E76-45DF-9680-8C1234E00465}" type="presParOf" srcId="{D3BFEB65-BEE5-4932-8714-01188238D066}" destId="{B5F02086-1BE2-4AF0-B0AF-5F7853C34C37}" srcOrd="17" destOrd="0" presId="urn:microsoft.com/office/officeart/2005/8/layout/list1"/>
    <dgm:cxn modelId="{B78143E4-F001-4D65-AB0A-E5CF4BCB7D15}" type="presParOf" srcId="{D3BFEB65-BEE5-4932-8714-01188238D066}" destId="{E8C8E96D-3502-41C4-8F28-21198FE1258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BE6C9-6837-4BEE-9132-ADC5286C4A8D}">
      <dsp:nvSpPr>
        <dsp:cNvPr id="0" name=""/>
        <dsp:cNvSpPr/>
      </dsp:nvSpPr>
      <dsp:spPr>
        <a:xfrm>
          <a:off x="0" y="593423"/>
          <a:ext cx="769778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FB02CD-E59C-40F3-B7E1-97F7ACA8CD98}">
      <dsp:nvSpPr>
        <dsp:cNvPr id="0" name=""/>
        <dsp:cNvSpPr/>
      </dsp:nvSpPr>
      <dsp:spPr>
        <a:xfrm>
          <a:off x="384889" y="48014"/>
          <a:ext cx="5388451" cy="69300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671" tIns="0" rIns="20367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0" i="0" kern="1200" dirty="0" smtClean="0"/>
            <a:t>Días más largos y más horas de luz solar.</a:t>
          </a:r>
          <a:endParaRPr lang="es-MX" sz="1800" b="0" i="0" kern="1200" dirty="0"/>
        </a:p>
      </dsp:txBody>
      <dsp:txXfrm>
        <a:off x="418719" y="81844"/>
        <a:ext cx="5320791" cy="625348"/>
      </dsp:txXfrm>
    </dsp:sp>
    <dsp:sp modelId="{34B6C79E-A663-4131-9D8C-078CD096C99C}">
      <dsp:nvSpPr>
        <dsp:cNvPr id="0" name=""/>
        <dsp:cNvSpPr/>
      </dsp:nvSpPr>
      <dsp:spPr>
        <a:xfrm>
          <a:off x="0" y="1567935"/>
          <a:ext cx="769778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1202033"/>
              <a:satOff val="-2441"/>
              <a:lumOff val="156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40FE20-FEFF-47C8-BEA9-11F30287FF8A}">
      <dsp:nvSpPr>
        <dsp:cNvPr id="0" name=""/>
        <dsp:cNvSpPr/>
      </dsp:nvSpPr>
      <dsp:spPr>
        <a:xfrm>
          <a:off x="384513" y="899423"/>
          <a:ext cx="5383189" cy="816112"/>
        </a:xfrm>
        <a:prstGeom prst="roundRect">
          <a:avLst/>
        </a:prstGeom>
        <a:gradFill rotWithShape="0">
          <a:gsLst>
            <a:gs pos="0">
              <a:schemeClr val="accent5">
                <a:hueOff val="1202033"/>
                <a:satOff val="-2441"/>
                <a:lumOff val="1569"/>
                <a:alphaOff val="0"/>
                <a:tint val="96000"/>
                <a:lumMod val="104000"/>
              </a:schemeClr>
            </a:gs>
            <a:gs pos="100000">
              <a:schemeClr val="accent5">
                <a:hueOff val="1202033"/>
                <a:satOff val="-2441"/>
                <a:lumOff val="156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671" tIns="0" rIns="20367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i="0" kern="1200" dirty="0" smtClean="0"/>
            <a:t>Renacimiento notable de la flora, con árboles y plantas que vuelven a la vida con flores de colores vibrantes.</a:t>
          </a:r>
          <a:endParaRPr lang="es-MX" sz="1600" b="0" i="0" kern="1200" dirty="0"/>
        </a:p>
      </dsp:txBody>
      <dsp:txXfrm>
        <a:off x="424352" y="939262"/>
        <a:ext cx="5303511" cy="736434"/>
      </dsp:txXfrm>
    </dsp:sp>
    <dsp:sp modelId="{5C97D1DF-0F09-4612-98FC-386B306EE354}">
      <dsp:nvSpPr>
        <dsp:cNvPr id="0" name=""/>
        <dsp:cNvSpPr/>
      </dsp:nvSpPr>
      <dsp:spPr>
        <a:xfrm>
          <a:off x="0" y="2536308"/>
          <a:ext cx="769778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2404066"/>
              <a:satOff val="-4882"/>
              <a:lumOff val="313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70FBAE-1B92-4A40-BD3A-13F001039F2E}">
      <dsp:nvSpPr>
        <dsp:cNvPr id="0" name=""/>
        <dsp:cNvSpPr/>
      </dsp:nvSpPr>
      <dsp:spPr>
        <a:xfrm>
          <a:off x="384513" y="1873935"/>
          <a:ext cx="5383189" cy="809972"/>
        </a:xfrm>
        <a:prstGeom prst="roundRect">
          <a:avLst/>
        </a:prstGeom>
        <a:gradFill rotWithShape="0">
          <a:gsLst>
            <a:gs pos="0">
              <a:schemeClr val="accent5">
                <a:hueOff val="2404066"/>
                <a:satOff val="-4882"/>
                <a:lumOff val="3137"/>
                <a:alphaOff val="0"/>
                <a:tint val="96000"/>
                <a:lumMod val="104000"/>
              </a:schemeClr>
            </a:gs>
            <a:gs pos="100000">
              <a:schemeClr val="accent5">
                <a:hueOff val="2404066"/>
                <a:satOff val="-4882"/>
                <a:lumOff val="313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671" tIns="0" rIns="2036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i="0" kern="1200" dirty="0" smtClean="0"/>
            <a:t>Polinización.</a:t>
          </a:r>
          <a:endParaRPr lang="es-MX" sz="2000" b="0" i="0" kern="1200" dirty="0"/>
        </a:p>
      </dsp:txBody>
      <dsp:txXfrm>
        <a:off x="424053" y="1913475"/>
        <a:ext cx="5304109" cy="730892"/>
      </dsp:txXfrm>
    </dsp:sp>
    <dsp:sp modelId="{D2327C32-67B4-456F-8A4F-43B432F5942E}">
      <dsp:nvSpPr>
        <dsp:cNvPr id="0" name=""/>
        <dsp:cNvSpPr/>
      </dsp:nvSpPr>
      <dsp:spPr>
        <a:xfrm>
          <a:off x="0" y="3534936"/>
          <a:ext cx="769778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3606099"/>
              <a:satOff val="-7323"/>
              <a:lumOff val="470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11EC26-A4CE-4F90-99DA-9907DEB07E86}">
      <dsp:nvSpPr>
        <dsp:cNvPr id="0" name=""/>
        <dsp:cNvSpPr/>
      </dsp:nvSpPr>
      <dsp:spPr>
        <a:xfrm>
          <a:off x="384513" y="2842308"/>
          <a:ext cx="5383189" cy="840227"/>
        </a:xfrm>
        <a:prstGeom prst="roundRect">
          <a:avLst/>
        </a:prstGeom>
        <a:gradFill rotWithShape="0">
          <a:gsLst>
            <a:gs pos="0">
              <a:schemeClr val="accent5">
                <a:hueOff val="3606099"/>
                <a:satOff val="-7323"/>
                <a:lumOff val="4706"/>
                <a:alphaOff val="0"/>
                <a:tint val="96000"/>
                <a:lumMod val="104000"/>
              </a:schemeClr>
            </a:gs>
            <a:gs pos="100000">
              <a:schemeClr val="accent5">
                <a:hueOff val="3606099"/>
                <a:satOff val="-7323"/>
                <a:lumOff val="470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671" tIns="0" rIns="20367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0" i="0" kern="1200" dirty="0" smtClean="0"/>
            <a:t>Clima más cálido y agradable, con temperaturas promedio entre los 10 y 20 grados Celsius</a:t>
          </a:r>
          <a:r>
            <a:rPr lang="es-MX" sz="800" b="0" i="0" kern="1200" dirty="0" smtClean="0"/>
            <a:t>.</a:t>
          </a:r>
          <a:endParaRPr lang="es-MX" sz="800" b="0" i="0" kern="1200" dirty="0">
            <a:hlinkClick xmlns:r="http://schemas.openxmlformats.org/officeDocument/2006/relationships" r:id="rId1"/>
          </a:endParaRPr>
        </a:p>
      </dsp:txBody>
      <dsp:txXfrm>
        <a:off x="425530" y="2883325"/>
        <a:ext cx="5301155" cy="758193"/>
      </dsp:txXfrm>
    </dsp:sp>
    <dsp:sp modelId="{E8C8E96D-3502-41C4-8F28-21198FE12584}">
      <dsp:nvSpPr>
        <dsp:cNvPr id="0" name=""/>
        <dsp:cNvSpPr/>
      </dsp:nvSpPr>
      <dsp:spPr>
        <a:xfrm>
          <a:off x="0" y="4623880"/>
          <a:ext cx="769778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4808133"/>
              <a:satOff val="-9764"/>
              <a:lumOff val="627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271B4C-48A9-483E-AF3B-A03421D16A9A}">
      <dsp:nvSpPr>
        <dsp:cNvPr id="0" name=""/>
        <dsp:cNvSpPr/>
      </dsp:nvSpPr>
      <dsp:spPr>
        <a:xfrm>
          <a:off x="384513" y="3840936"/>
          <a:ext cx="5383189" cy="930544"/>
        </a:xfrm>
        <a:prstGeom prst="roundRect">
          <a:avLst/>
        </a:prstGeom>
        <a:gradFill rotWithShape="0">
          <a:gsLst>
            <a:gs pos="0">
              <a:schemeClr val="accent5">
                <a:hueOff val="4808133"/>
                <a:satOff val="-9764"/>
                <a:lumOff val="6275"/>
                <a:alphaOff val="0"/>
                <a:tint val="96000"/>
                <a:lumMod val="104000"/>
              </a:schemeClr>
            </a:gs>
            <a:gs pos="100000">
              <a:schemeClr val="accent5">
                <a:hueOff val="4808133"/>
                <a:satOff val="-9764"/>
                <a:lumOff val="627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671" tIns="0" rIns="2036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i="0" kern="1200" dirty="0" smtClean="0"/>
            <a:t>Lluvias que son esenciales para el crecimiento de las plantas.</a:t>
          </a:r>
          <a:endParaRPr lang="es-MX" sz="2000" b="0" i="0" kern="1200" dirty="0"/>
        </a:p>
      </dsp:txBody>
      <dsp:txXfrm>
        <a:off x="429938" y="3886361"/>
        <a:ext cx="5292339" cy="839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89188" y="2514598"/>
            <a:ext cx="8915399" cy="2262781"/>
          </a:xfrm>
        </p:spPr>
        <p:txBody>
          <a:bodyPr/>
          <a:lstStyle/>
          <a:p>
            <a:r>
              <a:rPr lang="es-MX" dirty="0" smtClean="0"/>
              <a:t>LA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PRIMAVERA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b="1" dirty="0" smtClean="0"/>
              <a:t>Mateo</a:t>
            </a:r>
            <a:r>
              <a:rPr lang="es-MX" dirty="0" smtClean="0"/>
              <a:t> </a:t>
            </a:r>
            <a:r>
              <a:rPr lang="es-MX" b="1" dirty="0" smtClean="0"/>
              <a:t>Gómez</a:t>
            </a:r>
            <a:r>
              <a:rPr lang="es-MX" dirty="0" smtClean="0"/>
              <a:t> </a:t>
            </a:r>
            <a:r>
              <a:rPr lang="es-MX" b="1" dirty="0" smtClean="0"/>
              <a:t>Elizalde</a:t>
            </a:r>
            <a:r>
              <a:rPr lang="es-MX" dirty="0" smtClean="0"/>
              <a:t>.</a:t>
            </a:r>
          </a:p>
          <a:p>
            <a:r>
              <a:rPr lang="es-MX" b="1" dirty="0" smtClean="0"/>
              <a:t>Tecnología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7572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son las estaciones del año?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695391"/>
              </p:ext>
            </p:extLst>
          </p:nvPr>
        </p:nvGraphicFramePr>
        <p:xfrm>
          <a:off x="1646238" y="1905000"/>
          <a:ext cx="8915400" cy="47104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57700"/>
                <a:gridCol w="4457700"/>
              </a:tblGrid>
              <a:tr h="504190">
                <a:tc>
                  <a:txBody>
                    <a:bodyPr/>
                    <a:lstStyle/>
                    <a:p>
                      <a:r>
                        <a:rPr lang="es-MX" dirty="0" smtClean="0"/>
                        <a:t>Estación</a:t>
                      </a:r>
                      <a:r>
                        <a:rPr lang="es-MX" baseline="0" dirty="0" smtClean="0"/>
                        <a:t> de el año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¿Qué</a:t>
                      </a:r>
                      <a:r>
                        <a:rPr lang="es-MX" baseline="0" dirty="0" smtClean="0"/>
                        <a:t> es?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Primavera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effectLst/>
                        </a:rPr>
                        <a:t>La primavera es una de las cuatro estaciones del año, sigue al invierno y precede al verano seguida del otoño. 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Verano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effectLst/>
                        </a:rPr>
                        <a:t>El verano es la estación más cálida del año, que se produce por la inclinación del eje de la Tierra. 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Otoño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effectLst/>
                        </a:rPr>
                        <a:t>El otoño es una de las cuatro estaciones del año de las zonas templadas, y de las dos estaciones de la zona intertropical. 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Invierno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effectLst/>
                        </a:rPr>
                        <a:t>El invierno es la estación más fría del año, que se sitúa entre el otoño y la primavera.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532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Primavera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>
                <a:solidFill>
                  <a:srgbClr val="111111"/>
                </a:solidFill>
                <a:latin typeface="Roboto"/>
              </a:rPr>
              <a:t>La primavera es una de las cuatro estaciones del año, que se caracteriza por el aumento de la temperatura, la floración de las plantas y la actividad animal.</a:t>
            </a:r>
            <a:endParaRPr lang="es-MX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487" y="3467100"/>
            <a:ext cx="45148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311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4645267"/>
            <a:ext cx="8915400" cy="566738"/>
          </a:xfrm>
        </p:spPr>
        <p:txBody>
          <a:bodyPr/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ocurre en la primavera?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5" b="17575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89212" y="5212005"/>
            <a:ext cx="8915400" cy="493712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111111"/>
                </a:solidFill>
                <a:latin typeface="Roboto"/>
              </a:rPr>
              <a:t>La temperatura comienza a aumentar y los días se alargan.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7200" dirty="0">
                <a:solidFill>
                  <a:srgbClr val="111111"/>
                </a:solidFill>
                <a:latin typeface="Roboto"/>
              </a:rPr>
              <a:t>Muchas especies vegetales renuevan su follaje.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7200" dirty="0">
                <a:solidFill>
                  <a:srgbClr val="111111"/>
                </a:solidFill>
                <a:latin typeface="Roboto"/>
              </a:rPr>
              <a:t>Los animales intensifican su actividad biológica.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7200" dirty="0">
                <a:solidFill>
                  <a:srgbClr val="111111"/>
                </a:solidFill>
                <a:latin typeface="Roboto"/>
              </a:rPr>
              <a:t>Comienza el florecimiento y la polinización.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7200" dirty="0">
                <a:solidFill>
                  <a:srgbClr val="111111"/>
                </a:solidFill>
                <a:latin typeface="Roboto"/>
              </a:rPr>
              <a:t>Muchas actividades agrícolas comienzan la preparación de cultivos y la siembra. ..</a:t>
            </a:r>
          </a:p>
          <a:p>
            <a:endParaRPr lang="es-MX" sz="7200" dirty="0"/>
          </a:p>
        </p:txBody>
      </p:sp>
    </p:spTree>
    <p:extLst>
      <p:ext uri="{BB962C8B-B14F-4D97-AF65-F5344CB8AC3E}">
        <p14:creationId xmlns:p14="http://schemas.microsoft.com/office/powerpoint/2010/main" val="3485498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Importancia de la primavera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4812" y="1905000"/>
            <a:ext cx="8915400" cy="3777622"/>
          </a:xfrm>
        </p:spPr>
        <p:txBody>
          <a:bodyPr>
            <a:noAutofit/>
          </a:bodyPr>
          <a:lstStyle/>
          <a:p>
            <a:r>
              <a:rPr lang="es-MX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Renovación de la vida: Durante la primavera, las temperaturas aumentan y muchas especies vegetales renuevan su follaje, lo que simboliza el renacer de la </a:t>
            </a:r>
            <a:r>
              <a:rPr lang="es-MX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vida.</a:t>
            </a:r>
          </a:p>
          <a:p>
            <a:endParaRPr lang="es-MX" sz="2000" b="1" dirty="0" smtClean="0"/>
          </a:p>
          <a:p>
            <a:endParaRPr lang="es-MX" sz="2000" b="1" dirty="0"/>
          </a:p>
          <a:p>
            <a:r>
              <a:rPr lang="es-MX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Actividades agrícolas: Es un período crucial para la siembra y la preparación de cultivos, aprovechando el clima templado y las lluvias moderadas que favorecen el crecimiento de las plantas.</a:t>
            </a:r>
          </a:p>
          <a:p>
            <a:endParaRPr lang="es-MX" sz="2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MX" sz="2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s-MX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Significado cultural: La primavera tiene un profundo significado cultural en muchas partes del mundo, asociándose con festividades que celebran la renovación y la fertilidad.</a:t>
            </a:r>
          </a:p>
        </p:txBody>
      </p:sp>
    </p:spTree>
    <p:extLst>
      <p:ext uri="{BB962C8B-B14F-4D97-AF65-F5344CB8AC3E}">
        <p14:creationId xmlns:p14="http://schemas.microsoft.com/office/powerpoint/2010/main" val="164114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Ejemplos.</a:t>
            </a:r>
            <a:br>
              <a:rPr lang="es-MX" dirty="0" smtClean="0"/>
            </a:br>
            <a:r>
              <a:rPr lang="es-MX" sz="2700" dirty="0" smtClean="0"/>
              <a:t>A continuación verán lo bonita que se ve la primavera y como mejora los paisajes.</a:t>
            </a:r>
            <a:endParaRPr lang="es-MX" sz="27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96" y="2069008"/>
            <a:ext cx="3696656" cy="231041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34" y="2069007"/>
            <a:ext cx="3465615" cy="23104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685" y="4543425"/>
            <a:ext cx="3420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88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1072717"/>
              </p:ext>
            </p:extLst>
          </p:nvPr>
        </p:nvGraphicFramePr>
        <p:xfrm>
          <a:off x="1860550" y="1357313"/>
          <a:ext cx="7697788" cy="4923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1466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POR SU ATENCIÓN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6617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</TotalTime>
  <Words>295</Words>
  <Application>Microsoft Office PowerPoint</Application>
  <PresentationFormat>Panorámica</PresentationFormat>
  <Paragraphs>38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Roboto</vt:lpstr>
      <vt:lpstr>Wingdings 3</vt:lpstr>
      <vt:lpstr>Espiral</vt:lpstr>
      <vt:lpstr>LA PRIMAVERA</vt:lpstr>
      <vt:lpstr>¿Qué son las estaciones del año?</vt:lpstr>
      <vt:lpstr>Primavera</vt:lpstr>
      <vt:lpstr>¿Qué ocurre en la primavera?</vt:lpstr>
      <vt:lpstr>Importancia de la primavera</vt:lpstr>
      <vt:lpstr>Ejemplos. A continuación verán lo bonita que se ve la primavera y como mejora los paisajes.</vt:lpstr>
      <vt:lpstr>Características</vt:lpstr>
      <vt:lpstr>GRACIAS POR SU ATENCIÓN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PRIMAVERA</dc:title>
  <dc:creator>Paola Elizalde C</dc:creator>
  <cp:lastModifiedBy>Paola Elizalde C</cp:lastModifiedBy>
  <cp:revision>6</cp:revision>
  <dcterms:created xsi:type="dcterms:W3CDTF">2025-03-13T14:57:17Z</dcterms:created>
  <dcterms:modified xsi:type="dcterms:W3CDTF">2025-03-13T15:54:14Z</dcterms:modified>
</cp:coreProperties>
</file>