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League Spartan" charset="1" panose="00000800000000000000"/>
      <p:regular r:id="rId21"/>
    </p:embeddedFont>
    <p:embeddedFont>
      <p:font typeface="Gotham" charset="1" panose="00000000000000000000"/>
      <p:regular r:id="rId22"/>
    </p:embeddedFont>
    <p:embeddedFont>
      <p:font typeface="Gotham Bold" charset="1" panose="00000000000000000000"/>
      <p:regular r:id="rId23"/>
    </p:embeddedFont>
    <p:embeddedFont>
      <p:font typeface="Open Sans Bold" charset="1" panose="020B0806030504020204"/>
      <p:regular r:id="rId24"/>
    </p:embeddedFont>
    <p:embeddedFont>
      <p:font typeface="Shrewdy" charset="1" panose="020005080000000200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3114895" y="-180767"/>
            <a:ext cx="5339967" cy="10662439"/>
            <a:chOff x="0" y="0"/>
            <a:chExt cx="1406411" cy="2808214"/>
          </a:xfrm>
        </p:grpSpPr>
        <p:sp>
          <p:nvSpPr>
            <p:cNvPr name="Freeform 3" id="3"/>
            <p:cNvSpPr/>
            <p:nvPr/>
          </p:nvSpPr>
          <p:spPr>
            <a:xfrm flipH="false" flipV="false" rot="0">
              <a:off x="0" y="0"/>
              <a:ext cx="1406411" cy="2808214"/>
            </a:xfrm>
            <a:custGeom>
              <a:avLst/>
              <a:gdLst/>
              <a:ahLst/>
              <a:cxnLst/>
              <a:rect r="r" b="b" t="t" l="l"/>
              <a:pathLst>
                <a:path h="2808214" w="1406411">
                  <a:moveTo>
                    <a:pt x="0" y="0"/>
                  </a:moveTo>
                  <a:lnTo>
                    <a:pt x="1406411" y="0"/>
                  </a:lnTo>
                  <a:lnTo>
                    <a:pt x="1406411" y="2808214"/>
                  </a:lnTo>
                  <a:lnTo>
                    <a:pt x="0" y="2808214"/>
                  </a:lnTo>
                  <a:close/>
                </a:path>
              </a:pathLst>
            </a:custGeom>
            <a:solidFill>
              <a:srgbClr val="121212"/>
            </a:solidFill>
          </p:spPr>
        </p:sp>
        <p:sp>
          <p:nvSpPr>
            <p:cNvPr name="TextBox 4" id="4"/>
            <p:cNvSpPr txBox="true"/>
            <p:nvPr/>
          </p:nvSpPr>
          <p:spPr>
            <a:xfrm>
              <a:off x="0" y="-57150"/>
              <a:ext cx="1406411" cy="2865364"/>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258810" y="9466521"/>
            <a:ext cx="5173105" cy="47625"/>
            <a:chOff x="0" y="0"/>
            <a:chExt cx="1362464" cy="12543"/>
          </a:xfrm>
        </p:grpSpPr>
        <p:sp>
          <p:nvSpPr>
            <p:cNvPr name="Freeform 6" id="6"/>
            <p:cNvSpPr/>
            <p:nvPr/>
          </p:nvSpPr>
          <p:spPr>
            <a:xfrm flipH="false" flipV="false" rot="0">
              <a:off x="0" y="0"/>
              <a:ext cx="1362464" cy="12543"/>
            </a:xfrm>
            <a:custGeom>
              <a:avLst/>
              <a:gdLst/>
              <a:ahLst/>
              <a:cxnLst/>
              <a:rect r="r" b="b" t="t" l="l"/>
              <a:pathLst>
                <a:path h="12543" w="1362464">
                  <a:moveTo>
                    <a:pt x="0" y="0"/>
                  </a:moveTo>
                  <a:lnTo>
                    <a:pt x="1362464" y="0"/>
                  </a:lnTo>
                  <a:lnTo>
                    <a:pt x="1362464" y="12543"/>
                  </a:lnTo>
                  <a:lnTo>
                    <a:pt x="0" y="12543"/>
                  </a:lnTo>
                  <a:close/>
                </a:path>
              </a:pathLst>
            </a:custGeom>
            <a:solidFill>
              <a:srgbClr val="121212"/>
            </a:solidFill>
          </p:spPr>
        </p:sp>
        <p:sp>
          <p:nvSpPr>
            <p:cNvPr name="TextBox 7" id="7"/>
            <p:cNvSpPr txBox="true"/>
            <p:nvPr/>
          </p:nvSpPr>
          <p:spPr>
            <a:xfrm>
              <a:off x="0" y="-57150"/>
              <a:ext cx="1362464" cy="69693"/>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318852" y="1028700"/>
            <a:ext cx="3086100" cy="825415"/>
            <a:chOff x="0" y="0"/>
            <a:chExt cx="812800" cy="217393"/>
          </a:xfrm>
        </p:grpSpPr>
        <p:sp>
          <p:nvSpPr>
            <p:cNvPr name="Freeform 9" id="9"/>
            <p:cNvSpPr/>
            <p:nvPr/>
          </p:nvSpPr>
          <p:spPr>
            <a:xfrm flipH="false" flipV="false" rot="0">
              <a:off x="0" y="0"/>
              <a:ext cx="812800" cy="217393"/>
            </a:xfrm>
            <a:custGeom>
              <a:avLst/>
              <a:gdLst/>
              <a:ahLst/>
              <a:cxnLst/>
              <a:rect r="r" b="b" t="t" l="l"/>
              <a:pathLst>
                <a:path h="217393" w="812800">
                  <a:moveTo>
                    <a:pt x="108697" y="0"/>
                  </a:moveTo>
                  <a:lnTo>
                    <a:pt x="704103" y="0"/>
                  </a:lnTo>
                  <a:cubicBezTo>
                    <a:pt x="732932" y="0"/>
                    <a:pt x="760579" y="11452"/>
                    <a:pt x="780963" y="31837"/>
                  </a:cubicBezTo>
                  <a:cubicBezTo>
                    <a:pt x="801348" y="52221"/>
                    <a:pt x="812800" y="79868"/>
                    <a:pt x="812800" y="108697"/>
                  </a:cubicBezTo>
                  <a:lnTo>
                    <a:pt x="812800" y="108697"/>
                  </a:lnTo>
                  <a:cubicBezTo>
                    <a:pt x="812800" y="137525"/>
                    <a:pt x="801348" y="165172"/>
                    <a:pt x="780963" y="185557"/>
                  </a:cubicBezTo>
                  <a:cubicBezTo>
                    <a:pt x="760579" y="205941"/>
                    <a:pt x="732932" y="217393"/>
                    <a:pt x="704103" y="217393"/>
                  </a:cubicBezTo>
                  <a:lnTo>
                    <a:pt x="108697" y="217393"/>
                  </a:lnTo>
                  <a:cubicBezTo>
                    <a:pt x="79868" y="217393"/>
                    <a:pt x="52221" y="205941"/>
                    <a:pt x="31837" y="185557"/>
                  </a:cubicBezTo>
                  <a:cubicBezTo>
                    <a:pt x="11452" y="165172"/>
                    <a:pt x="0" y="137525"/>
                    <a:pt x="0" y="108697"/>
                  </a:cubicBezTo>
                  <a:lnTo>
                    <a:pt x="0" y="108697"/>
                  </a:lnTo>
                  <a:cubicBezTo>
                    <a:pt x="0" y="79868"/>
                    <a:pt x="11452" y="52221"/>
                    <a:pt x="31837" y="31837"/>
                  </a:cubicBezTo>
                  <a:cubicBezTo>
                    <a:pt x="52221" y="11452"/>
                    <a:pt x="79868" y="0"/>
                    <a:pt x="108697" y="0"/>
                  </a:cubicBezTo>
                  <a:close/>
                </a:path>
              </a:pathLst>
            </a:custGeom>
            <a:solidFill>
              <a:srgbClr val="000000"/>
            </a:solidFill>
          </p:spPr>
        </p:sp>
        <p:sp>
          <p:nvSpPr>
            <p:cNvPr name="TextBox 10" id="10"/>
            <p:cNvSpPr txBox="true"/>
            <p:nvPr/>
          </p:nvSpPr>
          <p:spPr>
            <a:xfrm>
              <a:off x="0" y="-57150"/>
              <a:ext cx="812800" cy="27454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028700" y="2445895"/>
            <a:ext cx="12931819" cy="4311870"/>
          </a:xfrm>
          <a:prstGeom prst="rect">
            <a:avLst/>
          </a:prstGeom>
        </p:spPr>
        <p:txBody>
          <a:bodyPr anchor="t" rtlCol="false" tIns="0" lIns="0" bIns="0" rIns="0">
            <a:spAutoFit/>
          </a:bodyPr>
          <a:lstStyle/>
          <a:p>
            <a:pPr algn="l">
              <a:lnSpc>
                <a:spcPts val="11180"/>
              </a:lnSpc>
            </a:pPr>
            <a:r>
              <a:rPr lang="en-US" sz="10548">
                <a:solidFill>
                  <a:srgbClr val="000000"/>
                </a:solidFill>
                <a:latin typeface="League Spartan"/>
                <a:ea typeface="League Spartan"/>
                <a:cs typeface="League Spartan"/>
                <a:sym typeface="League Spartan"/>
              </a:rPr>
              <a:t>INSTITUCIONES DE APOYO SOCIAL</a:t>
            </a:r>
          </a:p>
        </p:txBody>
      </p:sp>
      <p:sp>
        <p:nvSpPr>
          <p:cNvPr name="TextBox 12" id="12"/>
          <p:cNvSpPr txBox="true"/>
          <p:nvPr/>
        </p:nvSpPr>
        <p:spPr>
          <a:xfrm rot="0">
            <a:off x="652834" y="6735713"/>
            <a:ext cx="7384153" cy="622936"/>
          </a:xfrm>
          <a:prstGeom prst="rect">
            <a:avLst/>
          </a:prstGeom>
        </p:spPr>
        <p:txBody>
          <a:bodyPr anchor="t" rtlCol="false" tIns="0" lIns="0" bIns="0" rIns="0">
            <a:spAutoFit/>
          </a:bodyPr>
          <a:lstStyle/>
          <a:p>
            <a:pPr algn="l">
              <a:lnSpc>
                <a:spcPts val="5039"/>
              </a:lnSpc>
            </a:pPr>
            <a:r>
              <a:rPr lang="en-US" sz="3599">
                <a:solidFill>
                  <a:srgbClr val="000000"/>
                </a:solidFill>
                <a:latin typeface="Gotham"/>
                <a:ea typeface="Gotham"/>
                <a:cs typeface="Gotham"/>
                <a:sym typeface="Gotham"/>
              </a:rPr>
              <a:t>Alejandra, Ángel D, Francisco</a:t>
            </a:r>
          </a:p>
        </p:txBody>
      </p:sp>
      <p:sp>
        <p:nvSpPr>
          <p:cNvPr name="TextBox 13" id="13"/>
          <p:cNvSpPr txBox="true"/>
          <p:nvPr/>
        </p:nvSpPr>
        <p:spPr>
          <a:xfrm rot="0">
            <a:off x="1258810" y="1158704"/>
            <a:ext cx="3086100" cy="498807"/>
          </a:xfrm>
          <a:prstGeom prst="rect">
            <a:avLst/>
          </a:prstGeom>
        </p:spPr>
        <p:txBody>
          <a:bodyPr anchor="t" rtlCol="false" tIns="0" lIns="0" bIns="0" rIns="0">
            <a:spAutoFit/>
          </a:bodyPr>
          <a:lstStyle/>
          <a:p>
            <a:pPr algn="ctr">
              <a:lnSpc>
                <a:spcPts val="4006"/>
              </a:lnSpc>
            </a:pPr>
            <a:r>
              <a:rPr lang="en-US" b="true" sz="2861">
                <a:solidFill>
                  <a:srgbClr val="FFDE59"/>
                </a:solidFill>
                <a:latin typeface="Gotham Bold"/>
                <a:ea typeface="Gotham Bold"/>
                <a:cs typeface="Gotham Bold"/>
                <a:sym typeface="Gotham Bold"/>
              </a:rPr>
              <a:t>07/03/2025</a:t>
            </a:r>
          </a:p>
        </p:txBody>
      </p:sp>
      <p:sp>
        <p:nvSpPr>
          <p:cNvPr name="TextBox 14" id="14"/>
          <p:cNvSpPr txBox="true"/>
          <p:nvPr/>
        </p:nvSpPr>
        <p:spPr>
          <a:xfrm rot="0">
            <a:off x="652834" y="8122226"/>
            <a:ext cx="2537774" cy="887095"/>
          </a:xfrm>
          <a:prstGeom prst="rect">
            <a:avLst/>
          </a:prstGeom>
        </p:spPr>
        <p:txBody>
          <a:bodyPr anchor="t" rtlCol="false" tIns="0" lIns="0" bIns="0" rIns="0">
            <a:spAutoFit/>
          </a:bodyPr>
          <a:lstStyle/>
          <a:p>
            <a:pPr algn="ctr">
              <a:lnSpc>
                <a:spcPts val="7279"/>
              </a:lnSpc>
            </a:pPr>
            <a:r>
              <a:rPr lang="en-US" sz="5199" b="true">
                <a:solidFill>
                  <a:srgbClr val="000000"/>
                </a:solidFill>
                <a:latin typeface="Open Sans Bold"/>
                <a:ea typeface="Open Sans Bold"/>
                <a:cs typeface="Open Sans Bold"/>
                <a:sym typeface="Open Sans Bold"/>
              </a:rPr>
              <a:t>Tutoria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3855523" y="-566086"/>
            <a:ext cx="4476085" cy="11419172"/>
            <a:chOff x="0" y="0"/>
            <a:chExt cx="1178887" cy="3007519"/>
          </a:xfrm>
        </p:grpSpPr>
        <p:sp>
          <p:nvSpPr>
            <p:cNvPr name="Freeform 3" id="3"/>
            <p:cNvSpPr/>
            <p:nvPr/>
          </p:nvSpPr>
          <p:spPr>
            <a:xfrm flipH="false" flipV="false" rot="0">
              <a:off x="0" y="0"/>
              <a:ext cx="1178887" cy="3007519"/>
            </a:xfrm>
            <a:custGeom>
              <a:avLst/>
              <a:gdLst/>
              <a:ahLst/>
              <a:cxnLst/>
              <a:rect r="r" b="b" t="t" l="l"/>
              <a:pathLst>
                <a:path h="3007519" w="1178887">
                  <a:moveTo>
                    <a:pt x="0" y="0"/>
                  </a:moveTo>
                  <a:lnTo>
                    <a:pt x="1178887" y="0"/>
                  </a:lnTo>
                  <a:lnTo>
                    <a:pt x="1178887" y="3007519"/>
                  </a:lnTo>
                  <a:lnTo>
                    <a:pt x="0" y="3007519"/>
                  </a:lnTo>
                  <a:close/>
                </a:path>
              </a:pathLst>
            </a:custGeom>
            <a:solidFill>
              <a:srgbClr val="000000"/>
            </a:solidFill>
          </p:spPr>
        </p:sp>
        <p:sp>
          <p:nvSpPr>
            <p:cNvPr name="TextBox 4" id="4"/>
            <p:cNvSpPr txBox="true"/>
            <p:nvPr/>
          </p:nvSpPr>
          <p:spPr>
            <a:xfrm>
              <a:off x="0" y="-57150"/>
              <a:ext cx="1178887" cy="3064669"/>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838898" y="2055915"/>
            <a:ext cx="263319" cy="263319"/>
          </a:xfrm>
          <a:custGeom>
            <a:avLst/>
            <a:gdLst/>
            <a:ahLst/>
            <a:cxnLst/>
            <a:rect r="r" b="b" t="t" l="l"/>
            <a:pathLst>
              <a:path h="263319" w="263319">
                <a:moveTo>
                  <a:pt x="0" y="0"/>
                </a:moveTo>
                <a:lnTo>
                  <a:pt x="263319" y="0"/>
                </a:lnTo>
                <a:lnTo>
                  <a:pt x="263319" y="263320"/>
                </a:lnTo>
                <a:lnTo>
                  <a:pt x="0" y="2633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838898" y="3006332"/>
            <a:ext cx="263319" cy="263319"/>
          </a:xfrm>
          <a:custGeom>
            <a:avLst/>
            <a:gdLst/>
            <a:ahLst/>
            <a:cxnLst/>
            <a:rect r="r" b="b" t="t" l="l"/>
            <a:pathLst>
              <a:path h="263319" w="263319">
                <a:moveTo>
                  <a:pt x="0" y="0"/>
                </a:moveTo>
                <a:lnTo>
                  <a:pt x="263319" y="0"/>
                </a:lnTo>
                <a:lnTo>
                  <a:pt x="263319" y="263320"/>
                </a:lnTo>
                <a:lnTo>
                  <a:pt x="0" y="2633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840628" y="3922863"/>
            <a:ext cx="263319" cy="263319"/>
          </a:xfrm>
          <a:custGeom>
            <a:avLst/>
            <a:gdLst/>
            <a:ahLst/>
            <a:cxnLst/>
            <a:rect r="r" b="b" t="t" l="l"/>
            <a:pathLst>
              <a:path h="263319" w="263319">
                <a:moveTo>
                  <a:pt x="0" y="0"/>
                </a:moveTo>
                <a:lnTo>
                  <a:pt x="263319" y="0"/>
                </a:lnTo>
                <a:lnTo>
                  <a:pt x="263319" y="263319"/>
                </a:lnTo>
                <a:lnTo>
                  <a:pt x="0" y="263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840628" y="4880181"/>
            <a:ext cx="263319" cy="263319"/>
          </a:xfrm>
          <a:custGeom>
            <a:avLst/>
            <a:gdLst/>
            <a:ahLst/>
            <a:cxnLst/>
            <a:rect r="r" b="b" t="t" l="l"/>
            <a:pathLst>
              <a:path h="263319" w="263319">
                <a:moveTo>
                  <a:pt x="0" y="0"/>
                </a:moveTo>
                <a:lnTo>
                  <a:pt x="263319" y="0"/>
                </a:lnTo>
                <a:lnTo>
                  <a:pt x="263319" y="263319"/>
                </a:lnTo>
                <a:lnTo>
                  <a:pt x="0" y="263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838898" y="8595575"/>
            <a:ext cx="263319" cy="263319"/>
          </a:xfrm>
          <a:custGeom>
            <a:avLst/>
            <a:gdLst/>
            <a:ahLst/>
            <a:cxnLst/>
            <a:rect r="r" b="b" t="t" l="l"/>
            <a:pathLst>
              <a:path h="263319" w="263319">
                <a:moveTo>
                  <a:pt x="0" y="0"/>
                </a:moveTo>
                <a:lnTo>
                  <a:pt x="263319" y="0"/>
                </a:lnTo>
                <a:lnTo>
                  <a:pt x="263319" y="263319"/>
                </a:lnTo>
                <a:lnTo>
                  <a:pt x="0" y="263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840628" y="5808049"/>
            <a:ext cx="263319" cy="263319"/>
          </a:xfrm>
          <a:custGeom>
            <a:avLst/>
            <a:gdLst/>
            <a:ahLst/>
            <a:cxnLst/>
            <a:rect r="r" b="b" t="t" l="l"/>
            <a:pathLst>
              <a:path h="263319" w="263319">
                <a:moveTo>
                  <a:pt x="0" y="0"/>
                </a:moveTo>
                <a:lnTo>
                  <a:pt x="263319" y="0"/>
                </a:lnTo>
                <a:lnTo>
                  <a:pt x="263319" y="263319"/>
                </a:lnTo>
                <a:lnTo>
                  <a:pt x="0" y="263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838898" y="7204578"/>
            <a:ext cx="263319" cy="263319"/>
          </a:xfrm>
          <a:custGeom>
            <a:avLst/>
            <a:gdLst/>
            <a:ahLst/>
            <a:cxnLst/>
            <a:rect r="r" b="b" t="t" l="l"/>
            <a:pathLst>
              <a:path h="263319" w="263319">
                <a:moveTo>
                  <a:pt x="0" y="0"/>
                </a:moveTo>
                <a:lnTo>
                  <a:pt x="263319" y="0"/>
                </a:lnTo>
                <a:lnTo>
                  <a:pt x="263319" y="263319"/>
                </a:lnTo>
                <a:lnTo>
                  <a:pt x="0" y="263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1159439" y="1733128"/>
            <a:ext cx="6582071" cy="6294105"/>
          </a:xfrm>
          <a:custGeom>
            <a:avLst/>
            <a:gdLst/>
            <a:ahLst/>
            <a:cxnLst/>
            <a:rect r="r" b="b" t="t" l="l"/>
            <a:pathLst>
              <a:path h="6294105" w="6582071">
                <a:moveTo>
                  <a:pt x="0" y="0"/>
                </a:moveTo>
                <a:lnTo>
                  <a:pt x="6582071" y="0"/>
                </a:lnTo>
                <a:lnTo>
                  <a:pt x="6582071" y="6294105"/>
                </a:lnTo>
                <a:lnTo>
                  <a:pt x="0" y="6294105"/>
                </a:lnTo>
                <a:lnTo>
                  <a:pt x="0" y="0"/>
                </a:lnTo>
                <a:close/>
              </a:path>
            </a:pathLst>
          </a:custGeom>
          <a:blipFill>
            <a:blip r:embed="rId4"/>
            <a:stretch>
              <a:fillRect l="0" t="0" r="0" b="0"/>
            </a:stretch>
          </a:blipFill>
        </p:spPr>
      </p:sp>
      <p:sp>
        <p:nvSpPr>
          <p:cNvPr name="TextBox 13" id="13"/>
          <p:cNvSpPr txBox="true"/>
          <p:nvPr/>
        </p:nvSpPr>
        <p:spPr>
          <a:xfrm rot="0">
            <a:off x="2103947" y="1922977"/>
            <a:ext cx="7768540" cy="7034966"/>
          </a:xfrm>
          <a:prstGeom prst="rect">
            <a:avLst/>
          </a:prstGeom>
        </p:spPr>
        <p:txBody>
          <a:bodyPr anchor="t" rtlCol="false" tIns="0" lIns="0" bIns="0" rIns="0">
            <a:spAutoFit/>
          </a:bodyPr>
          <a:lstStyle/>
          <a:p>
            <a:pPr algn="l">
              <a:lnSpc>
                <a:spcPts val="3761"/>
              </a:lnSpc>
            </a:pPr>
            <a:r>
              <a:rPr lang="en-US" sz="2686">
                <a:solidFill>
                  <a:srgbClr val="000000"/>
                </a:solidFill>
                <a:latin typeface="Gotham"/>
                <a:ea typeface="Gotham"/>
                <a:cs typeface="Gotham"/>
                <a:sym typeface="Gotham"/>
              </a:rPr>
              <a:t>Brindar atención a emergencias y desastres.</a:t>
            </a:r>
          </a:p>
          <a:p>
            <a:pPr algn="l">
              <a:lnSpc>
                <a:spcPts val="3761"/>
              </a:lnSpc>
            </a:pPr>
          </a:p>
          <a:p>
            <a:pPr algn="l">
              <a:lnSpc>
                <a:spcPts val="3761"/>
              </a:lnSpc>
            </a:pPr>
            <a:r>
              <a:rPr lang="en-US" sz="2686">
                <a:solidFill>
                  <a:srgbClr val="000000"/>
                </a:solidFill>
                <a:latin typeface="Gotham"/>
                <a:ea typeface="Gotham"/>
                <a:cs typeface="Gotham"/>
                <a:sym typeface="Gotham"/>
              </a:rPr>
              <a:t>Gestionar riesgos.</a:t>
            </a:r>
          </a:p>
          <a:p>
            <a:pPr algn="l">
              <a:lnSpc>
                <a:spcPts val="3761"/>
              </a:lnSpc>
            </a:pPr>
          </a:p>
          <a:p>
            <a:pPr algn="l">
              <a:lnSpc>
                <a:spcPts val="3761"/>
              </a:lnSpc>
            </a:pPr>
            <a:r>
              <a:rPr lang="en-US" sz="2686">
                <a:solidFill>
                  <a:srgbClr val="000000"/>
                </a:solidFill>
                <a:latin typeface="Gotham"/>
                <a:ea typeface="Gotham"/>
                <a:cs typeface="Gotham"/>
                <a:sym typeface="Gotham"/>
              </a:rPr>
              <a:t>Desarrollar programas humanitarios.</a:t>
            </a:r>
          </a:p>
          <a:p>
            <a:pPr algn="l">
              <a:lnSpc>
                <a:spcPts val="3761"/>
              </a:lnSpc>
            </a:pPr>
          </a:p>
          <a:p>
            <a:pPr algn="l">
              <a:lnSpc>
                <a:spcPts val="3761"/>
              </a:lnSpc>
            </a:pPr>
            <a:r>
              <a:rPr lang="en-US" sz="2686">
                <a:solidFill>
                  <a:srgbClr val="000000"/>
                </a:solidFill>
                <a:latin typeface="Gotham"/>
                <a:ea typeface="Gotham"/>
                <a:cs typeface="Gotham"/>
                <a:sym typeface="Gotham"/>
              </a:rPr>
              <a:t>Capacitar en salvamento y socorrismo.</a:t>
            </a:r>
          </a:p>
          <a:p>
            <a:pPr algn="l">
              <a:lnSpc>
                <a:spcPts val="3761"/>
              </a:lnSpc>
            </a:pPr>
          </a:p>
          <a:p>
            <a:pPr algn="l">
              <a:lnSpc>
                <a:spcPts val="3761"/>
              </a:lnSpc>
            </a:pPr>
            <a:r>
              <a:rPr lang="en-US" sz="2686">
                <a:solidFill>
                  <a:srgbClr val="000000"/>
                </a:solidFill>
                <a:latin typeface="Gotham"/>
                <a:ea typeface="Gotham"/>
                <a:cs typeface="Gotham"/>
                <a:sym typeface="Gotham"/>
              </a:rPr>
              <a:t>Desarrollar actividades de prevención y atención sanitaria en eventos masivos.</a:t>
            </a:r>
          </a:p>
          <a:p>
            <a:pPr algn="l">
              <a:lnSpc>
                <a:spcPts val="3761"/>
              </a:lnSpc>
            </a:pPr>
          </a:p>
          <a:p>
            <a:pPr algn="l">
              <a:lnSpc>
                <a:spcPts val="3761"/>
              </a:lnSpc>
            </a:pPr>
            <a:r>
              <a:rPr lang="en-US" sz="2686">
                <a:solidFill>
                  <a:srgbClr val="000000"/>
                </a:solidFill>
                <a:latin typeface="Gotham"/>
                <a:ea typeface="Gotham"/>
                <a:cs typeface="Gotham"/>
                <a:sym typeface="Gotham"/>
              </a:rPr>
              <a:t>Enviar socorros a víctimas de desastres y conflictos armados.</a:t>
            </a:r>
          </a:p>
          <a:p>
            <a:pPr algn="l">
              <a:lnSpc>
                <a:spcPts val="3761"/>
              </a:lnSpc>
            </a:pPr>
          </a:p>
          <a:p>
            <a:pPr algn="l">
              <a:lnSpc>
                <a:spcPts val="3761"/>
              </a:lnSpc>
            </a:pPr>
            <a:r>
              <a:rPr lang="en-US" sz="2686">
                <a:solidFill>
                  <a:srgbClr val="000000"/>
                </a:solidFill>
                <a:latin typeface="Gotham"/>
                <a:ea typeface="Gotham"/>
                <a:cs typeface="Gotham"/>
                <a:sym typeface="Gotham"/>
              </a:rPr>
              <a:t>Recaudar fondos para la institución.</a:t>
            </a:r>
          </a:p>
        </p:txBody>
      </p:sp>
      <p:sp>
        <p:nvSpPr>
          <p:cNvPr name="TextBox 14" id="14"/>
          <p:cNvSpPr txBox="true"/>
          <p:nvPr/>
        </p:nvSpPr>
        <p:spPr>
          <a:xfrm rot="0">
            <a:off x="1388227" y="428525"/>
            <a:ext cx="9199979" cy="1303622"/>
          </a:xfrm>
          <a:prstGeom prst="rect">
            <a:avLst/>
          </a:prstGeom>
        </p:spPr>
        <p:txBody>
          <a:bodyPr anchor="t" rtlCol="false" tIns="0" lIns="0" bIns="0" rIns="0">
            <a:spAutoFit/>
          </a:bodyPr>
          <a:lstStyle/>
          <a:p>
            <a:pPr algn="just">
              <a:lnSpc>
                <a:spcPts val="10032"/>
              </a:lnSpc>
            </a:pPr>
            <a:r>
              <a:rPr lang="en-US" sz="9289">
                <a:solidFill>
                  <a:srgbClr val="FFCC00"/>
                </a:solidFill>
                <a:latin typeface="League Spartan"/>
                <a:ea typeface="League Spartan"/>
                <a:cs typeface="League Spartan"/>
                <a:sym typeface="League Spartan"/>
              </a:rPr>
              <a:t>FUNCIONES: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858289"/>
            <a:chOff x="0" y="0"/>
            <a:chExt cx="4816593" cy="226052"/>
          </a:xfrm>
        </p:grpSpPr>
        <p:sp>
          <p:nvSpPr>
            <p:cNvPr name="Freeform 3" id="3"/>
            <p:cNvSpPr/>
            <p:nvPr/>
          </p:nvSpPr>
          <p:spPr>
            <a:xfrm flipH="false" flipV="false" rot="0">
              <a:off x="0" y="0"/>
              <a:ext cx="4816592" cy="226052"/>
            </a:xfrm>
            <a:custGeom>
              <a:avLst/>
              <a:gdLst/>
              <a:ahLst/>
              <a:cxnLst/>
              <a:rect r="r" b="b" t="t" l="l"/>
              <a:pathLst>
                <a:path h="226052" w="4816592">
                  <a:moveTo>
                    <a:pt x="0" y="0"/>
                  </a:moveTo>
                  <a:lnTo>
                    <a:pt x="4816592" y="0"/>
                  </a:lnTo>
                  <a:lnTo>
                    <a:pt x="4816592" y="226052"/>
                  </a:lnTo>
                  <a:lnTo>
                    <a:pt x="0" y="226052"/>
                  </a:lnTo>
                  <a:close/>
                </a:path>
              </a:pathLst>
            </a:custGeom>
            <a:solidFill>
              <a:srgbClr val="121212"/>
            </a:solidFill>
          </p:spPr>
        </p:sp>
        <p:sp>
          <p:nvSpPr>
            <p:cNvPr name="TextBox 4" id="4"/>
            <p:cNvSpPr txBox="true"/>
            <p:nvPr/>
          </p:nvSpPr>
          <p:spPr>
            <a:xfrm>
              <a:off x="0" y="-57150"/>
              <a:ext cx="4816593" cy="28320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659469" y="2414834"/>
            <a:ext cx="6969062" cy="5844348"/>
            <a:chOff x="0" y="0"/>
            <a:chExt cx="9292082" cy="7792464"/>
          </a:xfrm>
        </p:grpSpPr>
        <p:pic>
          <p:nvPicPr>
            <p:cNvPr name="Picture 6" id="6"/>
            <p:cNvPicPr>
              <a:picLocks noChangeAspect="true"/>
            </p:cNvPicPr>
            <p:nvPr/>
          </p:nvPicPr>
          <p:blipFill>
            <a:blip r:embed="rId2"/>
            <a:srcRect l="0" t="9065" r="0" b="9065"/>
            <a:stretch>
              <a:fillRect/>
            </a:stretch>
          </p:blipFill>
          <p:spPr>
            <a:xfrm flipH="false" flipV="false">
              <a:off x="0" y="0"/>
              <a:ext cx="9292082" cy="7792464"/>
            </a:xfrm>
            <a:prstGeom prst="rect">
              <a:avLst/>
            </a:prstGeom>
          </p:spPr>
        </p:pic>
      </p:grpSp>
      <p:grpSp>
        <p:nvGrpSpPr>
          <p:cNvPr name="Group 7" id="7"/>
          <p:cNvGrpSpPr/>
          <p:nvPr/>
        </p:nvGrpSpPr>
        <p:grpSpPr>
          <a:xfrm rot="0">
            <a:off x="5190776" y="6337024"/>
            <a:ext cx="7376437" cy="2921276"/>
            <a:chOff x="0" y="0"/>
            <a:chExt cx="6865852" cy="2719070"/>
          </a:xfrm>
        </p:grpSpPr>
        <p:sp>
          <p:nvSpPr>
            <p:cNvPr name="Freeform 8" id="8"/>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606060"/>
            </a:solidFill>
          </p:spPr>
        </p:sp>
        <p:sp>
          <p:nvSpPr>
            <p:cNvPr name="Freeform 9" id="9"/>
            <p:cNvSpPr/>
            <p:nvPr/>
          </p:nvSpPr>
          <p:spPr>
            <a:xfrm flipH="false" flipV="false" rot="0">
              <a:off x="0" y="450850"/>
              <a:ext cx="6865852" cy="2269490"/>
            </a:xfrm>
            <a:custGeom>
              <a:avLst/>
              <a:gdLst/>
              <a:ahLst/>
              <a:cxnLst/>
              <a:rect r="r" b="b" t="t" l="l"/>
              <a:pathLst>
                <a:path h="2269490" w="6865852">
                  <a:moveTo>
                    <a:pt x="6276572" y="0"/>
                  </a:moveTo>
                  <a:lnTo>
                    <a:pt x="0" y="0"/>
                  </a:lnTo>
                  <a:lnTo>
                    <a:pt x="0" y="2269490"/>
                  </a:lnTo>
                  <a:lnTo>
                    <a:pt x="6276572" y="2269490"/>
                  </a:lnTo>
                  <a:lnTo>
                    <a:pt x="6276572" y="2268220"/>
                  </a:lnTo>
                  <a:lnTo>
                    <a:pt x="6865852" y="1134110"/>
                  </a:lnTo>
                  <a:close/>
                </a:path>
              </a:pathLst>
            </a:custGeom>
            <a:solidFill>
              <a:srgbClr val="121212"/>
            </a:solidFill>
          </p:spPr>
        </p:sp>
      </p:grpSp>
      <p:sp>
        <p:nvSpPr>
          <p:cNvPr name="TextBox 10" id="10"/>
          <p:cNvSpPr txBox="true"/>
          <p:nvPr/>
        </p:nvSpPr>
        <p:spPr>
          <a:xfrm rot="0">
            <a:off x="827004" y="1626594"/>
            <a:ext cx="16511356" cy="1055987"/>
          </a:xfrm>
          <a:prstGeom prst="rect">
            <a:avLst/>
          </a:prstGeom>
        </p:spPr>
        <p:txBody>
          <a:bodyPr anchor="t" rtlCol="false" tIns="0" lIns="0" bIns="0" rIns="0">
            <a:spAutoFit/>
          </a:bodyPr>
          <a:lstStyle/>
          <a:p>
            <a:pPr algn="ctr">
              <a:lnSpc>
                <a:spcPts val="8127"/>
              </a:lnSpc>
            </a:pPr>
            <a:r>
              <a:rPr lang="en-US" b="true" sz="7667">
                <a:solidFill>
                  <a:srgbClr val="000000"/>
                </a:solidFill>
                <a:latin typeface="League Spartan"/>
                <a:ea typeface="League Spartan"/>
                <a:cs typeface="League Spartan"/>
                <a:sym typeface="League Spartan"/>
              </a:rPr>
              <a:t>PERSONAS AUXILIADAS:</a:t>
            </a:r>
          </a:p>
        </p:txBody>
      </p:sp>
      <p:sp>
        <p:nvSpPr>
          <p:cNvPr name="TextBox 11" id="11"/>
          <p:cNvSpPr txBox="true"/>
          <p:nvPr/>
        </p:nvSpPr>
        <p:spPr>
          <a:xfrm rot="0">
            <a:off x="5513122" y="7107041"/>
            <a:ext cx="5743885" cy="1839485"/>
          </a:xfrm>
          <a:prstGeom prst="rect">
            <a:avLst/>
          </a:prstGeom>
        </p:spPr>
        <p:txBody>
          <a:bodyPr anchor="t" rtlCol="false" tIns="0" lIns="0" bIns="0" rIns="0">
            <a:spAutoFit/>
          </a:bodyPr>
          <a:lstStyle/>
          <a:p>
            <a:pPr algn="l">
              <a:lnSpc>
                <a:spcPts val="4974"/>
              </a:lnSpc>
            </a:pPr>
            <a:r>
              <a:rPr lang="en-US" sz="3553">
                <a:solidFill>
                  <a:srgbClr val="FFDE59"/>
                </a:solidFill>
                <a:latin typeface="League Spartan"/>
                <a:ea typeface="League Spartan"/>
                <a:cs typeface="League Spartan"/>
                <a:sym typeface="League Spartan"/>
              </a:rPr>
              <a:t>Personas que estén en situaciones de emergencia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84642" y="-145076"/>
            <a:ext cx="4476085" cy="10577152"/>
            <a:chOff x="0" y="0"/>
            <a:chExt cx="1178887" cy="2785752"/>
          </a:xfrm>
        </p:grpSpPr>
        <p:sp>
          <p:nvSpPr>
            <p:cNvPr name="Freeform 3" id="3"/>
            <p:cNvSpPr/>
            <p:nvPr/>
          </p:nvSpPr>
          <p:spPr>
            <a:xfrm flipH="false" flipV="false" rot="0">
              <a:off x="0" y="0"/>
              <a:ext cx="1178887" cy="2785752"/>
            </a:xfrm>
            <a:custGeom>
              <a:avLst/>
              <a:gdLst/>
              <a:ahLst/>
              <a:cxnLst/>
              <a:rect r="r" b="b" t="t" l="l"/>
              <a:pathLst>
                <a:path h="2785752" w="1178887">
                  <a:moveTo>
                    <a:pt x="0" y="0"/>
                  </a:moveTo>
                  <a:lnTo>
                    <a:pt x="1178887" y="0"/>
                  </a:lnTo>
                  <a:lnTo>
                    <a:pt x="1178887" y="2785752"/>
                  </a:lnTo>
                  <a:lnTo>
                    <a:pt x="0" y="2785752"/>
                  </a:lnTo>
                  <a:close/>
                </a:path>
              </a:pathLst>
            </a:custGeom>
            <a:solidFill>
              <a:srgbClr val="F4F4F4"/>
            </a:solidFill>
          </p:spPr>
        </p:sp>
        <p:sp>
          <p:nvSpPr>
            <p:cNvPr name="TextBox 4" id="4"/>
            <p:cNvSpPr txBox="true"/>
            <p:nvPr/>
          </p:nvSpPr>
          <p:spPr>
            <a:xfrm>
              <a:off x="0" y="-57150"/>
              <a:ext cx="1178887" cy="284290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028700" y="1650321"/>
            <a:ext cx="6369341" cy="6353418"/>
          </a:xfrm>
          <a:custGeom>
            <a:avLst/>
            <a:gdLst/>
            <a:ahLst/>
            <a:cxnLst/>
            <a:rect r="r" b="b" t="t" l="l"/>
            <a:pathLst>
              <a:path h="6353418" w="6369341">
                <a:moveTo>
                  <a:pt x="0" y="0"/>
                </a:moveTo>
                <a:lnTo>
                  <a:pt x="6369341" y="0"/>
                </a:lnTo>
                <a:lnTo>
                  <a:pt x="6369341" y="6353418"/>
                </a:lnTo>
                <a:lnTo>
                  <a:pt x="0" y="6353418"/>
                </a:lnTo>
                <a:lnTo>
                  <a:pt x="0" y="0"/>
                </a:lnTo>
                <a:close/>
              </a:path>
            </a:pathLst>
          </a:custGeom>
          <a:blipFill>
            <a:blip r:embed="rId2"/>
            <a:stretch>
              <a:fillRect l="0" t="0" r="0" b="0"/>
            </a:stretch>
          </a:blipFill>
        </p:spPr>
      </p:sp>
      <p:sp>
        <p:nvSpPr>
          <p:cNvPr name="TextBox 6" id="6"/>
          <p:cNvSpPr txBox="true"/>
          <p:nvPr/>
        </p:nvSpPr>
        <p:spPr>
          <a:xfrm rot="0">
            <a:off x="8702856" y="1755096"/>
            <a:ext cx="6031685" cy="1303622"/>
          </a:xfrm>
          <a:prstGeom prst="rect">
            <a:avLst/>
          </a:prstGeom>
        </p:spPr>
        <p:txBody>
          <a:bodyPr anchor="t" rtlCol="false" tIns="0" lIns="0" bIns="0" rIns="0">
            <a:spAutoFit/>
          </a:bodyPr>
          <a:lstStyle/>
          <a:p>
            <a:pPr algn="just">
              <a:lnSpc>
                <a:spcPts val="10032"/>
              </a:lnSpc>
            </a:pPr>
            <a:r>
              <a:rPr lang="en-US" sz="9289">
                <a:solidFill>
                  <a:srgbClr val="FFDE59"/>
                </a:solidFill>
                <a:latin typeface="League Spartan"/>
                <a:ea typeface="League Spartan"/>
                <a:cs typeface="League Spartan"/>
                <a:sym typeface="League Spartan"/>
              </a:rPr>
              <a:t>OSC:</a:t>
            </a:r>
          </a:p>
        </p:txBody>
      </p:sp>
      <p:sp>
        <p:nvSpPr>
          <p:cNvPr name="TextBox 7" id="7"/>
          <p:cNvSpPr txBox="true"/>
          <p:nvPr/>
        </p:nvSpPr>
        <p:spPr>
          <a:xfrm rot="0">
            <a:off x="8044813" y="3001568"/>
            <a:ext cx="8113727" cy="5629526"/>
          </a:xfrm>
          <a:prstGeom prst="rect">
            <a:avLst/>
          </a:prstGeom>
        </p:spPr>
        <p:txBody>
          <a:bodyPr anchor="t" rtlCol="false" tIns="0" lIns="0" bIns="0" rIns="0">
            <a:spAutoFit/>
          </a:bodyPr>
          <a:lstStyle/>
          <a:p>
            <a:pPr algn="l">
              <a:lnSpc>
                <a:spcPts val="3471"/>
              </a:lnSpc>
            </a:pPr>
            <a:r>
              <a:rPr lang="en-US" sz="2479">
                <a:solidFill>
                  <a:srgbClr val="FFFFFF"/>
                </a:solidFill>
                <a:latin typeface="Gotham"/>
                <a:ea typeface="Gotham"/>
                <a:cs typeface="Gotham"/>
                <a:sym typeface="Gotham"/>
              </a:rPr>
              <a:t>Las organizaciones de la sociedad civil son agrupaciones constituidas por individuos, fundamentados en lazos asociativos que pueden realizar actividades de defensa y respeto a los derechos humanos, de apoyo o asistencia a terceros sin fines de lucro ni de proselitismo partidista, político-electoral o religioso, que no persiguen beneficios personales sino sociales comunitarios. Esencialmente su origen responde al derecho de todo miembro de la sociedad de ejercer su participación ciudadana como la clave para la existencia de una mayor corresponsabilidad de los gobiernos y los ciudadanos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3855523" y="-566086"/>
            <a:ext cx="4476085" cy="11419172"/>
            <a:chOff x="0" y="0"/>
            <a:chExt cx="1178887" cy="3007519"/>
          </a:xfrm>
        </p:grpSpPr>
        <p:sp>
          <p:nvSpPr>
            <p:cNvPr name="Freeform 3" id="3"/>
            <p:cNvSpPr/>
            <p:nvPr/>
          </p:nvSpPr>
          <p:spPr>
            <a:xfrm flipH="false" flipV="false" rot="0">
              <a:off x="0" y="0"/>
              <a:ext cx="1178887" cy="3007519"/>
            </a:xfrm>
            <a:custGeom>
              <a:avLst/>
              <a:gdLst/>
              <a:ahLst/>
              <a:cxnLst/>
              <a:rect r="r" b="b" t="t" l="l"/>
              <a:pathLst>
                <a:path h="3007519" w="1178887">
                  <a:moveTo>
                    <a:pt x="0" y="0"/>
                  </a:moveTo>
                  <a:lnTo>
                    <a:pt x="1178887" y="0"/>
                  </a:lnTo>
                  <a:lnTo>
                    <a:pt x="1178887" y="3007519"/>
                  </a:lnTo>
                  <a:lnTo>
                    <a:pt x="0" y="3007519"/>
                  </a:lnTo>
                  <a:close/>
                </a:path>
              </a:pathLst>
            </a:custGeom>
            <a:solidFill>
              <a:srgbClr val="000000"/>
            </a:solidFill>
          </p:spPr>
        </p:sp>
        <p:sp>
          <p:nvSpPr>
            <p:cNvPr name="TextBox 4" id="4"/>
            <p:cNvSpPr txBox="true"/>
            <p:nvPr/>
          </p:nvSpPr>
          <p:spPr>
            <a:xfrm>
              <a:off x="0" y="-57150"/>
              <a:ext cx="1178887" cy="3064669"/>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2207750" y="2002976"/>
            <a:ext cx="9633984" cy="6981982"/>
          </a:xfrm>
          <a:prstGeom prst="rect">
            <a:avLst/>
          </a:prstGeom>
        </p:spPr>
        <p:txBody>
          <a:bodyPr anchor="t" rtlCol="false" tIns="0" lIns="0" bIns="0" rIns="0">
            <a:spAutoFit/>
          </a:bodyPr>
          <a:lstStyle/>
          <a:p>
            <a:pPr algn="l">
              <a:lnSpc>
                <a:spcPts val="4664"/>
              </a:lnSpc>
            </a:pPr>
            <a:r>
              <a:rPr lang="en-US" sz="3331">
                <a:solidFill>
                  <a:srgbClr val="000000"/>
                </a:solidFill>
                <a:latin typeface="Gotham"/>
                <a:ea typeface="Gotham"/>
                <a:cs typeface="Gotham"/>
                <a:sym typeface="Gotham"/>
              </a:rPr>
              <a:t>Promover y defender los derechos humanos.</a:t>
            </a:r>
          </a:p>
          <a:p>
            <a:pPr algn="l">
              <a:lnSpc>
                <a:spcPts val="4664"/>
              </a:lnSpc>
            </a:pPr>
          </a:p>
          <a:p>
            <a:pPr algn="l">
              <a:lnSpc>
                <a:spcPts val="4664"/>
              </a:lnSpc>
            </a:pPr>
            <a:r>
              <a:rPr lang="en-US" sz="3331">
                <a:solidFill>
                  <a:srgbClr val="000000"/>
                </a:solidFill>
                <a:latin typeface="Gotham"/>
                <a:ea typeface="Gotham"/>
                <a:cs typeface="Gotham"/>
                <a:sym typeface="Gotham"/>
              </a:rPr>
              <a:t>Promover la transparencia y la rendición de cuentas.</a:t>
            </a:r>
          </a:p>
          <a:p>
            <a:pPr algn="l">
              <a:lnSpc>
                <a:spcPts val="4664"/>
              </a:lnSpc>
            </a:pPr>
          </a:p>
          <a:p>
            <a:pPr algn="l">
              <a:lnSpc>
                <a:spcPts val="4664"/>
              </a:lnSpc>
            </a:pPr>
            <a:r>
              <a:rPr lang="en-US" sz="3331">
                <a:solidFill>
                  <a:srgbClr val="000000"/>
                </a:solidFill>
                <a:latin typeface="Gotham"/>
                <a:ea typeface="Gotham"/>
                <a:cs typeface="Gotham"/>
                <a:sym typeface="Gotham"/>
              </a:rPr>
              <a:t>Promover la equidad de género.</a:t>
            </a:r>
          </a:p>
          <a:p>
            <a:pPr algn="l">
              <a:lnSpc>
                <a:spcPts val="4664"/>
              </a:lnSpc>
            </a:pPr>
          </a:p>
          <a:p>
            <a:pPr algn="l">
              <a:lnSpc>
                <a:spcPts val="4664"/>
              </a:lnSpc>
            </a:pPr>
            <a:r>
              <a:rPr lang="en-US" sz="3331">
                <a:solidFill>
                  <a:srgbClr val="000000"/>
                </a:solidFill>
                <a:latin typeface="Gotham"/>
                <a:ea typeface="Gotham"/>
                <a:cs typeface="Gotham"/>
                <a:sym typeface="Gotham"/>
              </a:rPr>
              <a:t>Apoyar en la defensa y promoción de los derechos humanos.</a:t>
            </a:r>
          </a:p>
          <a:p>
            <a:pPr algn="l">
              <a:lnSpc>
                <a:spcPts val="4664"/>
              </a:lnSpc>
            </a:pPr>
          </a:p>
          <a:p>
            <a:pPr algn="l">
              <a:lnSpc>
                <a:spcPts val="4664"/>
              </a:lnSpc>
            </a:pPr>
            <a:r>
              <a:rPr lang="en-US" sz="3331">
                <a:solidFill>
                  <a:srgbClr val="000000"/>
                </a:solidFill>
                <a:latin typeface="Gotham"/>
                <a:ea typeface="Gotham"/>
                <a:cs typeface="Gotham"/>
                <a:sym typeface="Gotham"/>
              </a:rPr>
              <a:t>Promover y aportar servicios para la atención. </a:t>
            </a:r>
          </a:p>
        </p:txBody>
      </p:sp>
      <p:sp>
        <p:nvSpPr>
          <p:cNvPr name="TextBox 6" id="6"/>
          <p:cNvSpPr txBox="true"/>
          <p:nvPr/>
        </p:nvSpPr>
        <p:spPr>
          <a:xfrm rot="0">
            <a:off x="1388227" y="428525"/>
            <a:ext cx="9199979" cy="1303622"/>
          </a:xfrm>
          <a:prstGeom prst="rect">
            <a:avLst/>
          </a:prstGeom>
        </p:spPr>
        <p:txBody>
          <a:bodyPr anchor="t" rtlCol="false" tIns="0" lIns="0" bIns="0" rIns="0">
            <a:spAutoFit/>
          </a:bodyPr>
          <a:lstStyle/>
          <a:p>
            <a:pPr algn="just">
              <a:lnSpc>
                <a:spcPts val="10032"/>
              </a:lnSpc>
            </a:pPr>
            <a:r>
              <a:rPr lang="en-US" sz="9289">
                <a:solidFill>
                  <a:srgbClr val="FFCC00"/>
                </a:solidFill>
                <a:latin typeface="League Spartan"/>
                <a:ea typeface="League Spartan"/>
                <a:cs typeface="League Spartan"/>
                <a:sym typeface="League Spartan"/>
              </a:rPr>
              <a:t>FUNCIONES:</a:t>
            </a:r>
          </a:p>
        </p:txBody>
      </p:sp>
      <p:sp>
        <p:nvSpPr>
          <p:cNvPr name="Freeform 7" id="7"/>
          <p:cNvSpPr/>
          <p:nvPr/>
        </p:nvSpPr>
        <p:spPr>
          <a:xfrm flipH="false" flipV="false" rot="0">
            <a:off x="1941092" y="2156647"/>
            <a:ext cx="302231" cy="302231"/>
          </a:xfrm>
          <a:custGeom>
            <a:avLst/>
            <a:gdLst/>
            <a:ahLst/>
            <a:cxnLst/>
            <a:rect r="r" b="b" t="t" l="l"/>
            <a:pathLst>
              <a:path h="302231" w="302231">
                <a:moveTo>
                  <a:pt x="0" y="0"/>
                </a:moveTo>
                <a:lnTo>
                  <a:pt x="302231" y="0"/>
                </a:lnTo>
                <a:lnTo>
                  <a:pt x="302231" y="302231"/>
                </a:lnTo>
                <a:lnTo>
                  <a:pt x="0" y="3022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941092" y="3325234"/>
            <a:ext cx="302231" cy="302231"/>
          </a:xfrm>
          <a:custGeom>
            <a:avLst/>
            <a:gdLst/>
            <a:ahLst/>
            <a:cxnLst/>
            <a:rect r="r" b="b" t="t" l="l"/>
            <a:pathLst>
              <a:path h="302231" w="302231">
                <a:moveTo>
                  <a:pt x="0" y="0"/>
                </a:moveTo>
                <a:lnTo>
                  <a:pt x="302231" y="0"/>
                </a:lnTo>
                <a:lnTo>
                  <a:pt x="302231" y="302231"/>
                </a:lnTo>
                <a:lnTo>
                  <a:pt x="0" y="3022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905519" y="7996801"/>
            <a:ext cx="302231" cy="302231"/>
          </a:xfrm>
          <a:custGeom>
            <a:avLst/>
            <a:gdLst/>
            <a:ahLst/>
            <a:cxnLst/>
            <a:rect r="r" b="b" t="t" l="l"/>
            <a:pathLst>
              <a:path h="302231" w="302231">
                <a:moveTo>
                  <a:pt x="0" y="0"/>
                </a:moveTo>
                <a:lnTo>
                  <a:pt x="302231" y="0"/>
                </a:lnTo>
                <a:lnTo>
                  <a:pt x="302231" y="302231"/>
                </a:lnTo>
                <a:lnTo>
                  <a:pt x="0" y="3022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905519" y="5074444"/>
            <a:ext cx="302231" cy="302231"/>
          </a:xfrm>
          <a:custGeom>
            <a:avLst/>
            <a:gdLst/>
            <a:ahLst/>
            <a:cxnLst/>
            <a:rect r="r" b="b" t="t" l="l"/>
            <a:pathLst>
              <a:path h="302231" w="302231">
                <a:moveTo>
                  <a:pt x="0" y="0"/>
                </a:moveTo>
                <a:lnTo>
                  <a:pt x="302231" y="0"/>
                </a:lnTo>
                <a:lnTo>
                  <a:pt x="302231" y="302231"/>
                </a:lnTo>
                <a:lnTo>
                  <a:pt x="0" y="3022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905519" y="6220126"/>
            <a:ext cx="302231" cy="302231"/>
          </a:xfrm>
          <a:custGeom>
            <a:avLst/>
            <a:gdLst/>
            <a:ahLst/>
            <a:cxnLst/>
            <a:rect r="r" b="b" t="t" l="l"/>
            <a:pathLst>
              <a:path h="302231" w="302231">
                <a:moveTo>
                  <a:pt x="0" y="0"/>
                </a:moveTo>
                <a:lnTo>
                  <a:pt x="302231" y="0"/>
                </a:lnTo>
                <a:lnTo>
                  <a:pt x="302231" y="302231"/>
                </a:lnTo>
                <a:lnTo>
                  <a:pt x="0" y="3022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2964796" y="3053080"/>
            <a:ext cx="5474706" cy="4872590"/>
            <a:chOff x="0" y="0"/>
            <a:chExt cx="7299608" cy="6496787"/>
          </a:xfrm>
        </p:grpSpPr>
        <p:pic>
          <p:nvPicPr>
            <p:cNvPr name="Picture 3" id="3"/>
            <p:cNvPicPr>
              <a:picLocks noChangeAspect="true"/>
            </p:cNvPicPr>
            <p:nvPr/>
          </p:nvPicPr>
          <p:blipFill>
            <a:blip r:embed="rId2"/>
            <a:srcRect l="0" t="3644" r="0" b="3644"/>
            <a:stretch>
              <a:fillRect/>
            </a:stretch>
          </p:blipFill>
          <p:spPr>
            <a:xfrm flipH="false" flipV="false">
              <a:off x="0" y="0"/>
              <a:ext cx="7299608" cy="6496787"/>
            </a:xfrm>
            <a:prstGeom prst="rect">
              <a:avLst/>
            </a:prstGeom>
          </p:spPr>
        </p:pic>
      </p:grpSp>
      <p:grpSp>
        <p:nvGrpSpPr>
          <p:cNvPr name="Group 4" id="4"/>
          <p:cNvGrpSpPr/>
          <p:nvPr/>
        </p:nvGrpSpPr>
        <p:grpSpPr>
          <a:xfrm rot="0">
            <a:off x="0" y="0"/>
            <a:ext cx="18288000" cy="858289"/>
            <a:chOff x="0" y="0"/>
            <a:chExt cx="4816593" cy="226052"/>
          </a:xfrm>
        </p:grpSpPr>
        <p:sp>
          <p:nvSpPr>
            <p:cNvPr name="Freeform 5" id="5"/>
            <p:cNvSpPr/>
            <p:nvPr/>
          </p:nvSpPr>
          <p:spPr>
            <a:xfrm flipH="false" flipV="false" rot="0">
              <a:off x="0" y="0"/>
              <a:ext cx="4816592" cy="226052"/>
            </a:xfrm>
            <a:custGeom>
              <a:avLst/>
              <a:gdLst/>
              <a:ahLst/>
              <a:cxnLst/>
              <a:rect r="r" b="b" t="t" l="l"/>
              <a:pathLst>
                <a:path h="226052" w="4816592">
                  <a:moveTo>
                    <a:pt x="0" y="0"/>
                  </a:moveTo>
                  <a:lnTo>
                    <a:pt x="4816592" y="0"/>
                  </a:lnTo>
                  <a:lnTo>
                    <a:pt x="4816592" y="226052"/>
                  </a:lnTo>
                  <a:lnTo>
                    <a:pt x="0" y="226052"/>
                  </a:lnTo>
                  <a:close/>
                </a:path>
              </a:pathLst>
            </a:custGeom>
            <a:solidFill>
              <a:srgbClr val="121212"/>
            </a:solidFill>
          </p:spPr>
        </p:sp>
        <p:sp>
          <p:nvSpPr>
            <p:cNvPr name="TextBox 6" id="6"/>
            <p:cNvSpPr txBox="true"/>
            <p:nvPr/>
          </p:nvSpPr>
          <p:spPr>
            <a:xfrm>
              <a:off x="0" y="-57150"/>
              <a:ext cx="4816593" cy="28320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9979033" y="3053080"/>
            <a:ext cx="5380455" cy="4872590"/>
            <a:chOff x="0" y="0"/>
            <a:chExt cx="7173940" cy="6496787"/>
          </a:xfrm>
        </p:grpSpPr>
        <p:pic>
          <p:nvPicPr>
            <p:cNvPr name="Picture 8" id="8"/>
            <p:cNvPicPr>
              <a:picLocks noChangeAspect="true"/>
            </p:cNvPicPr>
            <p:nvPr/>
          </p:nvPicPr>
          <p:blipFill>
            <a:blip r:embed="rId3"/>
            <a:srcRect l="7418" t="0" r="7418" b="0"/>
            <a:stretch>
              <a:fillRect/>
            </a:stretch>
          </p:blipFill>
          <p:spPr>
            <a:xfrm flipH="false" flipV="false">
              <a:off x="0" y="0"/>
              <a:ext cx="7173940" cy="6496787"/>
            </a:xfrm>
            <a:prstGeom prst="rect">
              <a:avLst/>
            </a:prstGeom>
          </p:spPr>
        </p:pic>
      </p:grpSp>
      <p:grpSp>
        <p:nvGrpSpPr>
          <p:cNvPr name="Group 9" id="9"/>
          <p:cNvGrpSpPr/>
          <p:nvPr/>
        </p:nvGrpSpPr>
        <p:grpSpPr>
          <a:xfrm rot="0">
            <a:off x="9598619" y="6111160"/>
            <a:ext cx="5197097" cy="2340406"/>
            <a:chOff x="0" y="0"/>
            <a:chExt cx="6037956" cy="2719070"/>
          </a:xfrm>
        </p:grpSpPr>
        <p:sp>
          <p:nvSpPr>
            <p:cNvPr name="Freeform 10" id="10"/>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606060"/>
            </a:solidFill>
          </p:spPr>
        </p:sp>
        <p:sp>
          <p:nvSpPr>
            <p:cNvPr name="Freeform 11" id="11"/>
            <p:cNvSpPr/>
            <p:nvPr/>
          </p:nvSpPr>
          <p:spPr>
            <a:xfrm flipH="false" flipV="false" rot="0">
              <a:off x="0" y="450850"/>
              <a:ext cx="6037955" cy="2269490"/>
            </a:xfrm>
            <a:custGeom>
              <a:avLst/>
              <a:gdLst/>
              <a:ahLst/>
              <a:cxnLst/>
              <a:rect r="r" b="b" t="t" l="l"/>
              <a:pathLst>
                <a:path h="2269490" w="6037955">
                  <a:moveTo>
                    <a:pt x="5448676" y="0"/>
                  </a:moveTo>
                  <a:lnTo>
                    <a:pt x="0" y="0"/>
                  </a:lnTo>
                  <a:lnTo>
                    <a:pt x="0" y="2269490"/>
                  </a:lnTo>
                  <a:lnTo>
                    <a:pt x="5448676" y="2269490"/>
                  </a:lnTo>
                  <a:lnTo>
                    <a:pt x="5448676" y="2268220"/>
                  </a:lnTo>
                  <a:lnTo>
                    <a:pt x="6037955" y="1134110"/>
                  </a:lnTo>
                  <a:close/>
                </a:path>
              </a:pathLst>
            </a:custGeom>
            <a:solidFill>
              <a:srgbClr val="121212"/>
            </a:solidFill>
          </p:spPr>
        </p:sp>
      </p:grpSp>
      <p:grpSp>
        <p:nvGrpSpPr>
          <p:cNvPr name="Group 12" id="12"/>
          <p:cNvGrpSpPr/>
          <p:nvPr/>
        </p:nvGrpSpPr>
        <p:grpSpPr>
          <a:xfrm rot="0">
            <a:off x="2614114" y="6239878"/>
            <a:ext cx="5197097" cy="2340406"/>
            <a:chOff x="0" y="0"/>
            <a:chExt cx="6037956" cy="2719070"/>
          </a:xfrm>
        </p:grpSpPr>
        <p:sp>
          <p:nvSpPr>
            <p:cNvPr name="Freeform 13" id="13"/>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606060"/>
            </a:solidFill>
          </p:spPr>
        </p:sp>
        <p:sp>
          <p:nvSpPr>
            <p:cNvPr name="Freeform 14" id="14"/>
            <p:cNvSpPr/>
            <p:nvPr/>
          </p:nvSpPr>
          <p:spPr>
            <a:xfrm flipH="false" flipV="false" rot="0">
              <a:off x="0" y="450850"/>
              <a:ext cx="6037955" cy="2269490"/>
            </a:xfrm>
            <a:custGeom>
              <a:avLst/>
              <a:gdLst/>
              <a:ahLst/>
              <a:cxnLst/>
              <a:rect r="r" b="b" t="t" l="l"/>
              <a:pathLst>
                <a:path h="2269490" w="6037955">
                  <a:moveTo>
                    <a:pt x="5448676" y="0"/>
                  </a:moveTo>
                  <a:lnTo>
                    <a:pt x="0" y="0"/>
                  </a:lnTo>
                  <a:lnTo>
                    <a:pt x="0" y="2269490"/>
                  </a:lnTo>
                  <a:lnTo>
                    <a:pt x="5448676" y="2269490"/>
                  </a:lnTo>
                  <a:lnTo>
                    <a:pt x="5448676" y="2268220"/>
                  </a:lnTo>
                  <a:lnTo>
                    <a:pt x="6037955" y="1134110"/>
                  </a:lnTo>
                  <a:close/>
                </a:path>
              </a:pathLst>
            </a:custGeom>
            <a:solidFill>
              <a:srgbClr val="121212"/>
            </a:solidFill>
          </p:spPr>
        </p:sp>
      </p:grpSp>
      <p:sp>
        <p:nvSpPr>
          <p:cNvPr name="TextBox 15" id="15"/>
          <p:cNvSpPr txBox="true"/>
          <p:nvPr/>
        </p:nvSpPr>
        <p:spPr>
          <a:xfrm rot="0">
            <a:off x="827004" y="1626594"/>
            <a:ext cx="16511356" cy="1055987"/>
          </a:xfrm>
          <a:prstGeom prst="rect">
            <a:avLst/>
          </a:prstGeom>
        </p:spPr>
        <p:txBody>
          <a:bodyPr anchor="t" rtlCol="false" tIns="0" lIns="0" bIns="0" rIns="0">
            <a:spAutoFit/>
          </a:bodyPr>
          <a:lstStyle/>
          <a:p>
            <a:pPr algn="ctr">
              <a:lnSpc>
                <a:spcPts val="8127"/>
              </a:lnSpc>
            </a:pPr>
            <a:r>
              <a:rPr lang="en-US" b="true" sz="7667">
                <a:solidFill>
                  <a:srgbClr val="000000"/>
                </a:solidFill>
                <a:latin typeface="League Spartan"/>
                <a:ea typeface="League Spartan"/>
                <a:cs typeface="League Spartan"/>
                <a:sym typeface="League Spartan"/>
              </a:rPr>
              <a:t>PERSONAS RESGUARDADAS:</a:t>
            </a:r>
          </a:p>
        </p:txBody>
      </p:sp>
      <p:sp>
        <p:nvSpPr>
          <p:cNvPr name="TextBox 16" id="16"/>
          <p:cNvSpPr txBox="true"/>
          <p:nvPr/>
        </p:nvSpPr>
        <p:spPr>
          <a:xfrm rot="0">
            <a:off x="9862583" y="7051016"/>
            <a:ext cx="5087437" cy="651455"/>
          </a:xfrm>
          <a:prstGeom prst="rect">
            <a:avLst/>
          </a:prstGeom>
        </p:spPr>
        <p:txBody>
          <a:bodyPr anchor="t" rtlCol="false" tIns="0" lIns="0" bIns="0" rIns="0">
            <a:spAutoFit/>
          </a:bodyPr>
          <a:lstStyle/>
          <a:p>
            <a:pPr algn="l">
              <a:lnSpc>
                <a:spcPts val="5480"/>
              </a:lnSpc>
            </a:pPr>
            <a:r>
              <a:rPr lang="en-US" sz="3914">
                <a:solidFill>
                  <a:srgbClr val="FFDE59"/>
                </a:solidFill>
                <a:latin typeface="League Spartan"/>
                <a:ea typeface="League Spartan"/>
                <a:cs typeface="League Spartan"/>
                <a:sym typeface="League Spartan"/>
              </a:rPr>
              <a:t>Pobreza</a:t>
            </a:r>
          </a:p>
        </p:txBody>
      </p:sp>
      <p:sp>
        <p:nvSpPr>
          <p:cNvPr name="TextBox 17" id="17"/>
          <p:cNvSpPr txBox="true"/>
          <p:nvPr/>
        </p:nvSpPr>
        <p:spPr>
          <a:xfrm rot="0">
            <a:off x="2964796" y="7274215"/>
            <a:ext cx="5087437" cy="651455"/>
          </a:xfrm>
          <a:prstGeom prst="rect">
            <a:avLst/>
          </a:prstGeom>
        </p:spPr>
        <p:txBody>
          <a:bodyPr anchor="t" rtlCol="false" tIns="0" lIns="0" bIns="0" rIns="0">
            <a:spAutoFit/>
          </a:bodyPr>
          <a:lstStyle/>
          <a:p>
            <a:pPr algn="l">
              <a:lnSpc>
                <a:spcPts val="5480"/>
              </a:lnSpc>
            </a:pPr>
            <a:r>
              <a:rPr lang="en-US" sz="3914">
                <a:solidFill>
                  <a:srgbClr val="FFDE59"/>
                </a:solidFill>
                <a:latin typeface="League Spartan"/>
                <a:ea typeface="League Spartan"/>
                <a:cs typeface="League Spartan"/>
                <a:sym typeface="League Spartan"/>
              </a:rPr>
              <a:t>Vulnerabilidad</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5869" y="-1035464"/>
            <a:ext cx="21265232" cy="14167961"/>
          </a:xfrm>
          <a:custGeom>
            <a:avLst/>
            <a:gdLst/>
            <a:ahLst/>
            <a:cxnLst/>
            <a:rect r="r" b="b" t="t" l="l"/>
            <a:pathLst>
              <a:path h="14167961" w="21265232">
                <a:moveTo>
                  <a:pt x="0" y="0"/>
                </a:moveTo>
                <a:lnTo>
                  <a:pt x="21265232" y="0"/>
                </a:lnTo>
                <a:lnTo>
                  <a:pt x="21265232" y="14167961"/>
                </a:lnTo>
                <a:lnTo>
                  <a:pt x="0" y="14167961"/>
                </a:lnTo>
                <a:lnTo>
                  <a:pt x="0" y="0"/>
                </a:lnTo>
                <a:close/>
              </a:path>
            </a:pathLst>
          </a:custGeom>
          <a:blipFill>
            <a:blip r:embed="rId2"/>
            <a:stretch>
              <a:fillRect l="0" t="0" r="0" b="0"/>
            </a:stretch>
          </a:blipFill>
        </p:spPr>
      </p:sp>
      <p:sp>
        <p:nvSpPr>
          <p:cNvPr name="Freeform 3" id="3"/>
          <p:cNvSpPr/>
          <p:nvPr/>
        </p:nvSpPr>
        <p:spPr>
          <a:xfrm flipH="false" flipV="false" rot="0">
            <a:off x="10725205" y="3665688"/>
            <a:ext cx="7745849" cy="7281098"/>
          </a:xfrm>
          <a:custGeom>
            <a:avLst/>
            <a:gdLst/>
            <a:ahLst/>
            <a:cxnLst/>
            <a:rect r="r" b="b" t="t" l="l"/>
            <a:pathLst>
              <a:path h="7281098" w="7745849">
                <a:moveTo>
                  <a:pt x="0" y="0"/>
                </a:moveTo>
                <a:lnTo>
                  <a:pt x="7745849" y="0"/>
                </a:lnTo>
                <a:lnTo>
                  <a:pt x="7745849" y="7281098"/>
                </a:lnTo>
                <a:lnTo>
                  <a:pt x="0" y="7281098"/>
                </a:lnTo>
                <a:lnTo>
                  <a:pt x="0" y="0"/>
                </a:lnTo>
                <a:close/>
              </a:path>
            </a:pathLst>
          </a:custGeom>
          <a:blipFill>
            <a:blip r:embed="rId3"/>
            <a:stretch>
              <a:fillRect l="0" t="0" r="0" b="0"/>
            </a:stretch>
          </a:blipFill>
        </p:spPr>
      </p:sp>
      <p:sp>
        <p:nvSpPr>
          <p:cNvPr name="Freeform 4" id="4"/>
          <p:cNvSpPr/>
          <p:nvPr/>
        </p:nvSpPr>
        <p:spPr>
          <a:xfrm flipH="true" flipV="true" rot="0">
            <a:off x="-347958" y="0"/>
            <a:ext cx="6015311" cy="6399267"/>
          </a:xfrm>
          <a:custGeom>
            <a:avLst/>
            <a:gdLst/>
            <a:ahLst/>
            <a:cxnLst/>
            <a:rect r="r" b="b" t="t" l="l"/>
            <a:pathLst>
              <a:path h="6399267" w="6015311">
                <a:moveTo>
                  <a:pt x="6015311" y="6399267"/>
                </a:moveTo>
                <a:lnTo>
                  <a:pt x="0" y="6399267"/>
                </a:lnTo>
                <a:lnTo>
                  <a:pt x="0" y="0"/>
                </a:lnTo>
                <a:lnTo>
                  <a:pt x="6015311" y="0"/>
                </a:lnTo>
                <a:lnTo>
                  <a:pt x="6015311" y="6399267"/>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086600" y="550466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7072885" y="2445051"/>
            <a:ext cx="16258136" cy="2698449"/>
          </a:xfrm>
          <a:prstGeom prst="rect">
            <a:avLst/>
          </a:prstGeom>
        </p:spPr>
        <p:txBody>
          <a:bodyPr anchor="t" rtlCol="false" tIns="0" lIns="0" bIns="0" rIns="0">
            <a:spAutoFit/>
          </a:bodyPr>
          <a:lstStyle/>
          <a:p>
            <a:pPr algn="l">
              <a:lnSpc>
                <a:spcPts val="20600"/>
              </a:lnSpc>
            </a:pPr>
            <a:r>
              <a:rPr lang="en-US" sz="19434" b="true">
                <a:solidFill>
                  <a:srgbClr val="000000"/>
                </a:solidFill>
                <a:latin typeface="League Spartan"/>
                <a:ea typeface="League Spartan"/>
                <a:cs typeface="League Spartan"/>
                <a:sym typeface="League Spartan"/>
              </a:rPr>
              <a:t>FIN</a:t>
            </a:r>
          </a:p>
        </p:txBody>
      </p:sp>
      <p:sp>
        <p:nvSpPr>
          <p:cNvPr name="TextBox 7" id="7"/>
          <p:cNvSpPr txBox="true"/>
          <p:nvPr/>
        </p:nvSpPr>
        <p:spPr>
          <a:xfrm rot="0">
            <a:off x="2240898" y="4282529"/>
            <a:ext cx="15491699" cy="1540966"/>
          </a:xfrm>
          <a:prstGeom prst="rect">
            <a:avLst/>
          </a:prstGeom>
        </p:spPr>
        <p:txBody>
          <a:bodyPr anchor="t" rtlCol="false" tIns="0" lIns="0" bIns="0" rIns="0">
            <a:spAutoFit/>
          </a:bodyPr>
          <a:lstStyle/>
          <a:p>
            <a:pPr algn="ctr" marL="0" indent="0" lvl="0">
              <a:lnSpc>
                <a:spcPts val="12545"/>
              </a:lnSpc>
              <a:spcBef>
                <a:spcPct val="0"/>
              </a:spcBef>
            </a:pPr>
            <a:r>
              <a:rPr lang="en-US" sz="8961">
                <a:solidFill>
                  <a:srgbClr val="000000"/>
                </a:solidFill>
                <a:latin typeface="Shrewdy"/>
                <a:ea typeface="Shrewdy"/>
                <a:cs typeface="Shrewdy"/>
                <a:sym typeface="Shrewdy"/>
              </a:rPr>
              <a:t>¡Gracias por su atención!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10588533" y="4038773"/>
            <a:ext cx="5501281" cy="378213"/>
          </a:xfrm>
          <a:custGeom>
            <a:avLst/>
            <a:gdLst/>
            <a:ahLst/>
            <a:cxnLst/>
            <a:rect r="r" b="b" t="t" l="l"/>
            <a:pathLst>
              <a:path h="378213" w="5501281">
                <a:moveTo>
                  <a:pt x="0" y="0"/>
                </a:moveTo>
                <a:lnTo>
                  <a:pt x="5501281" y="0"/>
                </a:lnTo>
                <a:lnTo>
                  <a:pt x="5501281" y="378213"/>
                </a:lnTo>
                <a:lnTo>
                  <a:pt x="0" y="378213"/>
                </a:lnTo>
                <a:lnTo>
                  <a:pt x="0" y="0"/>
                </a:lnTo>
                <a:close/>
              </a:path>
            </a:pathLst>
          </a:custGeom>
          <a:blipFill>
            <a:blip r:embed="rId2"/>
            <a:stretch>
              <a:fillRect l="0" t="0" r="0" b="0"/>
            </a:stretch>
          </a:blipFill>
        </p:spPr>
      </p:sp>
      <p:grpSp>
        <p:nvGrpSpPr>
          <p:cNvPr name="Group 3" id="3"/>
          <p:cNvGrpSpPr/>
          <p:nvPr/>
        </p:nvGrpSpPr>
        <p:grpSpPr>
          <a:xfrm rot="0">
            <a:off x="11045733" y="2990057"/>
            <a:ext cx="4242857" cy="1074053"/>
            <a:chOff x="0" y="0"/>
            <a:chExt cx="1117460" cy="282878"/>
          </a:xfrm>
        </p:grpSpPr>
        <p:sp>
          <p:nvSpPr>
            <p:cNvPr name="Freeform 4" id="4"/>
            <p:cNvSpPr/>
            <p:nvPr/>
          </p:nvSpPr>
          <p:spPr>
            <a:xfrm flipH="false" flipV="false" rot="0">
              <a:off x="0" y="0"/>
              <a:ext cx="1117460" cy="282878"/>
            </a:xfrm>
            <a:custGeom>
              <a:avLst/>
              <a:gdLst/>
              <a:ahLst/>
              <a:cxnLst/>
              <a:rect r="r" b="b" t="t" l="l"/>
              <a:pathLst>
                <a:path h="282878" w="1117460">
                  <a:moveTo>
                    <a:pt x="47442" y="0"/>
                  </a:moveTo>
                  <a:lnTo>
                    <a:pt x="1070018" y="0"/>
                  </a:lnTo>
                  <a:cubicBezTo>
                    <a:pt x="1096220" y="0"/>
                    <a:pt x="1117460" y="21241"/>
                    <a:pt x="1117460" y="47442"/>
                  </a:cubicBezTo>
                  <a:lnTo>
                    <a:pt x="1117460" y="235436"/>
                  </a:lnTo>
                  <a:cubicBezTo>
                    <a:pt x="1117460" y="261638"/>
                    <a:pt x="1096220" y="282878"/>
                    <a:pt x="1070018" y="282878"/>
                  </a:cubicBezTo>
                  <a:lnTo>
                    <a:pt x="47442" y="282878"/>
                  </a:lnTo>
                  <a:cubicBezTo>
                    <a:pt x="34860" y="282878"/>
                    <a:pt x="22793" y="277880"/>
                    <a:pt x="13895" y="268983"/>
                  </a:cubicBezTo>
                  <a:cubicBezTo>
                    <a:pt x="4998" y="260086"/>
                    <a:pt x="0" y="248018"/>
                    <a:pt x="0" y="235436"/>
                  </a:cubicBezTo>
                  <a:lnTo>
                    <a:pt x="0" y="47442"/>
                  </a:lnTo>
                  <a:cubicBezTo>
                    <a:pt x="0" y="21241"/>
                    <a:pt x="21241" y="0"/>
                    <a:pt x="47442" y="0"/>
                  </a:cubicBezTo>
                  <a:close/>
                </a:path>
              </a:pathLst>
            </a:custGeom>
            <a:solidFill>
              <a:srgbClr val="FFFFFF"/>
            </a:solidFill>
          </p:spPr>
        </p:sp>
        <p:sp>
          <p:nvSpPr>
            <p:cNvPr name="TextBox 5" id="5"/>
            <p:cNvSpPr txBox="true"/>
            <p:nvPr/>
          </p:nvSpPr>
          <p:spPr>
            <a:xfrm>
              <a:off x="0" y="-57150"/>
              <a:ext cx="1117460" cy="340028"/>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583758" y="4116685"/>
            <a:ext cx="5132741" cy="352876"/>
          </a:xfrm>
          <a:custGeom>
            <a:avLst/>
            <a:gdLst/>
            <a:ahLst/>
            <a:cxnLst/>
            <a:rect r="r" b="b" t="t" l="l"/>
            <a:pathLst>
              <a:path h="352876" w="5132741">
                <a:moveTo>
                  <a:pt x="0" y="0"/>
                </a:moveTo>
                <a:lnTo>
                  <a:pt x="5132741" y="0"/>
                </a:lnTo>
                <a:lnTo>
                  <a:pt x="5132741" y="352876"/>
                </a:lnTo>
                <a:lnTo>
                  <a:pt x="0" y="352876"/>
                </a:lnTo>
                <a:lnTo>
                  <a:pt x="0" y="0"/>
                </a:lnTo>
                <a:close/>
              </a:path>
            </a:pathLst>
          </a:custGeom>
          <a:blipFill>
            <a:blip r:embed="rId2"/>
            <a:stretch>
              <a:fillRect l="0" t="0" r="0" b="0"/>
            </a:stretch>
          </a:blipFill>
        </p:spPr>
      </p:sp>
      <p:grpSp>
        <p:nvGrpSpPr>
          <p:cNvPr name="Group 7" id="7"/>
          <p:cNvGrpSpPr/>
          <p:nvPr/>
        </p:nvGrpSpPr>
        <p:grpSpPr>
          <a:xfrm rot="0">
            <a:off x="1150845" y="3042632"/>
            <a:ext cx="4242857" cy="1074053"/>
            <a:chOff x="0" y="0"/>
            <a:chExt cx="1117460" cy="282878"/>
          </a:xfrm>
        </p:grpSpPr>
        <p:sp>
          <p:nvSpPr>
            <p:cNvPr name="Freeform 8" id="8"/>
            <p:cNvSpPr/>
            <p:nvPr/>
          </p:nvSpPr>
          <p:spPr>
            <a:xfrm flipH="false" flipV="false" rot="0">
              <a:off x="0" y="0"/>
              <a:ext cx="1117460" cy="282878"/>
            </a:xfrm>
            <a:custGeom>
              <a:avLst/>
              <a:gdLst/>
              <a:ahLst/>
              <a:cxnLst/>
              <a:rect r="r" b="b" t="t" l="l"/>
              <a:pathLst>
                <a:path h="282878" w="1117460">
                  <a:moveTo>
                    <a:pt x="47442" y="0"/>
                  </a:moveTo>
                  <a:lnTo>
                    <a:pt x="1070018" y="0"/>
                  </a:lnTo>
                  <a:cubicBezTo>
                    <a:pt x="1096220" y="0"/>
                    <a:pt x="1117460" y="21241"/>
                    <a:pt x="1117460" y="47442"/>
                  </a:cubicBezTo>
                  <a:lnTo>
                    <a:pt x="1117460" y="235436"/>
                  </a:lnTo>
                  <a:cubicBezTo>
                    <a:pt x="1117460" y="261638"/>
                    <a:pt x="1096220" y="282878"/>
                    <a:pt x="1070018" y="282878"/>
                  </a:cubicBezTo>
                  <a:lnTo>
                    <a:pt x="47442" y="282878"/>
                  </a:lnTo>
                  <a:cubicBezTo>
                    <a:pt x="34860" y="282878"/>
                    <a:pt x="22793" y="277880"/>
                    <a:pt x="13895" y="268983"/>
                  </a:cubicBezTo>
                  <a:cubicBezTo>
                    <a:pt x="4998" y="260086"/>
                    <a:pt x="0" y="248018"/>
                    <a:pt x="0" y="235436"/>
                  </a:cubicBezTo>
                  <a:lnTo>
                    <a:pt x="0" y="47442"/>
                  </a:lnTo>
                  <a:cubicBezTo>
                    <a:pt x="0" y="21241"/>
                    <a:pt x="21241" y="0"/>
                    <a:pt x="47442" y="0"/>
                  </a:cubicBezTo>
                  <a:close/>
                </a:path>
              </a:pathLst>
            </a:custGeom>
            <a:solidFill>
              <a:srgbClr val="FFFFFF"/>
            </a:solidFill>
          </p:spPr>
        </p:sp>
        <p:sp>
          <p:nvSpPr>
            <p:cNvPr name="TextBox 9" id="9"/>
            <p:cNvSpPr txBox="true"/>
            <p:nvPr/>
          </p:nvSpPr>
          <p:spPr>
            <a:xfrm>
              <a:off x="0" y="-57150"/>
              <a:ext cx="1117460" cy="340028"/>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6031351" y="2990057"/>
            <a:ext cx="4242857" cy="1074053"/>
            <a:chOff x="0" y="0"/>
            <a:chExt cx="1117460" cy="282878"/>
          </a:xfrm>
        </p:grpSpPr>
        <p:sp>
          <p:nvSpPr>
            <p:cNvPr name="Freeform 11" id="11"/>
            <p:cNvSpPr/>
            <p:nvPr/>
          </p:nvSpPr>
          <p:spPr>
            <a:xfrm flipH="false" flipV="false" rot="0">
              <a:off x="0" y="0"/>
              <a:ext cx="1117460" cy="282878"/>
            </a:xfrm>
            <a:custGeom>
              <a:avLst/>
              <a:gdLst/>
              <a:ahLst/>
              <a:cxnLst/>
              <a:rect r="r" b="b" t="t" l="l"/>
              <a:pathLst>
                <a:path h="282878" w="1117460">
                  <a:moveTo>
                    <a:pt x="47442" y="0"/>
                  </a:moveTo>
                  <a:lnTo>
                    <a:pt x="1070018" y="0"/>
                  </a:lnTo>
                  <a:cubicBezTo>
                    <a:pt x="1096220" y="0"/>
                    <a:pt x="1117460" y="21241"/>
                    <a:pt x="1117460" y="47442"/>
                  </a:cubicBezTo>
                  <a:lnTo>
                    <a:pt x="1117460" y="235436"/>
                  </a:lnTo>
                  <a:cubicBezTo>
                    <a:pt x="1117460" y="261638"/>
                    <a:pt x="1096220" y="282878"/>
                    <a:pt x="1070018" y="282878"/>
                  </a:cubicBezTo>
                  <a:lnTo>
                    <a:pt x="47442" y="282878"/>
                  </a:lnTo>
                  <a:cubicBezTo>
                    <a:pt x="34860" y="282878"/>
                    <a:pt x="22793" y="277880"/>
                    <a:pt x="13895" y="268983"/>
                  </a:cubicBezTo>
                  <a:cubicBezTo>
                    <a:pt x="4998" y="260086"/>
                    <a:pt x="0" y="248018"/>
                    <a:pt x="0" y="235436"/>
                  </a:cubicBezTo>
                  <a:lnTo>
                    <a:pt x="0" y="47442"/>
                  </a:lnTo>
                  <a:cubicBezTo>
                    <a:pt x="0" y="21241"/>
                    <a:pt x="21241" y="0"/>
                    <a:pt x="47442" y="0"/>
                  </a:cubicBezTo>
                  <a:close/>
                </a:path>
              </a:pathLst>
            </a:custGeom>
            <a:solidFill>
              <a:srgbClr val="FFFFFF"/>
            </a:solidFill>
          </p:spPr>
        </p:sp>
        <p:sp>
          <p:nvSpPr>
            <p:cNvPr name="TextBox 12" id="12"/>
            <p:cNvSpPr txBox="true"/>
            <p:nvPr/>
          </p:nvSpPr>
          <p:spPr>
            <a:xfrm>
              <a:off x="0" y="-57150"/>
              <a:ext cx="1117460" cy="340028"/>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5637265" y="4064110"/>
            <a:ext cx="5132741" cy="352876"/>
          </a:xfrm>
          <a:custGeom>
            <a:avLst/>
            <a:gdLst/>
            <a:ahLst/>
            <a:cxnLst/>
            <a:rect r="r" b="b" t="t" l="l"/>
            <a:pathLst>
              <a:path h="352876" w="5132741">
                <a:moveTo>
                  <a:pt x="0" y="0"/>
                </a:moveTo>
                <a:lnTo>
                  <a:pt x="5132741" y="0"/>
                </a:lnTo>
                <a:lnTo>
                  <a:pt x="5132741" y="352876"/>
                </a:lnTo>
                <a:lnTo>
                  <a:pt x="0" y="352876"/>
                </a:lnTo>
                <a:lnTo>
                  <a:pt x="0" y="0"/>
                </a:lnTo>
                <a:close/>
              </a:path>
            </a:pathLst>
          </a:custGeom>
          <a:blipFill>
            <a:blip r:embed="rId2"/>
            <a:stretch>
              <a:fillRect l="0" t="0" r="0" b="0"/>
            </a:stretch>
          </a:blipFill>
        </p:spPr>
      </p:sp>
      <p:grpSp>
        <p:nvGrpSpPr>
          <p:cNvPr name="Group 14" id="14"/>
          <p:cNvGrpSpPr/>
          <p:nvPr/>
        </p:nvGrpSpPr>
        <p:grpSpPr>
          <a:xfrm rot="0">
            <a:off x="0" y="7491289"/>
            <a:ext cx="18288000" cy="6016312"/>
            <a:chOff x="0" y="0"/>
            <a:chExt cx="24384000" cy="8021749"/>
          </a:xfrm>
        </p:grpSpPr>
        <p:pic>
          <p:nvPicPr>
            <p:cNvPr name="Picture 15" id="15"/>
            <p:cNvPicPr>
              <a:picLocks noChangeAspect="true"/>
            </p:cNvPicPr>
            <p:nvPr/>
          </p:nvPicPr>
          <p:blipFill>
            <a:blip r:embed="rId3"/>
            <a:srcRect l="0" t="22061" r="0" b="22061"/>
            <a:stretch>
              <a:fillRect/>
            </a:stretch>
          </p:blipFill>
          <p:spPr>
            <a:xfrm flipH="false" flipV="false">
              <a:off x="0" y="0"/>
              <a:ext cx="24384000" cy="8021749"/>
            </a:xfrm>
            <a:prstGeom prst="rect">
              <a:avLst/>
            </a:prstGeom>
          </p:spPr>
        </p:pic>
      </p:grpSp>
      <p:grpSp>
        <p:nvGrpSpPr>
          <p:cNvPr name="Group 16" id="16"/>
          <p:cNvGrpSpPr/>
          <p:nvPr/>
        </p:nvGrpSpPr>
        <p:grpSpPr>
          <a:xfrm rot="0">
            <a:off x="16918101" y="0"/>
            <a:ext cx="1369899" cy="10287000"/>
            <a:chOff x="0" y="0"/>
            <a:chExt cx="360796" cy="2709333"/>
          </a:xfrm>
        </p:grpSpPr>
        <p:sp>
          <p:nvSpPr>
            <p:cNvPr name="Freeform 17" id="17"/>
            <p:cNvSpPr/>
            <p:nvPr/>
          </p:nvSpPr>
          <p:spPr>
            <a:xfrm flipH="false" flipV="false" rot="0">
              <a:off x="0" y="0"/>
              <a:ext cx="360796" cy="2709333"/>
            </a:xfrm>
            <a:custGeom>
              <a:avLst/>
              <a:gdLst/>
              <a:ahLst/>
              <a:cxnLst/>
              <a:rect r="r" b="b" t="t" l="l"/>
              <a:pathLst>
                <a:path h="2709333" w="360796">
                  <a:moveTo>
                    <a:pt x="0" y="0"/>
                  </a:moveTo>
                  <a:lnTo>
                    <a:pt x="360796" y="0"/>
                  </a:lnTo>
                  <a:lnTo>
                    <a:pt x="360796" y="2709333"/>
                  </a:lnTo>
                  <a:lnTo>
                    <a:pt x="0" y="2709333"/>
                  </a:lnTo>
                  <a:close/>
                </a:path>
              </a:pathLst>
            </a:custGeom>
            <a:solidFill>
              <a:srgbClr val="121212"/>
            </a:solidFill>
          </p:spPr>
        </p:sp>
        <p:sp>
          <p:nvSpPr>
            <p:cNvPr name="TextBox 18" id="18"/>
            <p:cNvSpPr txBox="true"/>
            <p:nvPr/>
          </p:nvSpPr>
          <p:spPr>
            <a:xfrm>
              <a:off x="0" y="-57150"/>
              <a:ext cx="360796" cy="2766483"/>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1734011" y="3336999"/>
            <a:ext cx="3368740" cy="427868"/>
          </a:xfrm>
          <a:prstGeom prst="rect">
            <a:avLst/>
          </a:prstGeom>
        </p:spPr>
        <p:txBody>
          <a:bodyPr anchor="t" rtlCol="false" tIns="0" lIns="0" bIns="0" rIns="0">
            <a:spAutoFit/>
          </a:bodyPr>
          <a:lstStyle/>
          <a:p>
            <a:pPr algn="l">
              <a:lnSpc>
                <a:spcPts val="3362"/>
              </a:lnSpc>
            </a:pPr>
            <a:r>
              <a:rPr lang="en-US" sz="3171">
                <a:solidFill>
                  <a:srgbClr val="000000"/>
                </a:solidFill>
                <a:latin typeface="League Spartan"/>
                <a:ea typeface="League Spartan"/>
                <a:cs typeface="League Spartan"/>
                <a:sym typeface="League Spartan"/>
              </a:rPr>
              <a:t>Teleton</a:t>
            </a:r>
          </a:p>
        </p:txBody>
      </p:sp>
      <p:sp>
        <p:nvSpPr>
          <p:cNvPr name="TextBox 20" id="20"/>
          <p:cNvSpPr txBox="true"/>
          <p:nvPr/>
        </p:nvSpPr>
        <p:spPr>
          <a:xfrm rot="0">
            <a:off x="11693433" y="3303613"/>
            <a:ext cx="3438789" cy="427868"/>
          </a:xfrm>
          <a:prstGeom prst="rect">
            <a:avLst/>
          </a:prstGeom>
        </p:spPr>
        <p:txBody>
          <a:bodyPr anchor="t" rtlCol="false" tIns="0" lIns="0" bIns="0" rIns="0">
            <a:spAutoFit/>
          </a:bodyPr>
          <a:lstStyle/>
          <a:p>
            <a:pPr algn="l">
              <a:lnSpc>
                <a:spcPts val="3362"/>
              </a:lnSpc>
            </a:pPr>
            <a:r>
              <a:rPr lang="en-US" sz="3171">
                <a:solidFill>
                  <a:srgbClr val="000000"/>
                </a:solidFill>
                <a:latin typeface="League Spartan"/>
                <a:ea typeface="League Spartan"/>
                <a:cs typeface="League Spartan"/>
                <a:sym typeface="League Spartan"/>
              </a:rPr>
              <a:t>Cruz Roja</a:t>
            </a:r>
          </a:p>
        </p:txBody>
      </p:sp>
      <p:sp>
        <p:nvSpPr>
          <p:cNvPr name="TextBox 21" id="21"/>
          <p:cNvSpPr txBox="true"/>
          <p:nvPr/>
        </p:nvSpPr>
        <p:spPr>
          <a:xfrm rot="0">
            <a:off x="616016" y="805703"/>
            <a:ext cx="7286428" cy="1344554"/>
          </a:xfrm>
          <a:prstGeom prst="rect">
            <a:avLst/>
          </a:prstGeom>
        </p:spPr>
        <p:txBody>
          <a:bodyPr anchor="t" rtlCol="false" tIns="0" lIns="0" bIns="0" rIns="0">
            <a:spAutoFit/>
          </a:bodyPr>
          <a:lstStyle/>
          <a:p>
            <a:pPr algn="l">
              <a:lnSpc>
                <a:spcPts val="10312"/>
              </a:lnSpc>
            </a:pPr>
            <a:r>
              <a:rPr lang="en-US" b="true" sz="9728">
                <a:solidFill>
                  <a:srgbClr val="000000"/>
                </a:solidFill>
                <a:latin typeface="League Spartan"/>
                <a:ea typeface="League Spartan"/>
                <a:cs typeface="League Spartan"/>
                <a:sym typeface="League Spartan"/>
              </a:rPr>
              <a:t>TEMAS:</a:t>
            </a:r>
          </a:p>
        </p:txBody>
      </p:sp>
      <p:sp>
        <p:nvSpPr>
          <p:cNvPr name="TextBox 22" id="22"/>
          <p:cNvSpPr txBox="true"/>
          <p:nvPr/>
        </p:nvSpPr>
        <p:spPr>
          <a:xfrm rot="0">
            <a:off x="1150845" y="2396894"/>
            <a:ext cx="1608136" cy="645738"/>
          </a:xfrm>
          <a:prstGeom prst="rect">
            <a:avLst/>
          </a:prstGeom>
        </p:spPr>
        <p:txBody>
          <a:bodyPr anchor="t" rtlCol="false" tIns="0" lIns="0" bIns="0" rIns="0">
            <a:spAutoFit/>
          </a:bodyPr>
          <a:lstStyle/>
          <a:p>
            <a:pPr algn="l">
              <a:lnSpc>
                <a:spcPts val="4993"/>
              </a:lnSpc>
            </a:pPr>
            <a:r>
              <a:rPr lang="en-US" sz="4711" b="true">
                <a:solidFill>
                  <a:srgbClr val="000000"/>
                </a:solidFill>
                <a:latin typeface="League Spartan"/>
                <a:ea typeface="League Spartan"/>
                <a:cs typeface="League Spartan"/>
                <a:sym typeface="League Spartan"/>
              </a:rPr>
              <a:t>01.</a:t>
            </a:r>
          </a:p>
        </p:txBody>
      </p:sp>
      <p:sp>
        <p:nvSpPr>
          <p:cNvPr name="TextBox 23" id="23"/>
          <p:cNvSpPr txBox="true"/>
          <p:nvPr/>
        </p:nvSpPr>
        <p:spPr>
          <a:xfrm rot="0">
            <a:off x="6161441" y="2396894"/>
            <a:ext cx="1852426" cy="645738"/>
          </a:xfrm>
          <a:prstGeom prst="rect">
            <a:avLst/>
          </a:prstGeom>
        </p:spPr>
        <p:txBody>
          <a:bodyPr anchor="t" rtlCol="false" tIns="0" lIns="0" bIns="0" rIns="0">
            <a:spAutoFit/>
          </a:bodyPr>
          <a:lstStyle/>
          <a:p>
            <a:pPr algn="l">
              <a:lnSpc>
                <a:spcPts val="4993"/>
              </a:lnSpc>
            </a:pPr>
            <a:r>
              <a:rPr lang="en-US" sz="4711" b="true">
                <a:solidFill>
                  <a:srgbClr val="000000"/>
                </a:solidFill>
                <a:latin typeface="League Spartan"/>
                <a:ea typeface="League Spartan"/>
                <a:cs typeface="League Spartan"/>
                <a:sym typeface="League Spartan"/>
              </a:rPr>
              <a:t>02.</a:t>
            </a:r>
          </a:p>
        </p:txBody>
      </p:sp>
      <p:sp>
        <p:nvSpPr>
          <p:cNvPr name="TextBox 24" id="24"/>
          <p:cNvSpPr txBox="true"/>
          <p:nvPr/>
        </p:nvSpPr>
        <p:spPr>
          <a:xfrm rot="0">
            <a:off x="11414292" y="2344319"/>
            <a:ext cx="1602032" cy="645738"/>
          </a:xfrm>
          <a:prstGeom prst="rect">
            <a:avLst/>
          </a:prstGeom>
        </p:spPr>
        <p:txBody>
          <a:bodyPr anchor="t" rtlCol="false" tIns="0" lIns="0" bIns="0" rIns="0">
            <a:spAutoFit/>
          </a:bodyPr>
          <a:lstStyle/>
          <a:p>
            <a:pPr algn="l">
              <a:lnSpc>
                <a:spcPts val="4993"/>
              </a:lnSpc>
            </a:pPr>
            <a:r>
              <a:rPr lang="en-US" sz="4711" b="true">
                <a:solidFill>
                  <a:srgbClr val="000000"/>
                </a:solidFill>
                <a:latin typeface="League Spartan"/>
                <a:ea typeface="League Spartan"/>
                <a:cs typeface="League Spartan"/>
                <a:sym typeface="League Spartan"/>
              </a:rPr>
              <a:t>03.</a:t>
            </a:r>
          </a:p>
        </p:txBody>
      </p:sp>
      <p:sp>
        <p:nvSpPr>
          <p:cNvPr name="TextBox 25" id="25"/>
          <p:cNvSpPr txBox="true"/>
          <p:nvPr/>
        </p:nvSpPr>
        <p:spPr>
          <a:xfrm rot="0">
            <a:off x="6817558" y="3303613"/>
            <a:ext cx="3308699" cy="427868"/>
          </a:xfrm>
          <a:prstGeom prst="rect">
            <a:avLst/>
          </a:prstGeom>
        </p:spPr>
        <p:txBody>
          <a:bodyPr anchor="t" rtlCol="false" tIns="0" lIns="0" bIns="0" rIns="0">
            <a:spAutoFit/>
          </a:bodyPr>
          <a:lstStyle/>
          <a:p>
            <a:pPr algn="l">
              <a:lnSpc>
                <a:spcPts val="3362"/>
              </a:lnSpc>
            </a:pPr>
            <a:r>
              <a:rPr lang="en-US" sz="3171">
                <a:solidFill>
                  <a:srgbClr val="000000"/>
                </a:solidFill>
                <a:latin typeface="League Spartan"/>
                <a:ea typeface="League Spartan"/>
                <a:cs typeface="League Spartan"/>
                <a:sym typeface="League Spartan"/>
              </a:rPr>
              <a:t>DIF</a:t>
            </a:r>
          </a:p>
        </p:txBody>
      </p:sp>
      <p:grpSp>
        <p:nvGrpSpPr>
          <p:cNvPr name="Group 26" id="26"/>
          <p:cNvGrpSpPr/>
          <p:nvPr/>
        </p:nvGrpSpPr>
        <p:grpSpPr>
          <a:xfrm rot="0">
            <a:off x="5781016" y="5521886"/>
            <a:ext cx="4242857" cy="1074053"/>
            <a:chOff x="0" y="0"/>
            <a:chExt cx="1117460" cy="282878"/>
          </a:xfrm>
        </p:grpSpPr>
        <p:sp>
          <p:nvSpPr>
            <p:cNvPr name="Freeform 27" id="27"/>
            <p:cNvSpPr/>
            <p:nvPr/>
          </p:nvSpPr>
          <p:spPr>
            <a:xfrm flipH="false" flipV="false" rot="0">
              <a:off x="0" y="0"/>
              <a:ext cx="1117460" cy="282878"/>
            </a:xfrm>
            <a:custGeom>
              <a:avLst/>
              <a:gdLst/>
              <a:ahLst/>
              <a:cxnLst/>
              <a:rect r="r" b="b" t="t" l="l"/>
              <a:pathLst>
                <a:path h="282878" w="1117460">
                  <a:moveTo>
                    <a:pt x="47442" y="0"/>
                  </a:moveTo>
                  <a:lnTo>
                    <a:pt x="1070018" y="0"/>
                  </a:lnTo>
                  <a:cubicBezTo>
                    <a:pt x="1096220" y="0"/>
                    <a:pt x="1117460" y="21241"/>
                    <a:pt x="1117460" y="47442"/>
                  </a:cubicBezTo>
                  <a:lnTo>
                    <a:pt x="1117460" y="235436"/>
                  </a:lnTo>
                  <a:cubicBezTo>
                    <a:pt x="1117460" y="261638"/>
                    <a:pt x="1096220" y="282878"/>
                    <a:pt x="1070018" y="282878"/>
                  </a:cubicBezTo>
                  <a:lnTo>
                    <a:pt x="47442" y="282878"/>
                  </a:lnTo>
                  <a:cubicBezTo>
                    <a:pt x="34860" y="282878"/>
                    <a:pt x="22793" y="277880"/>
                    <a:pt x="13895" y="268983"/>
                  </a:cubicBezTo>
                  <a:cubicBezTo>
                    <a:pt x="4998" y="260086"/>
                    <a:pt x="0" y="248018"/>
                    <a:pt x="0" y="235436"/>
                  </a:cubicBezTo>
                  <a:lnTo>
                    <a:pt x="0" y="47442"/>
                  </a:lnTo>
                  <a:cubicBezTo>
                    <a:pt x="0" y="21241"/>
                    <a:pt x="21241" y="0"/>
                    <a:pt x="47442" y="0"/>
                  </a:cubicBezTo>
                  <a:close/>
                </a:path>
              </a:pathLst>
            </a:custGeom>
            <a:solidFill>
              <a:srgbClr val="FFFFFF"/>
            </a:solidFill>
          </p:spPr>
        </p:sp>
        <p:sp>
          <p:nvSpPr>
            <p:cNvPr name="TextBox 28" id="28"/>
            <p:cNvSpPr txBox="true"/>
            <p:nvPr/>
          </p:nvSpPr>
          <p:spPr>
            <a:xfrm>
              <a:off x="0" y="-57150"/>
              <a:ext cx="1117460" cy="340028"/>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6016543" y="4483661"/>
            <a:ext cx="1602032" cy="645738"/>
          </a:xfrm>
          <a:prstGeom prst="rect">
            <a:avLst/>
          </a:prstGeom>
        </p:spPr>
        <p:txBody>
          <a:bodyPr anchor="t" rtlCol="false" tIns="0" lIns="0" bIns="0" rIns="0">
            <a:spAutoFit/>
          </a:bodyPr>
          <a:lstStyle/>
          <a:p>
            <a:pPr algn="l">
              <a:lnSpc>
                <a:spcPts val="4993"/>
              </a:lnSpc>
            </a:pPr>
            <a:r>
              <a:rPr lang="en-US" sz="4711" b="true">
                <a:solidFill>
                  <a:srgbClr val="000000"/>
                </a:solidFill>
                <a:latin typeface="League Spartan"/>
                <a:ea typeface="League Spartan"/>
                <a:cs typeface="League Spartan"/>
                <a:sym typeface="League Spartan"/>
              </a:rPr>
              <a:t>04.</a:t>
            </a:r>
          </a:p>
        </p:txBody>
      </p:sp>
      <p:sp>
        <p:nvSpPr>
          <p:cNvPr name="TextBox 30" id="30"/>
          <p:cNvSpPr txBox="true"/>
          <p:nvPr/>
        </p:nvSpPr>
        <p:spPr>
          <a:xfrm rot="0">
            <a:off x="6183050" y="5791274"/>
            <a:ext cx="3438789" cy="427868"/>
          </a:xfrm>
          <a:prstGeom prst="rect">
            <a:avLst/>
          </a:prstGeom>
        </p:spPr>
        <p:txBody>
          <a:bodyPr anchor="t" rtlCol="false" tIns="0" lIns="0" bIns="0" rIns="0">
            <a:spAutoFit/>
          </a:bodyPr>
          <a:lstStyle/>
          <a:p>
            <a:pPr algn="l">
              <a:lnSpc>
                <a:spcPts val="3362"/>
              </a:lnSpc>
            </a:pPr>
            <a:r>
              <a:rPr lang="en-US" sz="3171">
                <a:solidFill>
                  <a:srgbClr val="000000"/>
                </a:solidFill>
                <a:latin typeface="League Spartan"/>
                <a:ea typeface="League Spartan"/>
                <a:cs typeface="League Spartan"/>
                <a:sym typeface="League Spartan"/>
              </a:rPr>
              <a:t>OSC</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84642" y="-145076"/>
            <a:ext cx="4476085" cy="10577152"/>
            <a:chOff x="0" y="0"/>
            <a:chExt cx="1178887" cy="2785752"/>
          </a:xfrm>
        </p:grpSpPr>
        <p:sp>
          <p:nvSpPr>
            <p:cNvPr name="Freeform 3" id="3"/>
            <p:cNvSpPr/>
            <p:nvPr/>
          </p:nvSpPr>
          <p:spPr>
            <a:xfrm flipH="false" flipV="false" rot="0">
              <a:off x="0" y="0"/>
              <a:ext cx="1178887" cy="2785752"/>
            </a:xfrm>
            <a:custGeom>
              <a:avLst/>
              <a:gdLst/>
              <a:ahLst/>
              <a:cxnLst/>
              <a:rect r="r" b="b" t="t" l="l"/>
              <a:pathLst>
                <a:path h="2785752" w="1178887">
                  <a:moveTo>
                    <a:pt x="0" y="0"/>
                  </a:moveTo>
                  <a:lnTo>
                    <a:pt x="1178887" y="0"/>
                  </a:lnTo>
                  <a:lnTo>
                    <a:pt x="1178887" y="2785752"/>
                  </a:lnTo>
                  <a:lnTo>
                    <a:pt x="0" y="2785752"/>
                  </a:lnTo>
                  <a:close/>
                </a:path>
              </a:pathLst>
            </a:custGeom>
            <a:solidFill>
              <a:srgbClr val="F4F4F4"/>
            </a:solidFill>
          </p:spPr>
        </p:sp>
        <p:sp>
          <p:nvSpPr>
            <p:cNvPr name="TextBox 4" id="4"/>
            <p:cNvSpPr txBox="true"/>
            <p:nvPr/>
          </p:nvSpPr>
          <p:spPr>
            <a:xfrm>
              <a:off x="0" y="-57150"/>
              <a:ext cx="1178887" cy="284290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97644" y="1280508"/>
            <a:ext cx="7550603" cy="6917258"/>
          </a:xfrm>
          <a:custGeom>
            <a:avLst/>
            <a:gdLst/>
            <a:ahLst/>
            <a:cxnLst/>
            <a:rect r="r" b="b" t="t" l="l"/>
            <a:pathLst>
              <a:path h="6917258" w="7550603">
                <a:moveTo>
                  <a:pt x="0" y="0"/>
                </a:moveTo>
                <a:lnTo>
                  <a:pt x="7550603" y="0"/>
                </a:lnTo>
                <a:lnTo>
                  <a:pt x="7550603" y="6917257"/>
                </a:lnTo>
                <a:lnTo>
                  <a:pt x="0" y="6917257"/>
                </a:lnTo>
                <a:lnTo>
                  <a:pt x="0" y="0"/>
                </a:lnTo>
                <a:close/>
              </a:path>
            </a:pathLst>
          </a:custGeom>
          <a:blipFill>
            <a:blip r:embed="rId2"/>
            <a:stretch>
              <a:fillRect l="-9984" t="-3640" r="-13123" b="0"/>
            </a:stretch>
          </a:blipFill>
        </p:spPr>
      </p:sp>
      <p:sp>
        <p:nvSpPr>
          <p:cNvPr name="TextBox 6" id="6"/>
          <p:cNvSpPr txBox="true"/>
          <p:nvPr/>
        </p:nvSpPr>
        <p:spPr>
          <a:xfrm rot="0">
            <a:off x="9595337" y="1755096"/>
            <a:ext cx="6031685" cy="1303622"/>
          </a:xfrm>
          <a:prstGeom prst="rect">
            <a:avLst/>
          </a:prstGeom>
        </p:spPr>
        <p:txBody>
          <a:bodyPr anchor="t" rtlCol="false" tIns="0" lIns="0" bIns="0" rIns="0">
            <a:spAutoFit/>
          </a:bodyPr>
          <a:lstStyle/>
          <a:p>
            <a:pPr algn="just">
              <a:lnSpc>
                <a:spcPts val="10032"/>
              </a:lnSpc>
            </a:pPr>
            <a:r>
              <a:rPr lang="en-US" sz="9289">
                <a:solidFill>
                  <a:srgbClr val="FFDE59"/>
                </a:solidFill>
                <a:latin typeface="League Spartan"/>
                <a:ea typeface="League Spartan"/>
                <a:cs typeface="League Spartan"/>
                <a:sym typeface="League Spartan"/>
              </a:rPr>
              <a:t>TELETON:</a:t>
            </a:r>
          </a:p>
        </p:txBody>
      </p:sp>
      <p:sp>
        <p:nvSpPr>
          <p:cNvPr name="TextBox 7" id="7"/>
          <p:cNvSpPr txBox="true"/>
          <p:nvPr/>
        </p:nvSpPr>
        <p:spPr>
          <a:xfrm rot="0">
            <a:off x="8914411" y="3001568"/>
            <a:ext cx="8067960" cy="4329059"/>
          </a:xfrm>
          <a:prstGeom prst="rect">
            <a:avLst/>
          </a:prstGeom>
        </p:spPr>
        <p:txBody>
          <a:bodyPr anchor="t" rtlCol="false" tIns="0" lIns="0" bIns="0" rIns="0">
            <a:spAutoFit/>
          </a:bodyPr>
          <a:lstStyle/>
          <a:p>
            <a:pPr algn="l">
              <a:lnSpc>
                <a:spcPts val="3471"/>
              </a:lnSpc>
            </a:pPr>
            <a:r>
              <a:rPr lang="en-US" sz="2479">
                <a:solidFill>
                  <a:srgbClr val="FFFFFF"/>
                </a:solidFill>
                <a:latin typeface="Gotham"/>
                <a:ea typeface="Gotham"/>
                <a:cs typeface="Gotham"/>
                <a:sym typeface="Gotham"/>
              </a:rPr>
              <a:t>Fundación Teletón es una organización sin fines de lucro dedicada a brindar atención integral y de calidad a personas con discapacidad, cáncer y autismo, para promover el desarrollo de su máximo potencial, así como su inclusión en la sociedad.</a:t>
            </a:r>
          </a:p>
          <a:p>
            <a:pPr algn="l">
              <a:lnSpc>
                <a:spcPts val="3471"/>
              </a:lnSpc>
            </a:pPr>
          </a:p>
          <a:p>
            <a:pPr algn="l">
              <a:lnSpc>
                <a:spcPts val="3471"/>
              </a:lnSpc>
            </a:pPr>
            <a:r>
              <a:rPr lang="en-US" sz="2479">
                <a:solidFill>
                  <a:srgbClr val="FFFFFF"/>
                </a:solidFill>
                <a:latin typeface="Gotham"/>
                <a:ea typeface="Gotham"/>
                <a:cs typeface="Gotham"/>
                <a:sym typeface="Gotham"/>
              </a:rPr>
              <a:t>Cada día, trabajan con el compromiso de construir un México más incluyente, en el que todas las personas puedan vivir y ejercer plenamente sus derechos.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3855523" y="-566086"/>
            <a:ext cx="4476085" cy="11419172"/>
            <a:chOff x="0" y="0"/>
            <a:chExt cx="1178887" cy="3007519"/>
          </a:xfrm>
        </p:grpSpPr>
        <p:sp>
          <p:nvSpPr>
            <p:cNvPr name="Freeform 3" id="3"/>
            <p:cNvSpPr/>
            <p:nvPr/>
          </p:nvSpPr>
          <p:spPr>
            <a:xfrm flipH="false" flipV="false" rot="0">
              <a:off x="0" y="0"/>
              <a:ext cx="1178887" cy="3007519"/>
            </a:xfrm>
            <a:custGeom>
              <a:avLst/>
              <a:gdLst/>
              <a:ahLst/>
              <a:cxnLst/>
              <a:rect r="r" b="b" t="t" l="l"/>
              <a:pathLst>
                <a:path h="3007519" w="1178887">
                  <a:moveTo>
                    <a:pt x="0" y="0"/>
                  </a:moveTo>
                  <a:lnTo>
                    <a:pt x="1178887" y="0"/>
                  </a:lnTo>
                  <a:lnTo>
                    <a:pt x="1178887" y="3007519"/>
                  </a:lnTo>
                  <a:lnTo>
                    <a:pt x="0" y="3007519"/>
                  </a:lnTo>
                  <a:close/>
                </a:path>
              </a:pathLst>
            </a:custGeom>
            <a:solidFill>
              <a:srgbClr val="000000"/>
            </a:solidFill>
          </p:spPr>
        </p:sp>
        <p:sp>
          <p:nvSpPr>
            <p:cNvPr name="TextBox 4" id="4"/>
            <p:cNvSpPr txBox="true"/>
            <p:nvPr/>
          </p:nvSpPr>
          <p:spPr>
            <a:xfrm>
              <a:off x="0" y="-57150"/>
              <a:ext cx="1178887" cy="3064669"/>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28700" y="2210650"/>
            <a:ext cx="8801644" cy="5458959"/>
          </a:xfrm>
          <a:prstGeom prst="rect">
            <a:avLst/>
          </a:prstGeom>
        </p:spPr>
        <p:txBody>
          <a:bodyPr anchor="t" rtlCol="false" tIns="0" lIns="0" bIns="0" rIns="0">
            <a:spAutoFit/>
          </a:bodyPr>
          <a:lstStyle/>
          <a:p>
            <a:pPr algn="l">
              <a:lnSpc>
                <a:spcPts val="3984"/>
              </a:lnSpc>
            </a:pPr>
            <a:r>
              <a:rPr lang="en-US" sz="2846">
                <a:solidFill>
                  <a:srgbClr val="000000"/>
                </a:solidFill>
                <a:latin typeface="Gotham"/>
                <a:ea typeface="Gotham"/>
                <a:cs typeface="Gotham"/>
                <a:sym typeface="Gotham"/>
              </a:rPr>
              <a:t>Promover la inclusión social de las personas con discapacidad, autismo y cáncer. </a:t>
            </a:r>
          </a:p>
          <a:p>
            <a:pPr algn="l">
              <a:lnSpc>
                <a:spcPts val="3984"/>
              </a:lnSpc>
            </a:pPr>
          </a:p>
          <a:p>
            <a:pPr algn="l">
              <a:lnSpc>
                <a:spcPts val="3984"/>
              </a:lnSpc>
            </a:pPr>
            <a:r>
              <a:rPr lang="en-US" sz="2846">
                <a:solidFill>
                  <a:srgbClr val="000000"/>
                </a:solidFill>
                <a:latin typeface="Gotham"/>
                <a:ea typeface="Gotham"/>
                <a:cs typeface="Gotham"/>
                <a:sym typeface="Gotham"/>
              </a:rPr>
              <a:t>Desarrollar las capacidades de las personas con discapacidad motora.</a:t>
            </a:r>
          </a:p>
          <a:p>
            <a:pPr algn="l">
              <a:lnSpc>
                <a:spcPts val="3984"/>
              </a:lnSpc>
            </a:pPr>
          </a:p>
          <a:p>
            <a:pPr algn="l">
              <a:lnSpc>
                <a:spcPts val="3984"/>
              </a:lnSpc>
            </a:pPr>
            <a:r>
              <a:rPr lang="en-US" sz="2846">
                <a:solidFill>
                  <a:srgbClr val="000000"/>
                </a:solidFill>
                <a:latin typeface="Gotham"/>
                <a:ea typeface="Gotham"/>
                <a:cs typeface="Gotham"/>
                <a:sym typeface="Gotham"/>
              </a:rPr>
              <a:t>Construir un país incluyente.</a:t>
            </a:r>
          </a:p>
          <a:p>
            <a:pPr algn="l">
              <a:lnSpc>
                <a:spcPts val="3984"/>
              </a:lnSpc>
            </a:pPr>
            <a:r>
              <a:rPr lang="en-US" sz="2846">
                <a:solidFill>
                  <a:srgbClr val="000000"/>
                </a:solidFill>
                <a:latin typeface="Gotham"/>
                <a:ea typeface="Gotham"/>
                <a:cs typeface="Gotham"/>
                <a:sym typeface="Gotham"/>
              </a:rPr>
              <a:t> </a:t>
            </a:r>
          </a:p>
          <a:p>
            <a:pPr algn="l">
              <a:lnSpc>
                <a:spcPts val="3984"/>
              </a:lnSpc>
            </a:pPr>
            <a:r>
              <a:rPr lang="en-US" sz="2846">
                <a:solidFill>
                  <a:srgbClr val="000000"/>
                </a:solidFill>
                <a:latin typeface="Gotham"/>
                <a:ea typeface="Gotham"/>
                <a:cs typeface="Gotham"/>
                <a:sym typeface="Gotham"/>
              </a:rPr>
              <a:t>Recaudar fondos para la atención de niños, niñas y adolescentes con discapacidad, cáncer o autismo. </a:t>
            </a:r>
          </a:p>
        </p:txBody>
      </p:sp>
      <p:sp>
        <p:nvSpPr>
          <p:cNvPr name="Freeform 6" id="6"/>
          <p:cNvSpPr/>
          <p:nvPr/>
        </p:nvSpPr>
        <p:spPr>
          <a:xfrm flipH="false" flipV="false" rot="0">
            <a:off x="675041" y="6259106"/>
            <a:ext cx="353659" cy="353659"/>
          </a:xfrm>
          <a:custGeom>
            <a:avLst/>
            <a:gdLst/>
            <a:ahLst/>
            <a:cxnLst/>
            <a:rect r="r" b="b" t="t" l="l"/>
            <a:pathLst>
              <a:path h="353659" w="353659">
                <a:moveTo>
                  <a:pt x="0" y="0"/>
                </a:moveTo>
                <a:lnTo>
                  <a:pt x="353659" y="0"/>
                </a:lnTo>
                <a:lnTo>
                  <a:pt x="353659" y="353659"/>
                </a:lnTo>
                <a:lnTo>
                  <a:pt x="0" y="3536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388227" y="428525"/>
            <a:ext cx="9199979" cy="1303622"/>
          </a:xfrm>
          <a:prstGeom prst="rect">
            <a:avLst/>
          </a:prstGeom>
        </p:spPr>
        <p:txBody>
          <a:bodyPr anchor="t" rtlCol="false" tIns="0" lIns="0" bIns="0" rIns="0">
            <a:spAutoFit/>
          </a:bodyPr>
          <a:lstStyle/>
          <a:p>
            <a:pPr algn="just">
              <a:lnSpc>
                <a:spcPts val="10032"/>
              </a:lnSpc>
            </a:pPr>
            <a:r>
              <a:rPr lang="en-US" sz="9289">
                <a:solidFill>
                  <a:srgbClr val="FFCC00"/>
                </a:solidFill>
                <a:latin typeface="League Spartan"/>
                <a:ea typeface="League Spartan"/>
                <a:cs typeface="League Spartan"/>
                <a:sym typeface="League Spartan"/>
              </a:rPr>
              <a:t>FUNCIONES:</a:t>
            </a:r>
          </a:p>
        </p:txBody>
      </p:sp>
      <p:sp>
        <p:nvSpPr>
          <p:cNvPr name="TextBox 8" id="8"/>
          <p:cNvSpPr txBox="true"/>
          <p:nvPr/>
        </p:nvSpPr>
        <p:spPr>
          <a:xfrm rot="0">
            <a:off x="999647" y="7885758"/>
            <a:ext cx="8715772" cy="1977898"/>
          </a:xfrm>
          <a:prstGeom prst="rect">
            <a:avLst/>
          </a:prstGeom>
        </p:spPr>
        <p:txBody>
          <a:bodyPr anchor="t" rtlCol="false" tIns="0" lIns="0" bIns="0" rIns="0">
            <a:spAutoFit/>
          </a:bodyPr>
          <a:lstStyle/>
          <a:p>
            <a:pPr algn="l">
              <a:lnSpc>
                <a:spcPts val="3950"/>
              </a:lnSpc>
            </a:pPr>
            <a:r>
              <a:rPr lang="en-US" sz="2822">
                <a:solidFill>
                  <a:srgbClr val="000000"/>
                </a:solidFill>
                <a:latin typeface="Gotham"/>
                <a:ea typeface="Gotham"/>
                <a:cs typeface="Gotham"/>
                <a:sym typeface="Gotham"/>
              </a:rPr>
              <a:t>Rehabilitación integral de niños, niñas y jóvenes con discapacidad motora, en el mejoramiento de su calidad de vida y al desarrollo de sus capacidades para lograr su inclusión social.</a:t>
            </a:r>
          </a:p>
        </p:txBody>
      </p:sp>
      <p:sp>
        <p:nvSpPr>
          <p:cNvPr name="Freeform 9" id="9"/>
          <p:cNvSpPr/>
          <p:nvPr/>
        </p:nvSpPr>
        <p:spPr>
          <a:xfrm flipH="false" flipV="false" rot="0">
            <a:off x="567900" y="8029748"/>
            <a:ext cx="353659" cy="353659"/>
          </a:xfrm>
          <a:custGeom>
            <a:avLst/>
            <a:gdLst/>
            <a:ahLst/>
            <a:cxnLst/>
            <a:rect r="r" b="b" t="t" l="l"/>
            <a:pathLst>
              <a:path h="353659" w="353659">
                <a:moveTo>
                  <a:pt x="0" y="0"/>
                </a:moveTo>
                <a:lnTo>
                  <a:pt x="353660" y="0"/>
                </a:lnTo>
                <a:lnTo>
                  <a:pt x="353660" y="353659"/>
                </a:lnTo>
                <a:lnTo>
                  <a:pt x="0" y="3536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645988" y="5292205"/>
            <a:ext cx="353659" cy="353659"/>
          </a:xfrm>
          <a:custGeom>
            <a:avLst/>
            <a:gdLst/>
            <a:ahLst/>
            <a:cxnLst/>
            <a:rect r="r" b="b" t="t" l="l"/>
            <a:pathLst>
              <a:path h="353659" w="353659">
                <a:moveTo>
                  <a:pt x="0" y="0"/>
                </a:moveTo>
                <a:lnTo>
                  <a:pt x="353659" y="0"/>
                </a:lnTo>
                <a:lnTo>
                  <a:pt x="353659" y="353659"/>
                </a:lnTo>
                <a:lnTo>
                  <a:pt x="0" y="3536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645988" y="3810100"/>
            <a:ext cx="353659" cy="353659"/>
          </a:xfrm>
          <a:custGeom>
            <a:avLst/>
            <a:gdLst/>
            <a:ahLst/>
            <a:cxnLst/>
            <a:rect r="r" b="b" t="t" l="l"/>
            <a:pathLst>
              <a:path h="353659" w="353659">
                <a:moveTo>
                  <a:pt x="0" y="0"/>
                </a:moveTo>
                <a:lnTo>
                  <a:pt x="353659" y="0"/>
                </a:lnTo>
                <a:lnTo>
                  <a:pt x="353659" y="353659"/>
                </a:lnTo>
                <a:lnTo>
                  <a:pt x="0" y="3536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645988" y="2305905"/>
            <a:ext cx="353659" cy="353659"/>
          </a:xfrm>
          <a:custGeom>
            <a:avLst/>
            <a:gdLst/>
            <a:ahLst/>
            <a:cxnLst/>
            <a:rect r="r" b="b" t="t" l="l"/>
            <a:pathLst>
              <a:path h="353659" w="353659">
                <a:moveTo>
                  <a:pt x="0" y="0"/>
                </a:moveTo>
                <a:lnTo>
                  <a:pt x="353659" y="0"/>
                </a:lnTo>
                <a:lnTo>
                  <a:pt x="353659" y="353659"/>
                </a:lnTo>
                <a:lnTo>
                  <a:pt x="0" y="3536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0588207" y="2079176"/>
            <a:ext cx="7253688" cy="6779719"/>
            <a:chOff x="0" y="0"/>
            <a:chExt cx="9671583" cy="9039625"/>
          </a:xfrm>
        </p:grpSpPr>
        <p:pic>
          <p:nvPicPr>
            <p:cNvPr name="Picture 14" id="14"/>
            <p:cNvPicPr>
              <a:picLocks noChangeAspect="true"/>
            </p:cNvPicPr>
            <p:nvPr/>
          </p:nvPicPr>
          <p:blipFill>
            <a:blip r:embed="rId4"/>
            <a:srcRect l="0" t="1446" r="0" b="1446"/>
            <a:stretch>
              <a:fillRect/>
            </a:stretch>
          </p:blipFill>
          <p:spPr>
            <a:xfrm flipH="false" flipV="false">
              <a:off x="0" y="0"/>
              <a:ext cx="9671583" cy="9039625"/>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827004" y="4011123"/>
            <a:ext cx="3282294" cy="2997143"/>
            <a:chOff x="0" y="0"/>
            <a:chExt cx="4376392" cy="3996190"/>
          </a:xfrm>
        </p:grpSpPr>
        <p:pic>
          <p:nvPicPr>
            <p:cNvPr name="Picture 3" id="3"/>
            <p:cNvPicPr>
              <a:picLocks noChangeAspect="true"/>
            </p:cNvPicPr>
            <p:nvPr/>
          </p:nvPicPr>
          <p:blipFill>
            <a:blip r:embed="rId2"/>
            <a:srcRect l="1020" t="0" r="1020" b="0"/>
            <a:stretch>
              <a:fillRect/>
            </a:stretch>
          </p:blipFill>
          <p:spPr>
            <a:xfrm flipH="false" flipV="false">
              <a:off x="0" y="0"/>
              <a:ext cx="4376392" cy="3996190"/>
            </a:xfrm>
            <a:prstGeom prst="rect">
              <a:avLst/>
            </a:prstGeom>
          </p:spPr>
        </p:pic>
      </p:grpSp>
      <p:grpSp>
        <p:nvGrpSpPr>
          <p:cNvPr name="Group 4" id="4"/>
          <p:cNvGrpSpPr/>
          <p:nvPr/>
        </p:nvGrpSpPr>
        <p:grpSpPr>
          <a:xfrm rot="0">
            <a:off x="0" y="0"/>
            <a:ext cx="18288000" cy="858289"/>
            <a:chOff x="0" y="0"/>
            <a:chExt cx="4816593" cy="226052"/>
          </a:xfrm>
        </p:grpSpPr>
        <p:sp>
          <p:nvSpPr>
            <p:cNvPr name="Freeform 5" id="5"/>
            <p:cNvSpPr/>
            <p:nvPr/>
          </p:nvSpPr>
          <p:spPr>
            <a:xfrm flipH="false" flipV="false" rot="0">
              <a:off x="0" y="0"/>
              <a:ext cx="4816592" cy="226052"/>
            </a:xfrm>
            <a:custGeom>
              <a:avLst/>
              <a:gdLst/>
              <a:ahLst/>
              <a:cxnLst/>
              <a:rect r="r" b="b" t="t" l="l"/>
              <a:pathLst>
                <a:path h="226052" w="4816592">
                  <a:moveTo>
                    <a:pt x="0" y="0"/>
                  </a:moveTo>
                  <a:lnTo>
                    <a:pt x="4816592" y="0"/>
                  </a:lnTo>
                  <a:lnTo>
                    <a:pt x="4816592" y="226052"/>
                  </a:lnTo>
                  <a:lnTo>
                    <a:pt x="0" y="226052"/>
                  </a:lnTo>
                  <a:close/>
                </a:path>
              </a:pathLst>
            </a:custGeom>
            <a:solidFill>
              <a:srgbClr val="121212"/>
            </a:solidFill>
          </p:spPr>
        </p:sp>
        <p:sp>
          <p:nvSpPr>
            <p:cNvPr name="TextBox 6" id="6"/>
            <p:cNvSpPr txBox="true"/>
            <p:nvPr/>
          </p:nvSpPr>
          <p:spPr>
            <a:xfrm>
              <a:off x="0" y="-57150"/>
              <a:ext cx="4816593" cy="28320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4343895" y="4068013"/>
            <a:ext cx="3282294" cy="2997143"/>
            <a:chOff x="0" y="0"/>
            <a:chExt cx="4376392" cy="3996190"/>
          </a:xfrm>
        </p:grpSpPr>
        <p:pic>
          <p:nvPicPr>
            <p:cNvPr name="Picture 8" id="8"/>
            <p:cNvPicPr>
              <a:picLocks noChangeAspect="true"/>
            </p:cNvPicPr>
            <p:nvPr/>
          </p:nvPicPr>
          <p:blipFill>
            <a:blip r:embed="rId3"/>
            <a:srcRect l="0" t="8302" r="0" b="8302"/>
            <a:stretch>
              <a:fillRect/>
            </a:stretch>
          </p:blipFill>
          <p:spPr>
            <a:xfrm flipH="false" flipV="false">
              <a:off x="0" y="0"/>
              <a:ext cx="4376392" cy="3996190"/>
            </a:xfrm>
            <a:prstGeom prst="rect">
              <a:avLst/>
            </a:prstGeom>
          </p:spPr>
        </p:pic>
      </p:grpSp>
      <p:grpSp>
        <p:nvGrpSpPr>
          <p:cNvPr name="Group 9" id="9"/>
          <p:cNvGrpSpPr/>
          <p:nvPr/>
        </p:nvGrpSpPr>
        <p:grpSpPr>
          <a:xfrm rot="0">
            <a:off x="5261590" y="4011123"/>
            <a:ext cx="3282294" cy="2997143"/>
            <a:chOff x="0" y="0"/>
            <a:chExt cx="4376392" cy="3996190"/>
          </a:xfrm>
        </p:grpSpPr>
        <p:pic>
          <p:nvPicPr>
            <p:cNvPr name="Picture 10" id="10"/>
            <p:cNvPicPr>
              <a:picLocks noChangeAspect="true"/>
            </p:cNvPicPr>
            <p:nvPr/>
          </p:nvPicPr>
          <p:blipFill>
            <a:blip r:embed="rId4"/>
            <a:srcRect l="1403" t="0" r="1403" b="0"/>
            <a:stretch>
              <a:fillRect/>
            </a:stretch>
          </p:blipFill>
          <p:spPr>
            <a:xfrm flipH="false" flipV="false">
              <a:off x="0" y="0"/>
              <a:ext cx="4376392" cy="3996190"/>
            </a:xfrm>
            <a:prstGeom prst="rect">
              <a:avLst/>
            </a:prstGeom>
          </p:spPr>
        </p:pic>
      </p:grpSp>
      <p:grpSp>
        <p:nvGrpSpPr>
          <p:cNvPr name="Group 11" id="11"/>
          <p:cNvGrpSpPr/>
          <p:nvPr/>
        </p:nvGrpSpPr>
        <p:grpSpPr>
          <a:xfrm rot="0">
            <a:off x="9919561" y="4068013"/>
            <a:ext cx="3282294" cy="2997143"/>
            <a:chOff x="0" y="0"/>
            <a:chExt cx="4376392" cy="3996190"/>
          </a:xfrm>
        </p:grpSpPr>
        <p:pic>
          <p:nvPicPr>
            <p:cNvPr name="Picture 12" id="12"/>
            <p:cNvPicPr>
              <a:picLocks noChangeAspect="true"/>
            </p:cNvPicPr>
            <p:nvPr/>
          </p:nvPicPr>
          <p:blipFill>
            <a:blip r:embed="rId5"/>
            <a:srcRect l="0" t="34" r="0" b="34"/>
            <a:stretch>
              <a:fillRect/>
            </a:stretch>
          </p:blipFill>
          <p:spPr>
            <a:xfrm flipH="false" flipV="false">
              <a:off x="0" y="0"/>
              <a:ext cx="4376392" cy="3996190"/>
            </a:xfrm>
            <a:prstGeom prst="rect">
              <a:avLst/>
            </a:prstGeom>
          </p:spPr>
        </p:pic>
      </p:grpSp>
      <p:grpSp>
        <p:nvGrpSpPr>
          <p:cNvPr name="Group 13" id="13"/>
          <p:cNvGrpSpPr/>
          <p:nvPr/>
        </p:nvGrpSpPr>
        <p:grpSpPr>
          <a:xfrm rot="0">
            <a:off x="14095370" y="6213933"/>
            <a:ext cx="3429617" cy="1588665"/>
            <a:chOff x="0" y="0"/>
            <a:chExt cx="5869940" cy="2719070"/>
          </a:xfrm>
        </p:grpSpPr>
        <p:sp>
          <p:nvSpPr>
            <p:cNvPr name="Freeform 14" id="14"/>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606060"/>
            </a:solidFill>
          </p:spPr>
        </p:sp>
        <p:sp>
          <p:nvSpPr>
            <p:cNvPr name="Freeform 15" id="15"/>
            <p:cNvSpPr/>
            <p:nvPr/>
          </p:nvSpPr>
          <p:spPr>
            <a:xfrm flipH="false" flipV="false" rot="0">
              <a:off x="0" y="450850"/>
              <a:ext cx="5869940" cy="2269490"/>
            </a:xfrm>
            <a:custGeom>
              <a:avLst/>
              <a:gdLst/>
              <a:ahLst/>
              <a:cxnLst/>
              <a:rect r="r" b="b" t="t" l="l"/>
              <a:pathLst>
                <a:path h="2269490" w="5869940">
                  <a:moveTo>
                    <a:pt x="5280660" y="0"/>
                  </a:moveTo>
                  <a:lnTo>
                    <a:pt x="0" y="0"/>
                  </a:lnTo>
                  <a:lnTo>
                    <a:pt x="0" y="2269490"/>
                  </a:lnTo>
                  <a:lnTo>
                    <a:pt x="5280660" y="2269490"/>
                  </a:lnTo>
                  <a:lnTo>
                    <a:pt x="5280660" y="2268220"/>
                  </a:lnTo>
                  <a:lnTo>
                    <a:pt x="5869940" y="1134110"/>
                  </a:lnTo>
                  <a:close/>
                </a:path>
              </a:pathLst>
            </a:custGeom>
            <a:solidFill>
              <a:srgbClr val="121212"/>
            </a:solidFill>
          </p:spPr>
        </p:sp>
      </p:grpSp>
      <p:grpSp>
        <p:nvGrpSpPr>
          <p:cNvPr name="Group 16" id="16"/>
          <p:cNvGrpSpPr/>
          <p:nvPr/>
        </p:nvGrpSpPr>
        <p:grpSpPr>
          <a:xfrm rot="0">
            <a:off x="9686884" y="6213933"/>
            <a:ext cx="3429617" cy="1588665"/>
            <a:chOff x="0" y="0"/>
            <a:chExt cx="5869940" cy="2719070"/>
          </a:xfrm>
        </p:grpSpPr>
        <p:sp>
          <p:nvSpPr>
            <p:cNvPr name="Freeform 17" id="17"/>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606060"/>
            </a:solidFill>
          </p:spPr>
        </p:sp>
        <p:sp>
          <p:nvSpPr>
            <p:cNvPr name="Freeform 18" id="18"/>
            <p:cNvSpPr/>
            <p:nvPr/>
          </p:nvSpPr>
          <p:spPr>
            <a:xfrm flipH="false" flipV="false" rot="0">
              <a:off x="0" y="450850"/>
              <a:ext cx="5869940" cy="2269490"/>
            </a:xfrm>
            <a:custGeom>
              <a:avLst/>
              <a:gdLst/>
              <a:ahLst/>
              <a:cxnLst/>
              <a:rect r="r" b="b" t="t" l="l"/>
              <a:pathLst>
                <a:path h="2269490" w="5869940">
                  <a:moveTo>
                    <a:pt x="5280660" y="0"/>
                  </a:moveTo>
                  <a:lnTo>
                    <a:pt x="0" y="0"/>
                  </a:lnTo>
                  <a:lnTo>
                    <a:pt x="0" y="2269490"/>
                  </a:lnTo>
                  <a:lnTo>
                    <a:pt x="5280660" y="2269490"/>
                  </a:lnTo>
                  <a:lnTo>
                    <a:pt x="5280660" y="2268220"/>
                  </a:lnTo>
                  <a:lnTo>
                    <a:pt x="5869940" y="1134110"/>
                  </a:lnTo>
                  <a:close/>
                </a:path>
              </a:pathLst>
            </a:custGeom>
            <a:solidFill>
              <a:srgbClr val="121212"/>
            </a:solidFill>
          </p:spPr>
        </p:sp>
      </p:grpSp>
      <p:grpSp>
        <p:nvGrpSpPr>
          <p:cNvPr name="Group 19" id="19"/>
          <p:cNvGrpSpPr/>
          <p:nvPr/>
        </p:nvGrpSpPr>
        <p:grpSpPr>
          <a:xfrm rot="0">
            <a:off x="5004648" y="6213933"/>
            <a:ext cx="3429617" cy="1588665"/>
            <a:chOff x="0" y="0"/>
            <a:chExt cx="5869940" cy="2719070"/>
          </a:xfrm>
        </p:grpSpPr>
        <p:sp>
          <p:nvSpPr>
            <p:cNvPr name="Freeform 20" id="20"/>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606060"/>
            </a:solidFill>
          </p:spPr>
        </p:sp>
        <p:sp>
          <p:nvSpPr>
            <p:cNvPr name="Freeform 21" id="21"/>
            <p:cNvSpPr/>
            <p:nvPr/>
          </p:nvSpPr>
          <p:spPr>
            <a:xfrm flipH="false" flipV="false" rot="0">
              <a:off x="0" y="450850"/>
              <a:ext cx="5869940" cy="2269490"/>
            </a:xfrm>
            <a:custGeom>
              <a:avLst/>
              <a:gdLst/>
              <a:ahLst/>
              <a:cxnLst/>
              <a:rect r="r" b="b" t="t" l="l"/>
              <a:pathLst>
                <a:path h="2269490" w="5869940">
                  <a:moveTo>
                    <a:pt x="5280660" y="0"/>
                  </a:moveTo>
                  <a:lnTo>
                    <a:pt x="0" y="0"/>
                  </a:lnTo>
                  <a:lnTo>
                    <a:pt x="0" y="2269490"/>
                  </a:lnTo>
                  <a:lnTo>
                    <a:pt x="5280660" y="2269490"/>
                  </a:lnTo>
                  <a:lnTo>
                    <a:pt x="5280660" y="2268220"/>
                  </a:lnTo>
                  <a:lnTo>
                    <a:pt x="5869940" y="1134110"/>
                  </a:lnTo>
                  <a:close/>
                </a:path>
              </a:pathLst>
            </a:custGeom>
            <a:solidFill>
              <a:srgbClr val="121212"/>
            </a:solidFill>
          </p:spPr>
        </p:sp>
      </p:grpSp>
      <p:grpSp>
        <p:nvGrpSpPr>
          <p:cNvPr name="Group 22" id="22"/>
          <p:cNvGrpSpPr/>
          <p:nvPr/>
        </p:nvGrpSpPr>
        <p:grpSpPr>
          <a:xfrm rot="0">
            <a:off x="555856" y="6213933"/>
            <a:ext cx="3429617" cy="1588665"/>
            <a:chOff x="0" y="0"/>
            <a:chExt cx="5869940" cy="2719070"/>
          </a:xfrm>
        </p:grpSpPr>
        <p:sp>
          <p:nvSpPr>
            <p:cNvPr name="Freeform 23" id="23"/>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606060"/>
            </a:solidFill>
          </p:spPr>
        </p:sp>
        <p:sp>
          <p:nvSpPr>
            <p:cNvPr name="Freeform 24" id="24"/>
            <p:cNvSpPr/>
            <p:nvPr/>
          </p:nvSpPr>
          <p:spPr>
            <a:xfrm flipH="false" flipV="false" rot="0">
              <a:off x="0" y="450850"/>
              <a:ext cx="5869940" cy="2269490"/>
            </a:xfrm>
            <a:custGeom>
              <a:avLst/>
              <a:gdLst/>
              <a:ahLst/>
              <a:cxnLst/>
              <a:rect r="r" b="b" t="t" l="l"/>
              <a:pathLst>
                <a:path h="2269490" w="5869940">
                  <a:moveTo>
                    <a:pt x="5280660" y="0"/>
                  </a:moveTo>
                  <a:lnTo>
                    <a:pt x="0" y="0"/>
                  </a:lnTo>
                  <a:lnTo>
                    <a:pt x="0" y="2269490"/>
                  </a:lnTo>
                  <a:lnTo>
                    <a:pt x="5280660" y="2269490"/>
                  </a:lnTo>
                  <a:lnTo>
                    <a:pt x="5280660" y="2268220"/>
                  </a:lnTo>
                  <a:lnTo>
                    <a:pt x="5869940" y="1134110"/>
                  </a:lnTo>
                  <a:close/>
                </a:path>
              </a:pathLst>
            </a:custGeom>
            <a:solidFill>
              <a:srgbClr val="121212"/>
            </a:solidFill>
          </p:spPr>
        </p:sp>
      </p:grpSp>
      <p:sp>
        <p:nvSpPr>
          <p:cNvPr name="TextBox 25" id="25"/>
          <p:cNvSpPr txBox="true"/>
          <p:nvPr/>
        </p:nvSpPr>
        <p:spPr>
          <a:xfrm rot="0">
            <a:off x="1320041" y="2301014"/>
            <a:ext cx="16733685" cy="1071617"/>
          </a:xfrm>
          <a:prstGeom prst="rect">
            <a:avLst/>
          </a:prstGeom>
        </p:spPr>
        <p:txBody>
          <a:bodyPr anchor="t" rtlCol="false" tIns="0" lIns="0" bIns="0" rIns="0">
            <a:spAutoFit/>
          </a:bodyPr>
          <a:lstStyle/>
          <a:p>
            <a:pPr algn="ctr">
              <a:lnSpc>
                <a:spcPts val="8237"/>
              </a:lnSpc>
            </a:pPr>
            <a:r>
              <a:rPr lang="en-US" b="true" sz="7770">
                <a:solidFill>
                  <a:srgbClr val="000000"/>
                </a:solidFill>
                <a:latin typeface="League Spartan"/>
                <a:ea typeface="League Spartan"/>
                <a:cs typeface="League Spartan"/>
                <a:sym typeface="League Spartan"/>
              </a:rPr>
              <a:t>ENFERMEDADES/CONDICIONES</a:t>
            </a:r>
          </a:p>
        </p:txBody>
      </p:sp>
      <p:sp>
        <p:nvSpPr>
          <p:cNvPr name="TextBox 26" id="26"/>
          <p:cNvSpPr txBox="true"/>
          <p:nvPr/>
        </p:nvSpPr>
        <p:spPr>
          <a:xfrm rot="0">
            <a:off x="872194" y="6793755"/>
            <a:ext cx="2903729" cy="381397"/>
          </a:xfrm>
          <a:prstGeom prst="rect">
            <a:avLst/>
          </a:prstGeom>
        </p:spPr>
        <p:txBody>
          <a:bodyPr anchor="t" rtlCol="false" tIns="0" lIns="0" bIns="0" rIns="0">
            <a:spAutoFit/>
          </a:bodyPr>
          <a:lstStyle/>
          <a:p>
            <a:pPr algn="l">
              <a:lnSpc>
                <a:spcPts val="3128"/>
              </a:lnSpc>
            </a:pPr>
            <a:r>
              <a:rPr lang="en-US" sz="2234">
                <a:solidFill>
                  <a:srgbClr val="FFDE59"/>
                </a:solidFill>
                <a:latin typeface="League Spartan"/>
                <a:ea typeface="League Spartan"/>
                <a:cs typeface="League Spartan"/>
                <a:sym typeface="League Spartan"/>
              </a:rPr>
              <a:t>Cáncer</a:t>
            </a:r>
          </a:p>
        </p:txBody>
      </p:sp>
      <p:sp>
        <p:nvSpPr>
          <p:cNvPr name="TextBox 27" id="27"/>
          <p:cNvSpPr txBox="true"/>
          <p:nvPr/>
        </p:nvSpPr>
        <p:spPr>
          <a:xfrm rot="0">
            <a:off x="5261590" y="6850645"/>
            <a:ext cx="2903729" cy="381397"/>
          </a:xfrm>
          <a:prstGeom prst="rect">
            <a:avLst/>
          </a:prstGeom>
        </p:spPr>
        <p:txBody>
          <a:bodyPr anchor="t" rtlCol="false" tIns="0" lIns="0" bIns="0" rIns="0">
            <a:spAutoFit/>
          </a:bodyPr>
          <a:lstStyle/>
          <a:p>
            <a:pPr algn="l">
              <a:lnSpc>
                <a:spcPts val="3128"/>
              </a:lnSpc>
            </a:pPr>
            <a:r>
              <a:rPr lang="en-US" sz="2234">
                <a:solidFill>
                  <a:srgbClr val="FFDE59"/>
                </a:solidFill>
                <a:latin typeface="League Spartan"/>
                <a:ea typeface="League Spartan"/>
                <a:cs typeface="League Spartan"/>
                <a:sym typeface="League Spartan"/>
              </a:rPr>
              <a:t>Autismo</a:t>
            </a:r>
          </a:p>
        </p:txBody>
      </p:sp>
      <p:sp>
        <p:nvSpPr>
          <p:cNvPr name="TextBox 28" id="28"/>
          <p:cNvSpPr txBox="true"/>
          <p:nvPr/>
        </p:nvSpPr>
        <p:spPr>
          <a:xfrm rot="0">
            <a:off x="9919561" y="6850645"/>
            <a:ext cx="2903729" cy="381397"/>
          </a:xfrm>
          <a:prstGeom prst="rect">
            <a:avLst/>
          </a:prstGeom>
        </p:spPr>
        <p:txBody>
          <a:bodyPr anchor="t" rtlCol="false" tIns="0" lIns="0" bIns="0" rIns="0">
            <a:spAutoFit/>
          </a:bodyPr>
          <a:lstStyle/>
          <a:p>
            <a:pPr algn="l">
              <a:lnSpc>
                <a:spcPts val="3128"/>
              </a:lnSpc>
            </a:pPr>
            <a:r>
              <a:rPr lang="en-US" sz="2234">
                <a:solidFill>
                  <a:srgbClr val="FFDE59"/>
                </a:solidFill>
                <a:latin typeface="League Spartan"/>
                <a:ea typeface="League Spartan"/>
                <a:cs typeface="League Spartan"/>
                <a:sym typeface="League Spartan"/>
              </a:rPr>
              <a:t>Síndrome de down</a:t>
            </a:r>
          </a:p>
        </p:txBody>
      </p:sp>
      <p:sp>
        <p:nvSpPr>
          <p:cNvPr name="TextBox 29" id="29"/>
          <p:cNvSpPr txBox="true"/>
          <p:nvPr/>
        </p:nvSpPr>
        <p:spPr>
          <a:xfrm rot="0">
            <a:off x="14358314" y="6850645"/>
            <a:ext cx="2903729" cy="381397"/>
          </a:xfrm>
          <a:prstGeom prst="rect">
            <a:avLst/>
          </a:prstGeom>
        </p:spPr>
        <p:txBody>
          <a:bodyPr anchor="t" rtlCol="false" tIns="0" lIns="0" bIns="0" rIns="0">
            <a:spAutoFit/>
          </a:bodyPr>
          <a:lstStyle/>
          <a:p>
            <a:pPr algn="l">
              <a:lnSpc>
                <a:spcPts val="3128"/>
              </a:lnSpc>
            </a:pPr>
            <a:r>
              <a:rPr lang="en-US" sz="2234">
                <a:solidFill>
                  <a:srgbClr val="FFDE59"/>
                </a:solidFill>
                <a:latin typeface="League Spartan"/>
                <a:ea typeface="League Spartan"/>
                <a:cs typeface="League Spartan"/>
                <a:sym typeface="League Spartan"/>
              </a:rPr>
              <a:t>Discapacidades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84642" y="-145076"/>
            <a:ext cx="4476085" cy="10577152"/>
            <a:chOff x="0" y="0"/>
            <a:chExt cx="1178887" cy="2785752"/>
          </a:xfrm>
        </p:grpSpPr>
        <p:sp>
          <p:nvSpPr>
            <p:cNvPr name="Freeform 3" id="3"/>
            <p:cNvSpPr/>
            <p:nvPr/>
          </p:nvSpPr>
          <p:spPr>
            <a:xfrm flipH="false" flipV="false" rot="0">
              <a:off x="0" y="0"/>
              <a:ext cx="1178887" cy="2785752"/>
            </a:xfrm>
            <a:custGeom>
              <a:avLst/>
              <a:gdLst/>
              <a:ahLst/>
              <a:cxnLst/>
              <a:rect r="r" b="b" t="t" l="l"/>
              <a:pathLst>
                <a:path h="2785752" w="1178887">
                  <a:moveTo>
                    <a:pt x="0" y="0"/>
                  </a:moveTo>
                  <a:lnTo>
                    <a:pt x="1178887" y="0"/>
                  </a:lnTo>
                  <a:lnTo>
                    <a:pt x="1178887" y="2785752"/>
                  </a:lnTo>
                  <a:lnTo>
                    <a:pt x="0" y="2785752"/>
                  </a:lnTo>
                  <a:close/>
                </a:path>
              </a:pathLst>
            </a:custGeom>
            <a:solidFill>
              <a:srgbClr val="F4F4F4"/>
            </a:solidFill>
          </p:spPr>
        </p:sp>
        <p:sp>
          <p:nvSpPr>
            <p:cNvPr name="TextBox 4" id="4"/>
            <p:cNvSpPr txBox="true"/>
            <p:nvPr/>
          </p:nvSpPr>
          <p:spPr>
            <a:xfrm>
              <a:off x="0" y="-57150"/>
              <a:ext cx="1178887" cy="284290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028700" y="1509718"/>
            <a:ext cx="7022284" cy="7267565"/>
          </a:xfrm>
          <a:custGeom>
            <a:avLst/>
            <a:gdLst/>
            <a:ahLst/>
            <a:cxnLst/>
            <a:rect r="r" b="b" t="t" l="l"/>
            <a:pathLst>
              <a:path h="7267565" w="7022284">
                <a:moveTo>
                  <a:pt x="0" y="0"/>
                </a:moveTo>
                <a:lnTo>
                  <a:pt x="7022284" y="0"/>
                </a:lnTo>
                <a:lnTo>
                  <a:pt x="7022284" y="7267564"/>
                </a:lnTo>
                <a:lnTo>
                  <a:pt x="0" y="7267564"/>
                </a:lnTo>
                <a:lnTo>
                  <a:pt x="0" y="0"/>
                </a:lnTo>
                <a:close/>
              </a:path>
            </a:pathLst>
          </a:custGeom>
          <a:blipFill>
            <a:blip r:embed="rId2"/>
            <a:stretch>
              <a:fillRect l="0" t="0" r="0" b="0"/>
            </a:stretch>
          </a:blipFill>
        </p:spPr>
      </p:sp>
      <p:sp>
        <p:nvSpPr>
          <p:cNvPr name="TextBox 6" id="6"/>
          <p:cNvSpPr txBox="true"/>
          <p:nvPr/>
        </p:nvSpPr>
        <p:spPr>
          <a:xfrm rot="0">
            <a:off x="9595337" y="1755096"/>
            <a:ext cx="6031685" cy="1303622"/>
          </a:xfrm>
          <a:prstGeom prst="rect">
            <a:avLst/>
          </a:prstGeom>
        </p:spPr>
        <p:txBody>
          <a:bodyPr anchor="t" rtlCol="false" tIns="0" lIns="0" bIns="0" rIns="0">
            <a:spAutoFit/>
          </a:bodyPr>
          <a:lstStyle/>
          <a:p>
            <a:pPr algn="just">
              <a:lnSpc>
                <a:spcPts val="10032"/>
              </a:lnSpc>
            </a:pPr>
            <a:r>
              <a:rPr lang="en-US" sz="9289">
                <a:solidFill>
                  <a:srgbClr val="FFDE59"/>
                </a:solidFill>
                <a:latin typeface="League Spartan"/>
                <a:ea typeface="League Spartan"/>
                <a:cs typeface="League Spartan"/>
                <a:sym typeface="League Spartan"/>
              </a:rPr>
              <a:t>DIF:</a:t>
            </a:r>
          </a:p>
        </p:txBody>
      </p:sp>
      <p:sp>
        <p:nvSpPr>
          <p:cNvPr name="TextBox 7" id="7"/>
          <p:cNvSpPr txBox="true"/>
          <p:nvPr/>
        </p:nvSpPr>
        <p:spPr>
          <a:xfrm rot="0">
            <a:off x="8914411" y="3001568"/>
            <a:ext cx="8067960" cy="5196037"/>
          </a:xfrm>
          <a:prstGeom prst="rect">
            <a:avLst/>
          </a:prstGeom>
        </p:spPr>
        <p:txBody>
          <a:bodyPr anchor="t" rtlCol="false" tIns="0" lIns="0" bIns="0" rIns="0">
            <a:spAutoFit/>
          </a:bodyPr>
          <a:lstStyle/>
          <a:p>
            <a:pPr algn="l">
              <a:lnSpc>
                <a:spcPts val="3471"/>
              </a:lnSpc>
            </a:pPr>
            <a:r>
              <a:rPr lang="en-US" sz="2479">
                <a:solidFill>
                  <a:srgbClr val="FFFFFF"/>
                </a:solidFill>
                <a:latin typeface="Gotham"/>
                <a:ea typeface="Gotham"/>
                <a:cs typeface="Gotham"/>
                <a:sym typeface="Gotham"/>
              </a:rPr>
              <a:t>El Sistema Nacional DIF es el organismo público descentralizado encargado de coordinar el Sistema Nacional de Asistencia Social Pública y Privada; promotor de la protección integral de los derechos de las niñas, niños y adolescentes, bajo el imperativo constitucional del interés superior de la niñez, así como del desarrollo integral del individuo, de la familia y de la comunidad, principalmente de quienes por su condición física, mental o social enfrentan una situación de vulnerabilidad, hasta lograr su incorporación a una vida plena y productiva.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3855523" y="-566086"/>
            <a:ext cx="4476085" cy="11419172"/>
            <a:chOff x="0" y="0"/>
            <a:chExt cx="1178887" cy="3007519"/>
          </a:xfrm>
        </p:grpSpPr>
        <p:sp>
          <p:nvSpPr>
            <p:cNvPr name="Freeform 3" id="3"/>
            <p:cNvSpPr/>
            <p:nvPr/>
          </p:nvSpPr>
          <p:spPr>
            <a:xfrm flipH="false" flipV="false" rot="0">
              <a:off x="0" y="0"/>
              <a:ext cx="1178887" cy="3007519"/>
            </a:xfrm>
            <a:custGeom>
              <a:avLst/>
              <a:gdLst/>
              <a:ahLst/>
              <a:cxnLst/>
              <a:rect r="r" b="b" t="t" l="l"/>
              <a:pathLst>
                <a:path h="3007519" w="1178887">
                  <a:moveTo>
                    <a:pt x="0" y="0"/>
                  </a:moveTo>
                  <a:lnTo>
                    <a:pt x="1178887" y="0"/>
                  </a:lnTo>
                  <a:lnTo>
                    <a:pt x="1178887" y="3007519"/>
                  </a:lnTo>
                  <a:lnTo>
                    <a:pt x="0" y="3007519"/>
                  </a:lnTo>
                  <a:close/>
                </a:path>
              </a:pathLst>
            </a:custGeom>
            <a:solidFill>
              <a:srgbClr val="000000"/>
            </a:solidFill>
          </p:spPr>
        </p:sp>
        <p:sp>
          <p:nvSpPr>
            <p:cNvPr name="TextBox 4" id="4"/>
            <p:cNvSpPr txBox="true"/>
            <p:nvPr/>
          </p:nvSpPr>
          <p:spPr>
            <a:xfrm>
              <a:off x="0" y="-57150"/>
              <a:ext cx="1178887" cy="3064669"/>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746150" y="1815856"/>
            <a:ext cx="263319" cy="263319"/>
          </a:xfrm>
          <a:custGeom>
            <a:avLst/>
            <a:gdLst/>
            <a:ahLst/>
            <a:cxnLst/>
            <a:rect r="r" b="b" t="t" l="l"/>
            <a:pathLst>
              <a:path h="263319" w="263319">
                <a:moveTo>
                  <a:pt x="0" y="0"/>
                </a:moveTo>
                <a:lnTo>
                  <a:pt x="263319" y="0"/>
                </a:lnTo>
                <a:lnTo>
                  <a:pt x="263319" y="263320"/>
                </a:lnTo>
                <a:lnTo>
                  <a:pt x="0" y="2633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46150" y="3222514"/>
            <a:ext cx="263319" cy="263319"/>
          </a:xfrm>
          <a:custGeom>
            <a:avLst/>
            <a:gdLst/>
            <a:ahLst/>
            <a:cxnLst/>
            <a:rect r="r" b="b" t="t" l="l"/>
            <a:pathLst>
              <a:path h="263319" w="263319">
                <a:moveTo>
                  <a:pt x="0" y="0"/>
                </a:moveTo>
                <a:lnTo>
                  <a:pt x="263319" y="0"/>
                </a:lnTo>
                <a:lnTo>
                  <a:pt x="263319" y="263319"/>
                </a:lnTo>
                <a:lnTo>
                  <a:pt x="0" y="263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746150" y="4123994"/>
            <a:ext cx="263319" cy="263319"/>
          </a:xfrm>
          <a:custGeom>
            <a:avLst/>
            <a:gdLst/>
            <a:ahLst/>
            <a:cxnLst/>
            <a:rect r="r" b="b" t="t" l="l"/>
            <a:pathLst>
              <a:path h="263319" w="263319">
                <a:moveTo>
                  <a:pt x="0" y="0"/>
                </a:moveTo>
                <a:lnTo>
                  <a:pt x="263319" y="0"/>
                </a:lnTo>
                <a:lnTo>
                  <a:pt x="263319" y="263319"/>
                </a:lnTo>
                <a:lnTo>
                  <a:pt x="0" y="263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746150" y="6435935"/>
            <a:ext cx="263319" cy="263319"/>
          </a:xfrm>
          <a:custGeom>
            <a:avLst/>
            <a:gdLst/>
            <a:ahLst/>
            <a:cxnLst/>
            <a:rect r="r" b="b" t="t" l="l"/>
            <a:pathLst>
              <a:path h="263319" w="263319">
                <a:moveTo>
                  <a:pt x="0" y="0"/>
                </a:moveTo>
                <a:lnTo>
                  <a:pt x="263319" y="0"/>
                </a:lnTo>
                <a:lnTo>
                  <a:pt x="263319" y="263320"/>
                </a:lnTo>
                <a:lnTo>
                  <a:pt x="0" y="2633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746150" y="8747877"/>
            <a:ext cx="263319" cy="263319"/>
          </a:xfrm>
          <a:custGeom>
            <a:avLst/>
            <a:gdLst/>
            <a:ahLst/>
            <a:cxnLst/>
            <a:rect r="r" b="b" t="t" l="l"/>
            <a:pathLst>
              <a:path h="263319" w="263319">
                <a:moveTo>
                  <a:pt x="0" y="0"/>
                </a:moveTo>
                <a:lnTo>
                  <a:pt x="263319" y="0"/>
                </a:lnTo>
                <a:lnTo>
                  <a:pt x="263319" y="263319"/>
                </a:lnTo>
                <a:lnTo>
                  <a:pt x="0" y="263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707238" y="7356881"/>
            <a:ext cx="263319" cy="263319"/>
          </a:xfrm>
          <a:custGeom>
            <a:avLst/>
            <a:gdLst/>
            <a:ahLst/>
            <a:cxnLst/>
            <a:rect r="r" b="b" t="t" l="l"/>
            <a:pathLst>
              <a:path h="263319" w="263319">
                <a:moveTo>
                  <a:pt x="0" y="0"/>
                </a:moveTo>
                <a:lnTo>
                  <a:pt x="263320" y="0"/>
                </a:lnTo>
                <a:lnTo>
                  <a:pt x="263320" y="263319"/>
                </a:lnTo>
                <a:lnTo>
                  <a:pt x="0" y="263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0153746" y="1732147"/>
            <a:ext cx="7403553" cy="6393830"/>
          </a:xfrm>
          <a:custGeom>
            <a:avLst/>
            <a:gdLst/>
            <a:ahLst/>
            <a:cxnLst/>
            <a:rect r="r" b="b" t="t" l="l"/>
            <a:pathLst>
              <a:path h="6393830" w="7403553">
                <a:moveTo>
                  <a:pt x="0" y="0"/>
                </a:moveTo>
                <a:lnTo>
                  <a:pt x="7403553" y="0"/>
                </a:lnTo>
                <a:lnTo>
                  <a:pt x="7403553" y="6393830"/>
                </a:lnTo>
                <a:lnTo>
                  <a:pt x="0" y="6393830"/>
                </a:lnTo>
                <a:lnTo>
                  <a:pt x="0" y="0"/>
                </a:lnTo>
                <a:close/>
              </a:path>
            </a:pathLst>
          </a:custGeom>
          <a:blipFill>
            <a:blip r:embed="rId4"/>
            <a:stretch>
              <a:fillRect l="-6924" t="0" r="-6924" b="0"/>
            </a:stretch>
          </a:blipFill>
        </p:spPr>
      </p:sp>
      <p:sp>
        <p:nvSpPr>
          <p:cNvPr name="TextBox 12" id="12"/>
          <p:cNvSpPr txBox="true"/>
          <p:nvPr/>
        </p:nvSpPr>
        <p:spPr>
          <a:xfrm rot="0">
            <a:off x="2009469" y="1726513"/>
            <a:ext cx="7597968" cy="7791079"/>
          </a:xfrm>
          <a:prstGeom prst="rect">
            <a:avLst/>
          </a:prstGeom>
        </p:spPr>
        <p:txBody>
          <a:bodyPr anchor="t" rtlCol="false" tIns="0" lIns="0" bIns="0" rIns="0">
            <a:spAutoFit/>
          </a:bodyPr>
          <a:lstStyle/>
          <a:p>
            <a:pPr algn="l">
              <a:lnSpc>
                <a:spcPts val="3678"/>
              </a:lnSpc>
            </a:pPr>
            <a:r>
              <a:rPr lang="en-US" sz="2627">
                <a:solidFill>
                  <a:srgbClr val="000000"/>
                </a:solidFill>
                <a:latin typeface="Gotham"/>
                <a:ea typeface="Gotham"/>
                <a:cs typeface="Gotham"/>
                <a:sym typeface="Gotham"/>
              </a:rPr>
              <a:t>Proteger los derechos de niñas, niños y adolescentes.</a:t>
            </a:r>
          </a:p>
          <a:p>
            <a:pPr algn="l">
              <a:lnSpc>
                <a:spcPts val="3678"/>
              </a:lnSpc>
            </a:pPr>
          </a:p>
          <a:p>
            <a:pPr algn="l">
              <a:lnSpc>
                <a:spcPts val="3678"/>
              </a:lnSpc>
            </a:pPr>
            <a:r>
              <a:rPr lang="en-US" sz="2627">
                <a:solidFill>
                  <a:srgbClr val="000000"/>
                </a:solidFill>
                <a:latin typeface="Gotham"/>
                <a:ea typeface="Gotham"/>
                <a:cs typeface="Gotham"/>
                <a:sym typeface="Gotham"/>
              </a:rPr>
              <a:t>Brindar orientación psicológica.</a:t>
            </a:r>
          </a:p>
          <a:p>
            <a:pPr algn="l">
              <a:lnSpc>
                <a:spcPts val="3678"/>
              </a:lnSpc>
            </a:pPr>
          </a:p>
          <a:p>
            <a:pPr algn="l">
              <a:lnSpc>
                <a:spcPts val="3678"/>
              </a:lnSpc>
            </a:pPr>
            <a:r>
              <a:rPr lang="en-US" sz="2627">
                <a:solidFill>
                  <a:srgbClr val="000000"/>
                </a:solidFill>
                <a:latin typeface="Gotham"/>
                <a:ea typeface="Gotham"/>
                <a:cs typeface="Gotham"/>
                <a:sym typeface="Gotham"/>
              </a:rPr>
              <a:t>Ofrecer servicios de alimentación familiar</a:t>
            </a:r>
          </a:p>
          <a:p>
            <a:pPr algn="l">
              <a:lnSpc>
                <a:spcPts val="3678"/>
              </a:lnSpc>
            </a:pPr>
            <a:r>
              <a:rPr lang="en-US" sz="2627">
                <a:solidFill>
                  <a:srgbClr val="000000"/>
                </a:solidFill>
                <a:latin typeface="Gotham"/>
                <a:ea typeface="Gotham"/>
                <a:cs typeface="Gotham"/>
                <a:sym typeface="Gotham"/>
              </a:rPr>
              <a:t>Proporcionar servicios de rehabilitación</a:t>
            </a:r>
          </a:p>
          <a:p>
            <a:pPr algn="l">
              <a:lnSpc>
                <a:spcPts val="3678"/>
              </a:lnSpc>
            </a:pPr>
            <a:r>
              <a:rPr lang="en-US" sz="2627">
                <a:solidFill>
                  <a:srgbClr val="000000"/>
                </a:solidFill>
                <a:latin typeface="Gotham"/>
                <a:ea typeface="Gotham"/>
                <a:cs typeface="Gotham"/>
                <a:sym typeface="Gotham"/>
              </a:rPr>
              <a:t>Integrar socialmente a personas con discapacidad.</a:t>
            </a:r>
          </a:p>
          <a:p>
            <a:pPr algn="l">
              <a:lnSpc>
                <a:spcPts val="3678"/>
              </a:lnSpc>
            </a:pPr>
          </a:p>
          <a:p>
            <a:pPr algn="l">
              <a:lnSpc>
                <a:spcPts val="3678"/>
              </a:lnSpc>
            </a:pPr>
            <a:r>
              <a:rPr lang="en-US" sz="2627">
                <a:solidFill>
                  <a:srgbClr val="000000"/>
                </a:solidFill>
                <a:latin typeface="Gotham"/>
                <a:ea typeface="Gotham"/>
                <a:cs typeface="Gotham"/>
                <a:sym typeface="Gotham"/>
              </a:rPr>
              <a:t>Atender a personas en situación de pobreza.</a:t>
            </a:r>
          </a:p>
          <a:p>
            <a:pPr algn="l">
              <a:lnSpc>
                <a:spcPts val="3678"/>
              </a:lnSpc>
            </a:pPr>
          </a:p>
          <a:p>
            <a:pPr algn="l">
              <a:lnSpc>
                <a:spcPts val="3678"/>
              </a:lnSpc>
            </a:pPr>
            <a:r>
              <a:rPr lang="en-US" sz="2627">
                <a:solidFill>
                  <a:srgbClr val="000000"/>
                </a:solidFill>
                <a:latin typeface="Gotham"/>
                <a:ea typeface="Gotham"/>
                <a:cs typeface="Gotham"/>
                <a:sym typeface="Gotham"/>
              </a:rPr>
              <a:t>Atender a personas en situación de riesgo por violencia intrafamiliar.</a:t>
            </a:r>
          </a:p>
          <a:p>
            <a:pPr algn="l">
              <a:lnSpc>
                <a:spcPts val="3678"/>
              </a:lnSpc>
            </a:pPr>
          </a:p>
          <a:p>
            <a:pPr algn="l">
              <a:lnSpc>
                <a:spcPts val="3678"/>
              </a:lnSpc>
            </a:pPr>
            <a:r>
              <a:rPr lang="en-US" sz="2627">
                <a:solidFill>
                  <a:srgbClr val="000000"/>
                </a:solidFill>
                <a:latin typeface="Gotham"/>
                <a:ea typeface="Gotham"/>
                <a:cs typeface="Gotham"/>
                <a:sym typeface="Gotham"/>
              </a:rPr>
              <a:t>Promover el desarrollo integral de la familia, la comunidad y el individuo.</a:t>
            </a:r>
          </a:p>
        </p:txBody>
      </p:sp>
      <p:sp>
        <p:nvSpPr>
          <p:cNvPr name="TextBox 13" id="13"/>
          <p:cNvSpPr txBox="true"/>
          <p:nvPr/>
        </p:nvSpPr>
        <p:spPr>
          <a:xfrm rot="0">
            <a:off x="1388227" y="428525"/>
            <a:ext cx="9199979" cy="1303622"/>
          </a:xfrm>
          <a:prstGeom prst="rect">
            <a:avLst/>
          </a:prstGeom>
        </p:spPr>
        <p:txBody>
          <a:bodyPr anchor="t" rtlCol="false" tIns="0" lIns="0" bIns="0" rIns="0">
            <a:spAutoFit/>
          </a:bodyPr>
          <a:lstStyle/>
          <a:p>
            <a:pPr algn="just">
              <a:lnSpc>
                <a:spcPts val="10032"/>
              </a:lnSpc>
            </a:pPr>
            <a:r>
              <a:rPr lang="en-US" sz="9289">
                <a:solidFill>
                  <a:srgbClr val="FFCC00"/>
                </a:solidFill>
                <a:latin typeface="League Spartan"/>
                <a:ea typeface="League Spartan"/>
                <a:cs typeface="League Spartan"/>
                <a:sym typeface="League Spartan"/>
              </a:rPr>
              <a:t>FUNCIONES: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184799" y="3209921"/>
            <a:ext cx="3942840" cy="3533836"/>
            <a:chOff x="0" y="0"/>
            <a:chExt cx="5257120" cy="4711781"/>
          </a:xfrm>
        </p:grpSpPr>
        <p:pic>
          <p:nvPicPr>
            <p:cNvPr name="Picture 3" id="3"/>
            <p:cNvPicPr>
              <a:picLocks noChangeAspect="true"/>
            </p:cNvPicPr>
            <p:nvPr/>
          </p:nvPicPr>
          <p:blipFill>
            <a:blip r:embed="rId2"/>
            <a:srcRect l="3627" t="0" r="3627" b="0"/>
            <a:stretch>
              <a:fillRect/>
            </a:stretch>
          </p:blipFill>
          <p:spPr>
            <a:xfrm flipH="false" flipV="false">
              <a:off x="0" y="0"/>
              <a:ext cx="5257120" cy="4711781"/>
            </a:xfrm>
            <a:prstGeom prst="rect">
              <a:avLst/>
            </a:prstGeom>
          </p:spPr>
        </p:pic>
      </p:grpSp>
      <p:grpSp>
        <p:nvGrpSpPr>
          <p:cNvPr name="Group 4" id="4"/>
          <p:cNvGrpSpPr/>
          <p:nvPr/>
        </p:nvGrpSpPr>
        <p:grpSpPr>
          <a:xfrm rot="0">
            <a:off x="0" y="0"/>
            <a:ext cx="18288000" cy="858289"/>
            <a:chOff x="0" y="0"/>
            <a:chExt cx="4816593" cy="226052"/>
          </a:xfrm>
        </p:grpSpPr>
        <p:sp>
          <p:nvSpPr>
            <p:cNvPr name="Freeform 5" id="5"/>
            <p:cNvSpPr/>
            <p:nvPr/>
          </p:nvSpPr>
          <p:spPr>
            <a:xfrm flipH="false" flipV="false" rot="0">
              <a:off x="0" y="0"/>
              <a:ext cx="4816592" cy="226052"/>
            </a:xfrm>
            <a:custGeom>
              <a:avLst/>
              <a:gdLst/>
              <a:ahLst/>
              <a:cxnLst/>
              <a:rect r="r" b="b" t="t" l="l"/>
              <a:pathLst>
                <a:path h="226052" w="4816592">
                  <a:moveTo>
                    <a:pt x="0" y="0"/>
                  </a:moveTo>
                  <a:lnTo>
                    <a:pt x="4816592" y="0"/>
                  </a:lnTo>
                  <a:lnTo>
                    <a:pt x="4816592" y="226052"/>
                  </a:lnTo>
                  <a:lnTo>
                    <a:pt x="0" y="226052"/>
                  </a:lnTo>
                  <a:close/>
                </a:path>
              </a:pathLst>
            </a:custGeom>
            <a:solidFill>
              <a:srgbClr val="121212"/>
            </a:solidFill>
          </p:spPr>
        </p:sp>
        <p:sp>
          <p:nvSpPr>
            <p:cNvPr name="TextBox 6" id="6"/>
            <p:cNvSpPr txBox="true"/>
            <p:nvPr/>
          </p:nvSpPr>
          <p:spPr>
            <a:xfrm>
              <a:off x="0" y="-57150"/>
              <a:ext cx="4816593" cy="28320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6713454" y="3209921"/>
            <a:ext cx="3930801" cy="3395933"/>
            <a:chOff x="0" y="0"/>
            <a:chExt cx="5241069" cy="4527911"/>
          </a:xfrm>
        </p:grpSpPr>
        <p:pic>
          <p:nvPicPr>
            <p:cNvPr name="Picture 8" id="8"/>
            <p:cNvPicPr>
              <a:picLocks noChangeAspect="true"/>
            </p:cNvPicPr>
            <p:nvPr/>
          </p:nvPicPr>
          <p:blipFill>
            <a:blip r:embed="rId3"/>
            <a:srcRect l="0" t="982" r="0" b="982"/>
            <a:stretch>
              <a:fillRect/>
            </a:stretch>
          </p:blipFill>
          <p:spPr>
            <a:xfrm flipH="false" flipV="false">
              <a:off x="0" y="0"/>
              <a:ext cx="5241069" cy="4527911"/>
            </a:xfrm>
            <a:prstGeom prst="rect">
              <a:avLst/>
            </a:prstGeom>
          </p:spPr>
        </p:pic>
      </p:grpSp>
      <p:grpSp>
        <p:nvGrpSpPr>
          <p:cNvPr name="Group 9" id="9"/>
          <p:cNvGrpSpPr/>
          <p:nvPr/>
        </p:nvGrpSpPr>
        <p:grpSpPr>
          <a:xfrm rot="0">
            <a:off x="12225406" y="3209921"/>
            <a:ext cx="4367843" cy="3486662"/>
            <a:chOff x="0" y="0"/>
            <a:chExt cx="5823790" cy="4648883"/>
          </a:xfrm>
        </p:grpSpPr>
        <p:pic>
          <p:nvPicPr>
            <p:cNvPr name="Picture 10" id="10"/>
            <p:cNvPicPr>
              <a:picLocks noChangeAspect="true"/>
            </p:cNvPicPr>
            <p:nvPr/>
          </p:nvPicPr>
          <p:blipFill>
            <a:blip r:embed="rId4"/>
            <a:srcRect l="0" t="5774" r="0" b="5774"/>
            <a:stretch>
              <a:fillRect/>
            </a:stretch>
          </p:blipFill>
          <p:spPr>
            <a:xfrm flipH="false" flipV="false">
              <a:off x="0" y="0"/>
              <a:ext cx="5823790" cy="4648883"/>
            </a:xfrm>
            <a:prstGeom prst="rect">
              <a:avLst/>
            </a:prstGeom>
          </p:spPr>
        </p:pic>
      </p:grpSp>
      <p:grpSp>
        <p:nvGrpSpPr>
          <p:cNvPr name="Group 11" id="11"/>
          <p:cNvGrpSpPr/>
          <p:nvPr/>
        </p:nvGrpSpPr>
        <p:grpSpPr>
          <a:xfrm rot="0">
            <a:off x="11949181" y="5251631"/>
            <a:ext cx="4492452" cy="2080991"/>
            <a:chOff x="0" y="0"/>
            <a:chExt cx="5869940" cy="2719070"/>
          </a:xfrm>
        </p:grpSpPr>
        <p:sp>
          <p:nvSpPr>
            <p:cNvPr name="Freeform 12" id="12"/>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606060"/>
            </a:solidFill>
          </p:spPr>
        </p:sp>
        <p:sp>
          <p:nvSpPr>
            <p:cNvPr name="Freeform 13" id="13"/>
            <p:cNvSpPr/>
            <p:nvPr/>
          </p:nvSpPr>
          <p:spPr>
            <a:xfrm flipH="false" flipV="false" rot="0">
              <a:off x="0" y="450850"/>
              <a:ext cx="5869940" cy="2269490"/>
            </a:xfrm>
            <a:custGeom>
              <a:avLst/>
              <a:gdLst/>
              <a:ahLst/>
              <a:cxnLst/>
              <a:rect r="r" b="b" t="t" l="l"/>
              <a:pathLst>
                <a:path h="2269490" w="5869940">
                  <a:moveTo>
                    <a:pt x="5280660" y="0"/>
                  </a:moveTo>
                  <a:lnTo>
                    <a:pt x="0" y="0"/>
                  </a:lnTo>
                  <a:lnTo>
                    <a:pt x="0" y="2269490"/>
                  </a:lnTo>
                  <a:lnTo>
                    <a:pt x="5280660" y="2269490"/>
                  </a:lnTo>
                  <a:lnTo>
                    <a:pt x="5280660" y="2268220"/>
                  </a:lnTo>
                  <a:lnTo>
                    <a:pt x="5869940" y="1134110"/>
                  </a:lnTo>
                  <a:close/>
                </a:path>
              </a:pathLst>
            </a:custGeom>
            <a:solidFill>
              <a:srgbClr val="121212"/>
            </a:solidFill>
          </p:spPr>
        </p:sp>
      </p:grpSp>
      <p:grpSp>
        <p:nvGrpSpPr>
          <p:cNvPr name="Group 14" id="14"/>
          <p:cNvGrpSpPr/>
          <p:nvPr/>
        </p:nvGrpSpPr>
        <p:grpSpPr>
          <a:xfrm rot="0">
            <a:off x="6422150" y="5313368"/>
            <a:ext cx="4139352" cy="1917428"/>
            <a:chOff x="0" y="0"/>
            <a:chExt cx="5869940" cy="2719070"/>
          </a:xfrm>
        </p:grpSpPr>
        <p:sp>
          <p:nvSpPr>
            <p:cNvPr name="Freeform 15" id="15"/>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606060"/>
            </a:solidFill>
          </p:spPr>
        </p:sp>
        <p:sp>
          <p:nvSpPr>
            <p:cNvPr name="Freeform 16" id="16"/>
            <p:cNvSpPr/>
            <p:nvPr/>
          </p:nvSpPr>
          <p:spPr>
            <a:xfrm flipH="false" flipV="false" rot="0">
              <a:off x="0" y="450850"/>
              <a:ext cx="5869940" cy="2269490"/>
            </a:xfrm>
            <a:custGeom>
              <a:avLst/>
              <a:gdLst/>
              <a:ahLst/>
              <a:cxnLst/>
              <a:rect r="r" b="b" t="t" l="l"/>
              <a:pathLst>
                <a:path h="2269490" w="5869940">
                  <a:moveTo>
                    <a:pt x="5280660" y="0"/>
                  </a:moveTo>
                  <a:lnTo>
                    <a:pt x="0" y="0"/>
                  </a:lnTo>
                  <a:lnTo>
                    <a:pt x="0" y="2269490"/>
                  </a:lnTo>
                  <a:lnTo>
                    <a:pt x="5280660" y="2269490"/>
                  </a:lnTo>
                  <a:lnTo>
                    <a:pt x="5280660" y="2268220"/>
                  </a:lnTo>
                  <a:lnTo>
                    <a:pt x="5869940" y="1134110"/>
                  </a:lnTo>
                  <a:close/>
                </a:path>
              </a:pathLst>
            </a:custGeom>
            <a:solidFill>
              <a:srgbClr val="121212"/>
            </a:solidFill>
          </p:spPr>
        </p:sp>
      </p:grpSp>
      <p:grpSp>
        <p:nvGrpSpPr>
          <p:cNvPr name="Group 17" id="17"/>
          <p:cNvGrpSpPr/>
          <p:nvPr/>
        </p:nvGrpSpPr>
        <p:grpSpPr>
          <a:xfrm rot="0">
            <a:off x="895120" y="5200263"/>
            <a:ext cx="4139352" cy="1917428"/>
            <a:chOff x="0" y="0"/>
            <a:chExt cx="5869940" cy="2719070"/>
          </a:xfrm>
        </p:grpSpPr>
        <p:sp>
          <p:nvSpPr>
            <p:cNvPr name="Freeform 18" id="18"/>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606060"/>
            </a:solidFill>
          </p:spPr>
        </p:sp>
        <p:sp>
          <p:nvSpPr>
            <p:cNvPr name="Freeform 19" id="19"/>
            <p:cNvSpPr/>
            <p:nvPr/>
          </p:nvSpPr>
          <p:spPr>
            <a:xfrm flipH="false" flipV="false" rot="0">
              <a:off x="0" y="450850"/>
              <a:ext cx="5869940" cy="2269490"/>
            </a:xfrm>
            <a:custGeom>
              <a:avLst/>
              <a:gdLst/>
              <a:ahLst/>
              <a:cxnLst/>
              <a:rect r="r" b="b" t="t" l="l"/>
              <a:pathLst>
                <a:path h="2269490" w="5869940">
                  <a:moveTo>
                    <a:pt x="5280660" y="0"/>
                  </a:moveTo>
                  <a:lnTo>
                    <a:pt x="0" y="0"/>
                  </a:lnTo>
                  <a:lnTo>
                    <a:pt x="0" y="2269490"/>
                  </a:lnTo>
                  <a:lnTo>
                    <a:pt x="5280660" y="2269490"/>
                  </a:lnTo>
                  <a:lnTo>
                    <a:pt x="5280660" y="2268220"/>
                  </a:lnTo>
                  <a:lnTo>
                    <a:pt x="5869940" y="1134110"/>
                  </a:lnTo>
                  <a:close/>
                </a:path>
              </a:pathLst>
            </a:custGeom>
            <a:solidFill>
              <a:srgbClr val="121212"/>
            </a:solidFill>
          </p:spPr>
        </p:sp>
      </p:grpSp>
      <p:sp>
        <p:nvSpPr>
          <p:cNvPr name="TextBox 20" id="20"/>
          <p:cNvSpPr txBox="true"/>
          <p:nvPr/>
        </p:nvSpPr>
        <p:spPr>
          <a:xfrm rot="0">
            <a:off x="827004" y="1626594"/>
            <a:ext cx="16511356" cy="1055987"/>
          </a:xfrm>
          <a:prstGeom prst="rect">
            <a:avLst/>
          </a:prstGeom>
        </p:spPr>
        <p:txBody>
          <a:bodyPr anchor="t" rtlCol="false" tIns="0" lIns="0" bIns="0" rIns="0">
            <a:spAutoFit/>
          </a:bodyPr>
          <a:lstStyle/>
          <a:p>
            <a:pPr algn="ctr">
              <a:lnSpc>
                <a:spcPts val="8127"/>
              </a:lnSpc>
            </a:pPr>
            <a:r>
              <a:rPr lang="en-US" b="true" sz="7667">
                <a:solidFill>
                  <a:srgbClr val="000000"/>
                </a:solidFill>
                <a:latin typeface="League Spartan"/>
                <a:ea typeface="League Spartan"/>
                <a:cs typeface="League Spartan"/>
                <a:sym typeface="League Spartan"/>
              </a:rPr>
              <a:t>PERSONAS RESGUARDADAS:</a:t>
            </a:r>
          </a:p>
        </p:txBody>
      </p:sp>
      <p:sp>
        <p:nvSpPr>
          <p:cNvPr name="TextBox 21" id="21"/>
          <p:cNvSpPr txBox="true"/>
          <p:nvPr/>
        </p:nvSpPr>
        <p:spPr>
          <a:xfrm rot="0">
            <a:off x="6546839" y="6101827"/>
            <a:ext cx="3693049" cy="481651"/>
          </a:xfrm>
          <a:prstGeom prst="rect">
            <a:avLst/>
          </a:prstGeom>
        </p:spPr>
        <p:txBody>
          <a:bodyPr anchor="t" rtlCol="false" tIns="0" lIns="0" bIns="0" rIns="0">
            <a:spAutoFit/>
          </a:bodyPr>
          <a:lstStyle/>
          <a:p>
            <a:pPr algn="l">
              <a:lnSpc>
                <a:spcPts val="3978"/>
              </a:lnSpc>
            </a:pPr>
            <a:r>
              <a:rPr lang="en-US" sz="2841">
                <a:solidFill>
                  <a:srgbClr val="FFDE59"/>
                </a:solidFill>
                <a:latin typeface="League Spartan"/>
                <a:ea typeface="League Spartan"/>
                <a:cs typeface="League Spartan"/>
                <a:sym typeface="League Spartan"/>
              </a:rPr>
              <a:t>Adolescentes</a:t>
            </a:r>
          </a:p>
        </p:txBody>
      </p:sp>
      <p:sp>
        <p:nvSpPr>
          <p:cNvPr name="TextBox 22" id="22"/>
          <p:cNvSpPr txBox="true"/>
          <p:nvPr/>
        </p:nvSpPr>
        <p:spPr>
          <a:xfrm rot="0">
            <a:off x="12354069" y="6125396"/>
            <a:ext cx="3682675" cy="480459"/>
          </a:xfrm>
          <a:prstGeom prst="rect">
            <a:avLst/>
          </a:prstGeom>
        </p:spPr>
        <p:txBody>
          <a:bodyPr anchor="t" rtlCol="false" tIns="0" lIns="0" bIns="0" rIns="0">
            <a:spAutoFit/>
          </a:bodyPr>
          <a:lstStyle/>
          <a:p>
            <a:pPr algn="l">
              <a:lnSpc>
                <a:spcPts val="3967"/>
              </a:lnSpc>
            </a:pPr>
            <a:r>
              <a:rPr lang="en-US" sz="2833">
                <a:solidFill>
                  <a:srgbClr val="FFDE59"/>
                </a:solidFill>
                <a:latin typeface="League Spartan"/>
                <a:ea typeface="League Spartan"/>
                <a:cs typeface="League Spartan"/>
                <a:sym typeface="League Spartan"/>
              </a:rPr>
              <a:t>Adultos mayores</a:t>
            </a:r>
          </a:p>
        </p:txBody>
      </p:sp>
      <p:sp>
        <p:nvSpPr>
          <p:cNvPr name="TextBox 23" id="23"/>
          <p:cNvSpPr txBox="true"/>
          <p:nvPr/>
        </p:nvSpPr>
        <p:spPr>
          <a:xfrm rot="0">
            <a:off x="1014601" y="6002682"/>
            <a:ext cx="3693049" cy="481651"/>
          </a:xfrm>
          <a:prstGeom prst="rect">
            <a:avLst/>
          </a:prstGeom>
        </p:spPr>
        <p:txBody>
          <a:bodyPr anchor="t" rtlCol="false" tIns="0" lIns="0" bIns="0" rIns="0">
            <a:spAutoFit/>
          </a:bodyPr>
          <a:lstStyle/>
          <a:p>
            <a:pPr algn="l">
              <a:lnSpc>
                <a:spcPts val="3978"/>
              </a:lnSpc>
            </a:pPr>
            <a:r>
              <a:rPr lang="en-US" sz="2841">
                <a:solidFill>
                  <a:srgbClr val="FFDE59"/>
                </a:solidFill>
                <a:latin typeface="League Spartan"/>
                <a:ea typeface="League Spartan"/>
                <a:cs typeface="League Spartan"/>
                <a:sym typeface="League Spartan"/>
              </a:rPr>
              <a:t>Niños y niñas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84642" y="-145076"/>
            <a:ext cx="4476085" cy="10577152"/>
            <a:chOff x="0" y="0"/>
            <a:chExt cx="1178887" cy="2785752"/>
          </a:xfrm>
        </p:grpSpPr>
        <p:sp>
          <p:nvSpPr>
            <p:cNvPr name="Freeform 3" id="3"/>
            <p:cNvSpPr/>
            <p:nvPr/>
          </p:nvSpPr>
          <p:spPr>
            <a:xfrm flipH="false" flipV="false" rot="0">
              <a:off x="0" y="0"/>
              <a:ext cx="1178887" cy="2785752"/>
            </a:xfrm>
            <a:custGeom>
              <a:avLst/>
              <a:gdLst/>
              <a:ahLst/>
              <a:cxnLst/>
              <a:rect r="r" b="b" t="t" l="l"/>
              <a:pathLst>
                <a:path h="2785752" w="1178887">
                  <a:moveTo>
                    <a:pt x="0" y="0"/>
                  </a:moveTo>
                  <a:lnTo>
                    <a:pt x="1178887" y="0"/>
                  </a:lnTo>
                  <a:lnTo>
                    <a:pt x="1178887" y="2785752"/>
                  </a:lnTo>
                  <a:lnTo>
                    <a:pt x="0" y="2785752"/>
                  </a:lnTo>
                  <a:close/>
                </a:path>
              </a:pathLst>
            </a:custGeom>
            <a:solidFill>
              <a:srgbClr val="F4F4F4"/>
            </a:solidFill>
          </p:spPr>
        </p:sp>
        <p:sp>
          <p:nvSpPr>
            <p:cNvPr name="TextBox 4" id="4"/>
            <p:cNvSpPr txBox="true"/>
            <p:nvPr/>
          </p:nvSpPr>
          <p:spPr>
            <a:xfrm>
              <a:off x="0" y="-57150"/>
              <a:ext cx="1178887" cy="284290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624987" y="1352051"/>
            <a:ext cx="7332912" cy="7582898"/>
          </a:xfrm>
          <a:custGeom>
            <a:avLst/>
            <a:gdLst/>
            <a:ahLst/>
            <a:cxnLst/>
            <a:rect r="r" b="b" t="t" l="l"/>
            <a:pathLst>
              <a:path h="7582898" w="7332912">
                <a:moveTo>
                  <a:pt x="0" y="0"/>
                </a:moveTo>
                <a:lnTo>
                  <a:pt x="7332912" y="0"/>
                </a:lnTo>
                <a:lnTo>
                  <a:pt x="7332912" y="7582898"/>
                </a:lnTo>
                <a:lnTo>
                  <a:pt x="0" y="7582898"/>
                </a:lnTo>
                <a:lnTo>
                  <a:pt x="0" y="0"/>
                </a:lnTo>
                <a:close/>
              </a:path>
            </a:pathLst>
          </a:custGeom>
          <a:blipFill>
            <a:blip r:embed="rId2"/>
            <a:stretch>
              <a:fillRect l="0" t="0" r="0" b="0"/>
            </a:stretch>
          </a:blipFill>
        </p:spPr>
      </p:sp>
      <p:sp>
        <p:nvSpPr>
          <p:cNvPr name="TextBox 6" id="6"/>
          <p:cNvSpPr txBox="true"/>
          <p:nvPr/>
        </p:nvSpPr>
        <p:spPr>
          <a:xfrm rot="0">
            <a:off x="9068726" y="1349502"/>
            <a:ext cx="7913644" cy="1303622"/>
          </a:xfrm>
          <a:prstGeom prst="rect">
            <a:avLst/>
          </a:prstGeom>
        </p:spPr>
        <p:txBody>
          <a:bodyPr anchor="t" rtlCol="false" tIns="0" lIns="0" bIns="0" rIns="0">
            <a:spAutoFit/>
          </a:bodyPr>
          <a:lstStyle/>
          <a:p>
            <a:pPr algn="just">
              <a:lnSpc>
                <a:spcPts val="10032"/>
              </a:lnSpc>
            </a:pPr>
            <a:r>
              <a:rPr lang="en-US" sz="9289">
                <a:solidFill>
                  <a:srgbClr val="FFDE59"/>
                </a:solidFill>
                <a:latin typeface="League Spartan"/>
                <a:ea typeface="League Spartan"/>
                <a:cs typeface="League Spartan"/>
                <a:sym typeface="League Spartan"/>
              </a:rPr>
              <a:t>CRUZ ROJA:</a:t>
            </a:r>
          </a:p>
        </p:txBody>
      </p:sp>
      <p:sp>
        <p:nvSpPr>
          <p:cNvPr name="TextBox 7" id="7"/>
          <p:cNvSpPr txBox="true"/>
          <p:nvPr/>
        </p:nvSpPr>
        <p:spPr>
          <a:xfrm rot="0">
            <a:off x="8573712" y="2772472"/>
            <a:ext cx="8408659" cy="3699305"/>
          </a:xfrm>
          <a:prstGeom prst="rect">
            <a:avLst/>
          </a:prstGeom>
        </p:spPr>
        <p:txBody>
          <a:bodyPr anchor="t" rtlCol="false" tIns="0" lIns="0" bIns="0" rIns="0">
            <a:spAutoFit/>
          </a:bodyPr>
          <a:lstStyle/>
          <a:p>
            <a:pPr algn="l">
              <a:lnSpc>
                <a:spcPts val="4254"/>
              </a:lnSpc>
            </a:pPr>
            <a:r>
              <a:rPr lang="en-US" sz="3039">
                <a:solidFill>
                  <a:srgbClr val="FFFFFF"/>
                </a:solidFill>
                <a:latin typeface="Gotham"/>
                <a:ea typeface="Gotham"/>
                <a:cs typeface="Gotham"/>
                <a:sym typeface="Gotham"/>
              </a:rPr>
              <a:t>Es una institución, humanitaria, imparcial, neutral e independiente; que moviliza redes de voluntarios, comunidades y donantes para operar programas y servicios que tienen como objetivo el preservar la salud, la vida y aliviar el sufrimiento humano de la población en situación de vulnerabilidad.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DAGgskkbHfE</dc:identifier>
  <dcterms:modified xsi:type="dcterms:W3CDTF">2011-08-01T06:04:30Z</dcterms:modified>
  <cp:revision>1</cp:revision>
  <dc:title>3/03</dc:title>
</cp:coreProperties>
</file>