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Noto Sans TC" panose="020B0604020202020204" charset="-128"/>
      <p:regular r:id="rId12"/>
    </p:embeddedFont>
    <p:embeddedFont>
      <p:font typeface="Sora Medium" panose="020B0604020202020204" charset="0"/>
      <p:regular r:id="rId13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999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4698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La lírica en la </a:t>
            </a:r>
            <a:r>
              <a:rPr lang="en-US" sz="4450" dirty="0" err="1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literatura</a:t>
            </a: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 línea del tiempo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3047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Bienvenidos a un viaje por la historia de la lírica. Exploraremos su evolución desde la antigua Grecia hasta nuestros días.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02732" y="5435203"/>
            <a:ext cx="14501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Noto Sans TC Medium" pitchFamily="34" charset="0"/>
                <a:ea typeface="Noto Sans TC Medium" pitchFamily="34" charset="-122"/>
                <a:cs typeface="Noto Sans TC Medium" pitchFamily="34" charset="-120"/>
              </a:rPr>
              <a:t>mr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270040" y="5285661"/>
            <a:ext cx="2484120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Noto Sans TC Bold" pitchFamily="34" charset="0"/>
                <a:ea typeface="Noto Sans TC Bold" pitchFamily="34" charset="-122"/>
                <a:cs typeface="Noto Sans TC Bold" pitchFamily="34" charset="-120"/>
              </a:rPr>
              <a:t> Manuel rivera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9626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897" y="3153728"/>
            <a:ext cx="12655034" cy="624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Orígenes de la lírica: la poesía en la antigua Grecia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303770" y="4077295"/>
            <a:ext cx="22860" cy="3494723"/>
          </a:xfrm>
          <a:prstGeom prst="roundRect">
            <a:avLst>
              <a:gd name="adj" fmla="val 131043"/>
            </a:avLst>
          </a:prstGeom>
          <a:solidFill>
            <a:srgbClr val="3F3F44"/>
          </a:solidFill>
          <a:ln/>
        </p:spPr>
      </p:sp>
      <p:sp>
        <p:nvSpPr>
          <p:cNvPr id="5" name="Shape 2"/>
          <p:cNvSpPr/>
          <p:nvPr/>
        </p:nvSpPr>
        <p:spPr>
          <a:xfrm>
            <a:off x="6414492" y="4515207"/>
            <a:ext cx="698897" cy="22860"/>
          </a:xfrm>
          <a:prstGeom prst="roundRect">
            <a:avLst>
              <a:gd name="adj" fmla="val 131043"/>
            </a:avLst>
          </a:prstGeom>
          <a:solidFill>
            <a:srgbClr val="3F3F44"/>
          </a:solidFill>
          <a:ln/>
        </p:spPr>
      </p:sp>
      <p:sp>
        <p:nvSpPr>
          <p:cNvPr id="6" name="Shape 3"/>
          <p:cNvSpPr/>
          <p:nvPr/>
        </p:nvSpPr>
        <p:spPr>
          <a:xfrm>
            <a:off x="7090529" y="4301966"/>
            <a:ext cx="449342" cy="44934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7" name="Text 4"/>
          <p:cNvSpPr/>
          <p:nvPr/>
        </p:nvSpPr>
        <p:spPr>
          <a:xfrm>
            <a:off x="7251859" y="4376857"/>
            <a:ext cx="126683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3720584" y="4276963"/>
            <a:ext cx="2496264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Siglo VII a.C.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98897" y="4708803"/>
            <a:ext cx="5517952" cy="638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Safo de Lesbos, conocida como la "Décima Musa", compone poemas líricos sobre el amor y la belleza.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517011" y="5513665"/>
            <a:ext cx="698897" cy="22860"/>
          </a:xfrm>
          <a:prstGeom prst="roundRect">
            <a:avLst>
              <a:gd name="adj" fmla="val 131043"/>
            </a:avLst>
          </a:prstGeom>
          <a:solidFill>
            <a:srgbClr val="3F3F44"/>
          </a:solidFill>
          <a:ln/>
        </p:spPr>
      </p:sp>
      <p:sp>
        <p:nvSpPr>
          <p:cNvPr id="11" name="Shape 8"/>
          <p:cNvSpPr/>
          <p:nvPr/>
        </p:nvSpPr>
        <p:spPr>
          <a:xfrm>
            <a:off x="7090529" y="5300424"/>
            <a:ext cx="449342" cy="44934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2" name="Text 9"/>
          <p:cNvSpPr/>
          <p:nvPr/>
        </p:nvSpPr>
        <p:spPr>
          <a:xfrm>
            <a:off x="7221855" y="5375315"/>
            <a:ext cx="186571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8413552" y="5275421"/>
            <a:ext cx="2496264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Siglo V a.C.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8413552" y="5707261"/>
            <a:ext cx="5517952" cy="638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Píndaro destaca por sus odas triunfales, celebrando a los vencedores de los Juegos Olímpicos.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6414492" y="6412230"/>
            <a:ext cx="698897" cy="22860"/>
          </a:xfrm>
          <a:prstGeom prst="roundRect">
            <a:avLst>
              <a:gd name="adj" fmla="val 131043"/>
            </a:avLst>
          </a:prstGeom>
          <a:solidFill>
            <a:srgbClr val="3F3F44"/>
          </a:solidFill>
          <a:ln/>
        </p:spPr>
      </p:sp>
      <p:sp>
        <p:nvSpPr>
          <p:cNvPr id="16" name="Shape 13"/>
          <p:cNvSpPr/>
          <p:nvPr/>
        </p:nvSpPr>
        <p:spPr>
          <a:xfrm>
            <a:off x="7090529" y="6198989"/>
            <a:ext cx="449342" cy="44934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7" name="Text 14"/>
          <p:cNvSpPr/>
          <p:nvPr/>
        </p:nvSpPr>
        <p:spPr>
          <a:xfrm>
            <a:off x="7222331" y="6273879"/>
            <a:ext cx="185738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350" dirty="0"/>
          </a:p>
        </p:txBody>
      </p:sp>
      <p:sp>
        <p:nvSpPr>
          <p:cNvPr id="18" name="Text 15"/>
          <p:cNvSpPr/>
          <p:nvPr/>
        </p:nvSpPr>
        <p:spPr>
          <a:xfrm>
            <a:off x="3720584" y="6173986"/>
            <a:ext cx="2496264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Siglo III a.C.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698897" y="6605826"/>
            <a:ext cx="5517952" cy="638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Teócrito introduce el género bucólico, idealizando la vida pastoril en sus Idilios.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558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El desarrollo de la lírica en la Edad Media europea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643307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870121"/>
            <a:ext cx="34223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Trovadores provenzales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36053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Siglos XI-XIII: Cantan al amor cortés en lengua occitana.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004191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231005"/>
            <a:ext cx="37311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Lírica galaico-portuguesa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4721423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Siglos XII-XIV: Cantigas de amigo y de amor florecen en la península ibérica.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674042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Dolce Stil Novo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39127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Siglo XIII: En Italia, Dante y sus contemporáneos refinan la expresión lírica.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6797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El Renacimiento y la consolidación de la lírica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62569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419481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Petrarca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909899"/>
            <a:ext cx="22919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El </a:t>
            </a:r>
            <a:r>
              <a:rPr lang="en-US" sz="1750" i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Canzoniere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revoluciona la lírica amorosa en el siglo XIV.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04" y="362569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4419481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Garcilaso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4909899"/>
            <a:ext cx="22920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Introduce el soneto y otras formas italianas en la poesía española.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538" y="362569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4419481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Shakespeare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4909899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Sus sonetos marcan la cumbre de la lírica isabelina inglesa.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1151989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El Siglo de Oro español y la poesía áurea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Lírica mística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San Juan de la Cruz y Santa Teresa de Jesús elevan la poesía espiritual a nuevas alturas.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Culteranismo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Luis de Góngora cultiva una poesía de gran complejidad formal y conceptual.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Conceptismo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Francisco de Quevedo destaca por su ingenio y agudeza en la creación poética.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123436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El Romanticismo y la expresión lírica del yo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9834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Exaltación del yo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36387" y="2852857"/>
            <a:ext cx="1198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937790" y="29834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Naturaleza sublime</a:t>
            </a:r>
            <a:endParaRPr lang="en-US" sz="2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533924" y="3241358"/>
            <a:ext cx="17657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54360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Pasiones intensas</a:t>
            </a:r>
            <a:endParaRPr lang="en-US" sz="2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145899" y="5467231"/>
            <a:ext cx="17573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857256" y="54360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Rebeldía</a:t>
            </a:r>
            <a:endParaRPr lang="en-US" sz="22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915501" y="5078730"/>
            <a:ext cx="18478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4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Los poetas románticos como Bécquer, Espronceda y Rosalía de Castro rompen moldes y expresan emociones desbordadas.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8977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La lírica moderna: simbolismo y vanguardias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847499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30743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Simbolismo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564731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Baudelaire, Rimbaud y Mallarmé exploran las correspondencias entre sensaciones y palabras.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847499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10398681" y="30743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Modernismo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8681" y="3564731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Rubén Darío renueva la métrica y el lenguaje poético en español.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469969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6967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Vanguardias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6187202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Movimientos como el surrealismo y el ultraísmo experimentan con formas y significados.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121945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La lírica hispanoamericana: voces diversas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La poesía hispanoamericana del siglo XX brilla con figuras como Neruda, Mistral, Paz y Vallejo, quienes fusionan lo autóctono con lo universal.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98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La lírica contemporánea: nuevas formas y temáticas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546396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1303973" y="35463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Poesía visual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4036814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Experimenta con la disposición gráfica del texto en la página.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4626531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1644134" y="4626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Poesía sonora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5116949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Explora las posibilidades acústicas y performativas del poema.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5706666"/>
            <a:ext cx="170021" cy="1216223"/>
          </a:xfrm>
          <a:prstGeom prst="roundRect">
            <a:avLst>
              <a:gd name="adj" fmla="val 20012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1984415" y="57066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Poesía digital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6197084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Incorpora elementos multimedia e interactivos en la creación lírica.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449</Words>
  <Application>Microsoft Office PowerPoint</Application>
  <PresentationFormat>Personalizado</PresentationFormat>
  <Paragraphs>70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Noto Sans TC Medium</vt:lpstr>
      <vt:lpstr>Noto Sans TC Bold</vt:lpstr>
      <vt:lpstr>Arial</vt:lpstr>
      <vt:lpstr>Sora Medium</vt:lpstr>
      <vt:lpstr>Noto Sans TC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Manuel Rivera</cp:lastModifiedBy>
  <cp:revision>2</cp:revision>
  <dcterms:created xsi:type="dcterms:W3CDTF">2025-02-05T14:43:57Z</dcterms:created>
  <dcterms:modified xsi:type="dcterms:W3CDTF">2025-02-05T16:25:14Z</dcterms:modified>
</cp:coreProperties>
</file>