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Arsenica Antiqua Bold" charset="1" panose="00000800000000000000"/>
      <p:regular r:id="rId15"/>
    </p:embeddedFont>
    <p:embeddedFont>
      <p:font typeface="Arsenica Antiqua" charset="1" panose="000005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1679007" y="3144089"/>
            <a:ext cx="14929985" cy="3309274"/>
          </a:xfrm>
          <a:prstGeom prst="rect">
            <a:avLst/>
          </a:prstGeom>
        </p:spPr>
        <p:txBody>
          <a:bodyPr anchor="t" rtlCol="false" tIns="0" lIns="0" bIns="0" rIns="0">
            <a:spAutoFit/>
          </a:bodyPr>
          <a:lstStyle/>
          <a:p>
            <a:pPr algn="ctr">
              <a:lnSpc>
                <a:spcPts val="11271"/>
              </a:lnSpc>
            </a:pPr>
            <a:r>
              <a:rPr lang="en-US" sz="12524" b="true">
                <a:solidFill>
                  <a:srgbClr val="C86EA6"/>
                </a:solidFill>
                <a:latin typeface="Arsenica Antiqua Bold"/>
                <a:ea typeface="Arsenica Antiqua Bold"/>
                <a:cs typeface="Arsenica Antiqua Bold"/>
                <a:sym typeface="Arsenica Antiqua Bold"/>
              </a:rPr>
              <a:t>La Energía Undimotriz</a:t>
            </a:r>
          </a:p>
        </p:txBody>
      </p:sp>
      <p:sp>
        <p:nvSpPr>
          <p:cNvPr name="Freeform 3" id="3"/>
          <p:cNvSpPr/>
          <p:nvPr/>
        </p:nvSpPr>
        <p:spPr>
          <a:xfrm flipH="false" flipV="false" rot="0">
            <a:off x="11727678" y="-2035973"/>
            <a:ext cx="7814887" cy="4873648"/>
          </a:xfrm>
          <a:custGeom>
            <a:avLst/>
            <a:gdLst/>
            <a:ahLst/>
            <a:cxnLst/>
            <a:rect r="r" b="b" t="t" l="l"/>
            <a:pathLst>
              <a:path h="4873648" w="7814887">
                <a:moveTo>
                  <a:pt x="0" y="0"/>
                </a:moveTo>
                <a:lnTo>
                  <a:pt x="7814888" y="0"/>
                </a:lnTo>
                <a:lnTo>
                  <a:pt x="7814888" y="4873648"/>
                </a:lnTo>
                <a:lnTo>
                  <a:pt x="0" y="48736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111111" y="5887274"/>
            <a:ext cx="7031802" cy="5280244"/>
          </a:xfrm>
          <a:custGeom>
            <a:avLst/>
            <a:gdLst/>
            <a:ahLst/>
            <a:cxnLst/>
            <a:rect r="r" b="b" t="t" l="l"/>
            <a:pathLst>
              <a:path h="5280244" w="7031802">
                <a:moveTo>
                  <a:pt x="0" y="0"/>
                </a:moveTo>
                <a:lnTo>
                  <a:pt x="7031802" y="0"/>
                </a:lnTo>
                <a:lnTo>
                  <a:pt x="7031802" y="5280244"/>
                </a:lnTo>
                <a:lnTo>
                  <a:pt x="0" y="52802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82364" y="6827032"/>
            <a:ext cx="8734206" cy="6606235"/>
          </a:xfrm>
          <a:custGeom>
            <a:avLst/>
            <a:gdLst/>
            <a:ahLst/>
            <a:cxnLst/>
            <a:rect r="r" b="b" t="t" l="l"/>
            <a:pathLst>
              <a:path h="6606235" w="8734206">
                <a:moveTo>
                  <a:pt x="0" y="0"/>
                </a:moveTo>
                <a:lnTo>
                  <a:pt x="8734206" y="0"/>
                </a:lnTo>
                <a:lnTo>
                  <a:pt x="8734206" y="6606235"/>
                </a:lnTo>
                <a:lnTo>
                  <a:pt x="0" y="6606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2201291" y="-634088"/>
            <a:ext cx="7315200" cy="3923607"/>
          </a:xfrm>
          <a:custGeom>
            <a:avLst/>
            <a:gdLst/>
            <a:ahLst/>
            <a:cxnLst/>
            <a:rect r="r" b="b" t="t" l="l"/>
            <a:pathLst>
              <a:path h="3923607" w="7315200">
                <a:moveTo>
                  <a:pt x="7315200" y="0"/>
                </a:moveTo>
                <a:lnTo>
                  <a:pt x="0" y="0"/>
                </a:lnTo>
                <a:lnTo>
                  <a:pt x="0" y="3923607"/>
                </a:lnTo>
                <a:lnTo>
                  <a:pt x="7315200" y="3923607"/>
                </a:lnTo>
                <a:lnTo>
                  <a:pt x="731520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123563">
            <a:off x="4973681" y="-2883620"/>
            <a:ext cx="5506487" cy="5236169"/>
          </a:xfrm>
          <a:custGeom>
            <a:avLst/>
            <a:gdLst/>
            <a:ahLst/>
            <a:cxnLst/>
            <a:rect r="r" b="b" t="t" l="l"/>
            <a:pathLst>
              <a:path h="5236169" w="5506487">
                <a:moveTo>
                  <a:pt x="0" y="0"/>
                </a:moveTo>
                <a:lnTo>
                  <a:pt x="5506488" y="0"/>
                </a:lnTo>
                <a:lnTo>
                  <a:pt x="5506488" y="5236169"/>
                </a:lnTo>
                <a:lnTo>
                  <a:pt x="0" y="52361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4795911" y="9122059"/>
            <a:ext cx="7315200" cy="3271889"/>
          </a:xfrm>
          <a:custGeom>
            <a:avLst/>
            <a:gdLst/>
            <a:ahLst/>
            <a:cxnLst/>
            <a:rect r="r" b="b" t="t" l="l"/>
            <a:pathLst>
              <a:path h="3271889" w="7315200">
                <a:moveTo>
                  <a:pt x="0" y="0"/>
                </a:moveTo>
                <a:lnTo>
                  <a:pt x="7315200" y="0"/>
                </a:lnTo>
                <a:lnTo>
                  <a:pt x="7315200" y="3271890"/>
                </a:lnTo>
                <a:lnTo>
                  <a:pt x="0" y="32718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668405" y="3541207"/>
            <a:ext cx="16951189" cy="4485171"/>
          </a:xfrm>
          <a:prstGeom prst="rect">
            <a:avLst/>
          </a:prstGeom>
        </p:spPr>
        <p:txBody>
          <a:bodyPr anchor="t" rtlCol="false" tIns="0" lIns="0" bIns="0" rIns="0">
            <a:spAutoFit/>
          </a:bodyPr>
          <a:lstStyle/>
          <a:p>
            <a:pPr algn="ctr">
              <a:lnSpc>
                <a:spcPts val="5835"/>
              </a:lnSpc>
            </a:pPr>
            <a:r>
              <a:rPr lang="en-US" sz="4168" b="true">
                <a:solidFill>
                  <a:srgbClr val="545454"/>
                </a:solidFill>
                <a:latin typeface="Arsenica Antiqua Bold"/>
                <a:ea typeface="Arsenica Antiqua Bold"/>
                <a:cs typeface="Arsenica Antiqua Bold"/>
                <a:sym typeface="Arsenica Antiqua Bold"/>
              </a:rPr>
              <a:t>La energía undimotriz o  energía de las olas es la captura de energía del movimiento de las olas que produce el viento para realizar un trabajo útil, por ejemplo, generar electricidad, desalinizar agua o bombear agua. Una máquina que explota la energía de las olas es un convertidor de energía de las olas. Es una de las fuentes de energía renovable en estudio.</a:t>
            </a:r>
          </a:p>
        </p:txBody>
      </p:sp>
      <p:sp>
        <p:nvSpPr>
          <p:cNvPr name="TextBox 3" id="3"/>
          <p:cNvSpPr txBox="true"/>
          <p:nvPr/>
        </p:nvSpPr>
        <p:spPr>
          <a:xfrm rot="0">
            <a:off x="4750514" y="2200218"/>
            <a:ext cx="8500557" cy="1423670"/>
          </a:xfrm>
          <a:prstGeom prst="rect">
            <a:avLst/>
          </a:prstGeom>
        </p:spPr>
        <p:txBody>
          <a:bodyPr anchor="t" rtlCol="false" tIns="0" lIns="0" bIns="0" rIns="0">
            <a:spAutoFit/>
          </a:bodyPr>
          <a:lstStyle/>
          <a:p>
            <a:pPr algn="ctr">
              <a:lnSpc>
                <a:spcPts val="10080"/>
              </a:lnSpc>
            </a:pPr>
            <a:r>
              <a:rPr lang="en-US" sz="7200" b="true">
                <a:solidFill>
                  <a:srgbClr val="C86EA6"/>
                </a:solidFill>
                <a:latin typeface="Arsenica Antiqua Bold"/>
                <a:ea typeface="Arsenica Antiqua Bold"/>
                <a:cs typeface="Arsenica Antiqua Bold"/>
                <a:sym typeface="Arsenica Antiqua Bold"/>
              </a:rPr>
              <a:t>¿Que es?</a:t>
            </a:r>
          </a:p>
        </p:txBody>
      </p:sp>
      <p:sp>
        <p:nvSpPr>
          <p:cNvPr name="Freeform 4" id="4"/>
          <p:cNvSpPr/>
          <p:nvPr/>
        </p:nvSpPr>
        <p:spPr>
          <a:xfrm flipH="false" flipV="true" rot="0">
            <a:off x="-2370189" y="159839"/>
            <a:ext cx="7315200" cy="3271889"/>
          </a:xfrm>
          <a:custGeom>
            <a:avLst/>
            <a:gdLst/>
            <a:ahLst/>
            <a:cxnLst/>
            <a:rect r="r" b="b" t="t" l="l"/>
            <a:pathLst>
              <a:path h="3271889" w="7315200">
                <a:moveTo>
                  <a:pt x="0" y="3271889"/>
                </a:moveTo>
                <a:lnTo>
                  <a:pt x="7315200" y="3271889"/>
                </a:lnTo>
                <a:lnTo>
                  <a:pt x="7315200" y="0"/>
                </a:lnTo>
                <a:lnTo>
                  <a:pt x="0" y="0"/>
                </a:lnTo>
                <a:lnTo>
                  <a:pt x="0" y="327188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1693468" y="7550620"/>
            <a:ext cx="7315200" cy="3923607"/>
          </a:xfrm>
          <a:custGeom>
            <a:avLst/>
            <a:gdLst/>
            <a:ahLst/>
            <a:cxnLst/>
            <a:rect r="r" b="b" t="t" l="l"/>
            <a:pathLst>
              <a:path h="3923607" w="7315200">
                <a:moveTo>
                  <a:pt x="7315200" y="0"/>
                </a:moveTo>
                <a:lnTo>
                  <a:pt x="0" y="0"/>
                </a:lnTo>
                <a:lnTo>
                  <a:pt x="0" y="3923607"/>
                </a:lnTo>
                <a:lnTo>
                  <a:pt x="7315200" y="3923607"/>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Freeform 2" id="2"/>
          <p:cNvSpPr/>
          <p:nvPr/>
        </p:nvSpPr>
        <p:spPr>
          <a:xfrm flipH="false" flipV="true" rot="0">
            <a:off x="12192358" y="-3347295"/>
            <a:ext cx="7031802" cy="5280244"/>
          </a:xfrm>
          <a:custGeom>
            <a:avLst/>
            <a:gdLst/>
            <a:ahLst/>
            <a:cxnLst/>
            <a:rect r="r" b="b" t="t" l="l"/>
            <a:pathLst>
              <a:path h="5280244" w="7031802">
                <a:moveTo>
                  <a:pt x="0" y="5280244"/>
                </a:moveTo>
                <a:lnTo>
                  <a:pt x="7031802" y="5280244"/>
                </a:lnTo>
                <a:lnTo>
                  <a:pt x="7031802" y="0"/>
                </a:lnTo>
                <a:lnTo>
                  <a:pt x="0" y="0"/>
                </a:lnTo>
                <a:lnTo>
                  <a:pt x="0" y="528024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246">
            <a:off x="-3551048" y="6640216"/>
            <a:ext cx="5506487" cy="5236169"/>
          </a:xfrm>
          <a:custGeom>
            <a:avLst/>
            <a:gdLst/>
            <a:ahLst/>
            <a:cxnLst/>
            <a:rect r="r" b="b" t="t" l="l"/>
            <a:pathLst>
              <a:path h="5236169" w="5506487">
                <a:moveTo>
                  <a:pt x="0" y="0"/>
                </a:moveTo>
                <a:lnTo>
                  <a:pt x="5506488" y="0"/>
                </a:lnTo>
                <a:lnTo>
                  <a:pt x="5506488" y="5236168"/>
                </a:lnTo>
                <a:lnTo>
                  <a:pt x="0" y="5236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834895" y="3705799"/>
            <a:ext cx="9453105" cy="5251725"/>
          </a:xfrm>
          <a:custGeom>
            <a:avLst/>
            <a:gdLst/>
            <a:ahLst/>
            <a:cxnLst/>
            <a:rect r="r" b="b" t="t" l="l"/>
            <a:pathLst>
              <a:path h="5251725" w="9453105">
                <a:moveTo>
                  <a:pt x="0" y="0"/>
                </a:moveTo>
                <a:lnTo>
                  <a:pt x="9453105" y="0"/>
                </a:lnTo>
                <a:lnTo>
                  <a:pt x="9453105" y="5251725"/>
                </a:lnTo>
                <a:lnTo>
                  <a:pt x="0" y="5251725"/>
                </a:lnTo>
                <a:lnTo>
                  <a:pt x="0" y="0"/>
                </a:lnTo>
                <a:close/>
              </a:path>
            </a:pathLst>
          </a:custGeom>
          <a:blipFill>
            <a:blip r:embed="rId6"/>
            <a:stretch>
              <a:fillRect l="0" t="0" r="0" b="0"/>
            </a:stretch>
          </a:blipFill>
        </p:spPr>
      </p:sp>
      <p:sp>
        <p:nvSpPr>
          <p:cNvPr name="TextBox 5" id="5"/>
          <p:cNvSpPr txBox="true"/>
          <p:nvPr/>
        </p:nvSpPr>
        <p:spPr>
          <a:xfrm rot="0">
            <a:off x="1708676" y="3318501"/>
            <a:ext cx="6919681" cy="3153818"/>
          </a:xfrm>
          <a:prstGeom prst="rect">
            <a:avLst/>
          </a:prstGeom>
        </p:spPr>
        <p:txBody>
          <a:bodyPr anchor="t" rtlCol="false" tIns="0" lIns="0" bIns="0" rIns="0">
            <a:spAutoFit/>
          </a:bodyPr>
          <a:lstStyle/>
          <a:p>
            <a:pPr algn="l">
              <a:lnSpc>
                <a:spcPts val="4809"/>
              </a:lnSpc>
            </a:pPr>
            <a:r>
              <a:rPr lang="en-US" sz="3435" b="true">
                <a:solidFill>
                  <a:srgbClr val="545454"/>
                </a:solidFill>
                <a:latin typeface="Arsenica Antiqua Bold"/>
                <a:ea typeface="Arsenica Antiqua Bold"/>
                <a:cs typeface="Arsenica Antiqua Bold"/>
                <a:sym typeface="Arsenica Antiqua Bold"/>
              </a:rPr>
              <a:t>La energía undimotriz es un tipo de energía renovable que aprovecha el movimiento de las olas del mar para generar electricidad.</a:t>
            </a:r>
          </a:p>
        </p:txBody>
      </p:sp>
      <p:sp>
        <p:nvSpPr>
          <p:cNvPr name="TextBox 6" id="6"/>
          <p:cNvSpPr txBox="true"/>
          <p:nvPr/>
        </p:nvSpPr>
        <p:spPr>
          <a:xfrm rot="0">
            <a:off x="1542317" y="-71770"/>
            <a:ext cx="9297675" cy="2706370"/>
          </a:xfrm>
          <a:prstGeom prst="rect">
            <a:avLst/>
          </a:prstGeom>
        </p:spPr>
        <p:txBody>
          <a:bodyPr anchor="t" rtlCol="false" tIns="0" lIns="0" bIns="0" rIns="0">
            <a:spAutoFit/>
          </a:bodyPr>
          <a:lstStyle/>
          <a:p>
            <a:pPr algn="l">
              <a:lnSpc>
                <a:spcPts val="10080"/>
              </a:lnSpc>
            </a:pPr>
            <a:r>
              <a:rPr lang="en-US" sz="7200" b="true">
                <a:solidFill>
                  <a:srgbClr val="C86EA6"/>
                </a:solidFill>
                <a:latin typeface="Arsenica Antiqua Bold"/>
                <a:ea typeface="Arsenica Antiqua Bold"/>
                <a:cs typeface="Arsenica Antiqua Bold"/>
                <a:sym typeface="Arsenica Antiqua Bold"/>
              </a:rPr>
              <a:t>que tipo de energía 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1978589" y="3282158"/>
            <a:ext cx="14330823" cy="7004842"/>
          </a:xfrm>
          <a:prstGeom prst="rect">
            <a:avLst/>
          </a:prstGeom>
        </p:spPr>
        <p:txBody>
          <a:bodyPr anchor="t" rtlCol="false" tIns="0" lIns="0" bIns="0" rIns="0">
            <a:spAutoFit/>
          </a:bodyPr>
          <a:lstStyle/>
          <a:p>
            <a:pPr algn="just">
              <a:lnSpc>
                <a:spcPts val="4506"/>
              </a:lnSpc>
            </a:pPr>
            <a:r>
              <a:rPr lang="en-US" sz="3218" b="true">
                <a:solidFill>
                  <a:srgbClr val="545454"/>
                </a:solidFill>
                <a:latin typeface="Arsenica Antiqua Bold"/>
                <a:ea typeface="Arsenica Antiqua Bold"/>
                <a:cs typeface="Arsenica Antiqua Bold"/>
                <a:sym typeface="Arsenica Antiqua Bold"/>
              </a:rPr>
              <a:t>La energía undimotriz se basa en el aprovechamiento de la energía mecánica de las olas del mar. Para que se genere, se requiere de un calentamiento desigual de la atmósfera, que produce ráfagas de viento que estimulan las olas. </a:t>
            </a:r>
          </a:p>
          <a:p>
            <a:pPr algn="just">
              <a:lnSpc>
                <a:spcPts val="4506"/>
              </a:lnSpc>
            </a:pPr>
            <a:r>
              <a:rPr lang="en-US" sz="3218" b="true">
                <a:solidFill>
                  <a:srgbClr val="545454"/>
                </a:solidFill>
                <a:latin typeface="Arsenica Antiqua Bold"/>
                <a:ea typeface="Arsenica Antiqua Bold"/>
                <a:cs typeface="Arsenica Antiqua Bold"/>
                <a:sym typeface="Arsenica Antiqua Bold"/>
              </a:rPr>
              <a:t>El funcionamiento de la energía undimotriz se puede explicar de la siguiente manera:</a:t>
            </a:r>
          </a:p>
          <a:p>
            <a:pPr algn="just">
              <a:lnSpc>
                <a:spcPts val="4506"/>
              </a:lnSpc>
            </a:pPr>
            <a:r>
              <a:rPr lang="en-US" sz="3218" b="true">
                <a:solidFill>
                  <a:srgbClr val="545454"/>
                </a:solidFill>
                <a:latin typeface="Arsenica Antiqua Bold"/>
                <a:ea typeface="Arsenica Antiqua Bold"/>
                <a:cs typeface="Arsenica Antiqua Bold"/>
                <a:sym typeface="Arsenica Antiqua Bold"/>
              </a:rPr>
              <a:t>El viento calienta de manera desigual la atmósfera, lo que produce ráfagas de viento. </a:t>
            </a:r>
          </a:p>
          <a:p>
            <a:pPr algn="just">
              <a:lnSpc>
                <a:spcPts val="4506"/>
              </a:lnSpc>
            </a:pPr>
            <a:r>
              <a:rPr lang="en-US" sz="3218" b="true">
                <a:solidFill>
                  <a:srgbClr val="545454"/>
                </a:solidFill>
                <a:latin typeface="Arsenica Antiqua Bold"/>
                <a:ea typeface="Arsenica Antiqua Bold"/>
                <a:cs typeface="Arsenica Antiqua Bold"/>
                <a:sym typeface="Arsenica Antiqua Bold"/>
              </a:rPr>
              <a:t>Las ráfagas de viento rozan la superficie del mar, generando oleaje. </a:t>
            </a:r>
          </a:p>
          <a:p>
            <a:pPr algn="just">
              <a:lnSpc>
                <a:spcPts val="4506"/>
              </a:lnSpc>
            </a:pPr>
            <a:r>
              <a:rPr lang="en-US" sz="3218" b="true">
                <a:solidFill>
                  <a:srgbClr val="545454"/>
                </a:solidFill>
                <a:latin typeface="Arsenica Antiqua Bold"/>
                <a:ea typeface="Arsenica Antiqua Bold"/>
                <a:cs typeface="Arsenica Antiqua Bold"/>
                <a:sym typeface="Arsenica Antiqua Bold"/>
              </a:rPr>
              <a:t>Las olas entran en un sistema que empuja cámaras de aire comprimido, lo que mueve las turbinas. </a:t>
            </a:r>
          </a:p>
          <a:p>
            <a:pPr algn="just">
              <a:lnSpc>
                <a:spcPts val="4506"/>
              </a:lnSpc>
            </a:pPr>
            <a:r>
              <a:rPr lang="en-US" sz="3218" b="true">
                <a:solidFill>
                  <a:srgbClr val="545454"/>
                </a:solidFill>
                <a:latin typeface="Arsenica Antiqua Bold"/>
                <a:ea typeface="Arsenica Antiqua Bold"/>
                <a:cs typeface="Arsenica Antiqua Bold"/>
                <a:sym typeface="Arsenica Antiqua Bold"/>
              </a:rPr>
              <a:t>Las turbinas generan electricidad. </a:t>
            </a:r>
          </a:p>
        </p:txBody>
      </p:sp>
      <p:sp>
        <p:nvSpPr>
          <p:cNvPr name="TextBox 3" id="3"/>
          <p:cNvSpPr txBox="true"/>
          <p:nvPr/>
        </p:nvSpPr>
        <p:spPr>
          <a:xfrm rot="0">
            <a:off x="4945011" y="-323850"/>
            <a:ext cx="8500557" cy="2706370"/>
          </a:xfrm>
          <a:prstGeom prst="rect">
            <a:avLst/>
          </a:prstGeom>
        </p:spPr>
        <p:txBody>
          <a:bodyPr anchor="t" rtlCol="false" tIns="0" lIns="0" bIns="0" rIns="0">
            <a:spAutoFit/>
          </a:bodyPr>
          <a:lstStyle/>
          <a:p>
            <a:pPr algn="ctr">
              <a:lnSpc>
                <a:spcPts val="10080"/>
              </a:lnSpc>
            </a:pPr>
            <a:r>
              <a:rPr lang="en-US" sz="7200" b="true">
                <a:solidFill>
                  <a:srgbClr val="C86EA6"/>
                </a:solidFill>
                <a:latin typeface="Arsenica Antiqua Bold"/>
                <a:ea typeface="Arsenica Antiqua Bold"/>
                <a:cs typeface="Arsenica Antiqua Bold"/>
                <a:sym typeface="Arsenica Antiqua Bold"/>
              </a:rPr>
              <a:t>Fundamento de Funcionamiento </a:t>
            </a:r>
          </a:p>
        </p:txBody>
      </p:sp>
      <p:sp>
        <p:nvSpPr>
          <p:cNvPr name="Freeform 4" id="4"/>
          <p:cNvSpPr/>
          <p:nvPr/>
        </p:nvSpPr>
        <p:spPr>
          <a:xfrm flipH="false" flipV="true" rot="0">
            <a:off x="-2370189" y="159839"/>
            <a:ext cx="7315200" cy="3271889"/>
          </a:xfrm>
          <a:custGeom>
            <a:avLst/>
            <a:gdLst/>
            <a:ahLst/>
            <a:cxnLst/>
            <a:rect r="r" b="b" t="t" l="l"/>
            <a:pathLst>
              <a:path h="3271889" w="7315200">
                <a:moveTo>
                  <a:pt x="0" y="3271889"/>
                </a:moveTo>
                <a:lnTo>
                  <a:pt x="7315200" y="3271889"/>
                </a:lnTo>
                <a:lnTo>
                  <a:pt x="7315200" y="0"/>
                </a:lnTo>
                <a:lnTo>
                  <a:pt x="0" y="0"/>
                </a:lnTo>
                <a:lnTo>
                  <a:pt x="0" y="327188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8942171">
            <a:off x="12666130" y="-166020"/>
            <a:ext cx="7315200" cy="3923607"/>
          </a:xfrm>
          <a:custGeom>
            <a:avLst/>
            <a:gdLst/>
            <a:ahLst/>
            <a:cxnLst/>
            <a:rect r="r" b="b" t="t" l="l"/>
            <a:pathLst>
              <a:path h="3923607" w="7315200">
                <a:moveTo>
                  <a:pt x="7315200" y="0"/>
                </a:moveTo>
                <a:lnTo>
                  <a:pt x="0" y="0"/>
                </a:lnTo>
                <a:lnTo>
                  <a:pt x="0" y="3923607"/>
                </a:lnTo>
                <a:lnTo>
                  <a:pt x="7315200" y="3923607"/>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Freeform 2" id="2"/>
          <p:cNvSpPr/>
          <p:nvPr/>
        </p:nvSpPr>
        <p:spPr>
          <a:xfrm flipH="false" flipV="false" rot="765003">
            <a:off x="14042642" y="6350665"/>
            <a:ext cx="6433317" cy="5345502"/>
          </a:xfrm>
          <a:custGeom>
            <a:avLst/>
            <a:gdLst/>
            <a:ahLst/>
            <a:cxnLst/>
            <a:rect r="r" b="b" t="t" l="l"/>
            <a:pathLst>
              <a:path h="5345502" w="6433317">
                <a:moveTo>
                  <a:pt x="0" y="0"/>
                </a:moveTo>
                <a:lnTo>
                  <a:pt x="6433316" y="0"/>
                </a:lnTo>
                <a:lnTo>
                  <a:pt x="6433316" y="5345502"/>
                </a:lnTo>
                <a:lnTo>
                  <a:pt x="0" y="53455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8834692">
            <a:off x="-4159117" y="-1708755"/>
            <a:ext cx="8318234" cy="5474910"/>
          </a:xfrm>
          <a:custGeom>
            <a:avLst/>
            <a:gdLst/>
            <a:ahLst/>
            <a:cxnLst/>
            <a:rect r="r" b="b" t="t" l="l"/>
            <a:pathLst>
              <a:path h="5474910" w="8318234">
                <a:moveTo>
                  <a:pt x="8318234" y="0"/>
                </a:moveTo>
                <a:lnTo>
                  <a:pt x="0" y="0"/>
                </a:lnTo>
                <a:lnTo>
                  <a:pt x="0" y="5474910"/>
                </a:lnTo>
                <a:lnTo>
                  <a:pt x="8318234" y="5474910"/>
                </a:lnTo>
                <a:lnTo>
                  <a:pt x="831823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0">
            <a:off x="-4586698" y="8251469"/>
            <a:ext cx="11772900" cy="3360628"/>
          </a:xfrm>
          <a:custGeom>
            <a:avLst/>
            <a:gdLst/>
            <a:ahLst/>
            <a:cxnLst/>
            <a:rect r="r" b="b" t="t" l="l"/>
            <a:pathLst>
              <a:path h="3360628" w="11772900">
                <a:moveTo>
                  <a:pt x="0" y="3360628"/>
                </a:moveTo>
                <a:lnTo>
                  <a:pt x="11772900" y="3360628"/>
                </a:lnTo>
                <a:lnTo>
                  <a:pt x="11772900" y="0"/>
                </a:lnTo>
                <a:lnTo>
                  <a:pt x="0" y="0"/>
                </a:lnTo>
                <a:lnTo>
                  <a:pt x="0" y="3360628"/>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262200" y="1615656"/>
            <a:ext cx="13763600" cy="1423670"/>
          </a:xfrm>
          <a:prstGeom prst="rect">
            <a:avLst/>
          </a:prstGeom>
        </p:spPr>
        <p:txBody>
          <a:bodyPr anchor="t" rtlCol="false" tIns="0" lIns="0" bIns="0" rIns="0">
            <a:spAutoFit/>
          </a:bodyPr>
          <a:lstStyle/>
          <a:p>
            <a:pPr algn="ctr">
              <a:lnSpc>
                <a:spcPts val="10080"/>
              </a:lnSpc>
            </a:pPr>
            <a:r>
              <a:rPr lang="en-US" sz="7200" b="true">
                <a:solidFill>
                  <a:srgbClr val="C86EA6"/>
                </a:solidFill>
                <a:latin typeface="Arsenica Antiqua Bold"/>
                <a:ea typeface="Arsenica Antiqua Bold"/>
                <a:cs typeface="Arsenica Antiqua Bold"/>
                <a:sym typeface="Arsenica Antiqua Bold"/>
              </a:rPr>
              <a:t>Desventaja y Ventajas </a:t>
            </a:r>
          </a:p>
        </p:txBody>
      </p:sp>
      <p:sp>
        <p:nvSpPr>
          <p:cNvPr name="TextBox 6" id="6"/>
          <p:cNvSpPr txBox="true"/>
          <p:nvPr/>
        </p:nvSpPr>
        <p:spPr>
          <a:xfrm rot="0">
            <a:off x="2556186" y="3593270"/>
            <a:ext cx="4630016" cy="826770"/>
          </a:xfrm>
          <a:prstGeom prst="rect">
            <a:avLst/>
          </a:prstGeom>
        </p:spPr>
        <p:txBody>
          <a:bodyPr anchor="t" rtlCol="false" tIns="0" lIns="0" bIns="0" rIns="0">
            <a:spAutoFit/>
          </a:bodyPr>
          <a:lstStyle/>
          <a:p>
            <a:pPr algn="ctr">
              <a:lnSpc>
                <a:spcPts val="5880"/>
              </a:lnSpc>
            </a:pPr>
            <a:r>
              <a:rPr lang="en-US" sz="4200" b="true">
                <a:solidFill>
                  <a:srgbClr val="C86EA6"/>
                </a:solidFill>
                <a:latin typeface="Arsenica Antiqua Bold"/>
                <a:ea typeface="Arsenica Antiqua Bold"/>
                <a:cs typeface="Arsenica Antiqua Bold"/>
                <a:sym typeface="Arsenica Antiqua Bold"/>
              </a:rPr>
              <a:t>Ventaja</a:t>
            </a:r>
          </a:p>
        </p:txBody>
      </p:sp>
      <p:sp>
        <p:nvSpPr>
          <p:cNvPr name="TextBox 7" id="7"/>
          <p:cNvSpPr txBox="true"/>
          <p:nvPr/>
        </p:nvSpPr>
        <p:spPr>
          <a:xfrm rot="0">
            <a:off x="9679825" y="3119279"/>
            <a:ext cx="4630016" cy="826770"/>
          </a:xfrm>
          <a:prstGeom prst="rect">
            <a:avLst/>
          </a:prstGeom>
        </p:spPr>
        <p:txBody>
          <a:bodyPr anchor="t" rtlCol="false" tIns="0" lIns="0" bIns="0" rIns="0">
            <a:spAutoFit/>
          </a:bodyPr>
          <a:lstStyle/>
          <a:p>
            <a:pPr algn="ctr">
              <a:lnSpc>
                <a:spcPts val="5880"/>
              </a:lnSpc>
            </a:pPr>
            <a:r>
              <a:rPr lang="en-US" sz="4200" b="true">
                <a:solidFill>
                  <a:srgbClr val="C86EA6"/>
                </a:solidFill>
                <a:latin typeface="Arsenica Antiqua Bold"/>
                <a:ea typeface="Arsenica Antiqua Bold"/>
                <a:cs typeface="Arsenica Antiqua Bold"/>
                <a:sym typeface="Arsenica Antiqua Bold"/>
              </a:rPr>
              <a:t>Desventaja </a:t>
            </a:r>
          </a:p>
        </p:txBody>
      </p:sp>
      <p:sp>
        <p:nvSpPr>
          <p:cNvPr name="TextBox 8" id="8"/>
          <p:cNvSpPr txBox="true"/>
          <p:nvPr/>
        </p:nvSpPr>
        <p:spPr>
          <a:xfrm rot="0">
            <a:off x="1028700" y="4503063"/>
            <a:ext cx="7684987" cy="3865245"/>
          </a:xfrm>
          <a:prstGeom prst="rect">
            <a:avLst/>
          </a:prstGeom>
        </p:spPr>
        <p:txBody>
          <a:bodyPr anchor="t" rtlCol="false" tIns="0" lIns="0" bIns="0" rIns="0">
            <a:spAutoFit/>
          </a:bodyPr>
          <a:lstStyle/>
          <a:p>
            <a:pPr algn="just" marL="582928" indent="-291464" lvl="1">
              <a:lnSpc>
                <a:spcPts val="3779"/>
              </a:lnSpc>
              <a:buFont typeface="Arial"/>
              <a:buChar char="•"/>
            </a:pPr>
            <a:r>
              <a:rPr lang="en-US" sz="2699">
                <a:solidFill>
                  <a:srgbClr val="545454"/>
                </a:solidFill>
                <a:latin typeface="Arsenica Antiqua"/>
                <a:ea typeface="Arsenica Antiqua"/>
                <a:cs typeface="Arsenica Antiqua"/>
                <a:sym typeface="Arsenica Antiqua"/>
              </a:rPr>
              <a:t> * </a:t>
            </a:r>
            <a:r>
              <a:rPr lang="en-US" b="true" sz="2699">
                <a:solidFill>
                  <a:srgbClr val="545454"/>
                </a:solidFill>
                <a:latin typeface="Arsenica Antiqua Bold"/>
                <a:ea typeface="Arsenica Antiqua Bold"/>
                <a:cs typeface="Arsenica Antiqua Bold"/>
                <a:sym typeface="Arsenica Antiqua Bold"/>
              </a:rPr>
              <a:t>Renovable y limpia: no produce emisiones contaminantes ni gases de efecto invernadero.</a:t>
            </a:r>
          </a:p>
          <a:p>
            <a:pPr algn="just" marL="582928" indent="-291464" lvl="1">
              <a:lnSpc>
                <a:spcPts val="3779"/>
              </a:lnSpc>
              <a:buFont typeface="Arial"/>
              <a:buChar char="•"/>
            </a:pPr>
            <a:r>
              <a:rPr lang="en-US" b="true" sz="2699">
                <a:solidFill>
                  <a:srgbClr val="545454"/>
                </a:solidFill>
                <a:latin typeface="Arsenica Antiqua Bold"/>
                <a:ea typeface="Arsenica Antiqua Bold"/>
                <a:cs typeface="Arsenica Antiqua Bold"/>
                <a:sym typeface="Arsenica Antiqua Bold"/>
              </a:rPr>
              <a:t> * Gran potencial energético: el océano ofrece una fuente inagotable de energía.</a:t>
            </a:r>
          </a:p>
          <a:p>
            <a:pPr algn="just" marL="582928" indent="-291464" lvl="1">
              <a:lnSpc>
                <a:spcPts val="3779"/>
              </a:lnSpc>
              <a:buFont typeface="Arial"/>
              <a:buChar char="•"/>
            </a:pPr>
            <a:r>
              <a:rPr lang="en-US" b="true" sz="2699">
                <a:solidFill>
                  <a:srgbClr val="545454"/>
                </a:solidFill>
                <a:latin typeface="Arsenica Antiqua Bold"/>
                <a:ea typeface="Arsenica Antiqua Bold"/>
                <a:cs typeface="Arsenica Antiqua Bold"/>
                <a:sym typeface="Arsenica Antiqua Bold"/>
              </a:rPr>
              <a:t> * Menor impacto visual: las plantas undimotrices pueden estar sumergidas o cerca de la costa, sin alterar el paisaje.</a:t>
            </a:r>
          </a:p>
        </p:txBody>
      </p:sp>
      <p:sp>
        <p:nvSpPr>
          <p:cNvPr name="TextBox 9" id="9"/>
          <p:cNvSpPr txBox="true"/>
          <p:nvPr/>
        </p:nvSpPr>
        <p:spPr>
          <a:xfrm rot="0">
            <a:off x="9287733" y="4512588"/>
            <a:ext cx="8374837" cy="4974429"/>
          </a:xfrm>
          <a:prstGeom prst="rect">
            <a:avLst/>
          </a:prstGeom>
        </p:spPr>
        <p:txBody>
          <a:bodyPr anchor="t" rtlCol="false" tIns="0" lIns="0" bIns="0" rIns="0">
            <a:spAutoFit/>
          </a:bodyPr>
          <a:lstStyle/>
          <a:p>
            <a:pPr algn="just" marL="546520" indent="-273260" lvl="1">
              <a:lnSpc>
                <a:spcPts val="3543"/>
              </a:lnSpc>
              <a:buFont typeface="Arial"/>
              <a:buChar char="•"/>
            </a:pPr>
            <a:r>
              <a:rPr lang="en-US" b="true" sz="2531">
                <a:solidFill>
                  <a:srgbClr val="545454"/>
                </a:solidFill>
                <a:latin typeface="Arsenica Antiqua Bold"/>
                <a:ea typeface="Arsenica Antiqua Bold"/>
                <a:cs typeface="Arsenica Antiqua Bold"/>
                <a:sym typeface="Arsenica Antiqua Bold"/>
              </a:rPr>
              <a:t>Silenciosa: no produce contaminación acústica.</a:t>
            </a:r>
          </a:p>
          <a:p>
            <a:pPr algn="just" marL="546520" indent="-273260" lvl="1">
              <a:lnSpc>
                <a:spcPts val="3543"/>
              </a:lnSpc>
              <a:buFont typeface="Arial"/>
              <a:buChar char="•"/>
            </a:pPr>
            <a:r>
              <a:rPr lang="en-US" b="true" sz="2531">
                <a:solidFill>
                  <a:srgbClr val="545454"/>
                </a:solidFill>
                <a:latin typeface="Arsenica Antiqua Bold"/>
                <a:ea typeface="Arsenica Antiqua Bold"/>
                <a:cs typeface="Arsenica Antiqua Bold"/>
                <a:sym typeface="Arsenica Antiqua Bold"/>
              </a:rPr>
              <a:t>Desventajas de la energía undimotriz:</a:t>
            </a:r>
          </a:p>
          <a:p>
            <a:pPr algn="just" marL="546520" indent="-273260" lvl="1">
              <a:lnSpc>
                <a:spcPts val="3543"/>
              </a:lnSpc>
              <a:buFont typeface="Arial"/>
              <a:buChar char="•"/>
            </a:pPr>
            <a:r>
              <a:rPr lang="en-US" b="true" sz="2531">
                <a:solidFill>
                  <a:srgbClr val="545454"/>
                </a:solidFill>
                <a:latin typeface="Arsenica Antiqua Bold"/>
                <a:ea typeface="Arsenica Antiqua Bold"/>
                <a:cs typeface="Arsenica Antiqua Bold"/>
                <a:sym typeface="Arsenica Antiqua Bold"/>
              </a:rPr>
              <a:t> * Alto costo de instalación y mantenimiento: la tecnología aún está en desarrollo y requiere inversiones significativas.</a:t>
            </a:r>
          </a:p>
          <a:p>
            <a:pPr algn="just" marL="546520" indent="-273260" lvl="1">
              <a:lnSpc>
                <a:spcPts val="3543"/>
              </a:lnSpc>
              <a:buFont typeface="Arial"/>
              <a:buChar char="•"/>
            </a:pPr>
            <a:r>
              <a:rPr lang="en-US" b="true" sz="2531">
                <a:solidFill>
                  <a:srgbClr val="545454"/>
                </a:solidFill>
                <a:latin typeface="Arsenica Antiqua Bold"/>
                <a:ea typeface="Arsenica Antiqua Bold"/>
                <a:cs typeface="Arsenica Antiqua Bold"/>
                <a:sym typeface="Arsenica Antiqua Bold"/>
              </a:rPr>
              <a:t> * Impacto ambiental: las estructuras pueden afectar a los ecosistemas marinos y generar contaminación acústica.</a:t>
            </a:r>
          </a:p>
          <a:p>
            <a:pPr algn="just">
              <a:lnSpc>
                <a:spcPts val="3543"/>
              </a:lnSpc>
            </a:pPr>
          </a:p>
          <a:p>
            <a:pPr algn="just">
              <a:lnSpc>
                <a:spcPts val="3543"/>
              </a:lnSpc>
            </a:pPr>
          </a:p>
          <a:p>
            <a:pPr algn="just">
              <a:lnSpc>
                <a:spcPts val="3543"/>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4893722" y="-164011"/>
            <a:ext cx="8500557" cy="1423670"/>
          </a:xfrm>
          <a:prstGeom prst="rect">
            <a:avLst/>
          </a:prstGeom>
        </p:spPr>
        <p:txBody>
          <a:bodyPr anchor="t" rtlCol="false" tIns="0" lIns="0" bIns="0" rIns="0">
            <a:spAutoFit/>
          </a:bodyPr>
          <a:lstStyle/>
          <a:p>
            <a:pPr algn="ctr">
              <a:lnSpc>
                <a:spcPts val="10080"/>
              </a:lnSpc>
            </a:pPr>
            <a:r>
              <a:rPr lang="en-US" sz="7200" b="true">
                <a:solidFill>
                  <a:srgbClr val="C86EA6"/>
                </a:solidFill>
                <a:latin typeface="Arsenica Antiqua Bold"/>
                <a:ea typeface="Arsenica Antiqua Bold"/>
                <a:cs typeface="Arsenica Antiqua Bold"/>
                <a:sym typeface="Arsenica Antiqua Bold"/>
              </a:rPr>
              <a:t>Imagenes</a:t>
            </a:r>
          </a:p>
        </p:txBody>
      </p:sp>
      <p:sp>
        <p:nvSpPr>
          <p:cNvPr name="Freeform 3" id="3"/>
          <p:cNvSpPr/>
          <p:nvPr/>
        </p:nvSpPr>
        <p:spPr>
          <a:xfrm flipH="false" flipV="true" rot="0">
            <a:off x="-2370189" y="159839"/>
            <a:ext cx="7315200" cy="3271889"/>
          </a:xfrm>
          <a:custGeom>
            <a:avLst/>
            <a:gdLst/>
            <a:ahLst/>
            <a:cxnLst/>
            <a:rect r="r" b="b" t="t" l="l"/>
            <a:pathLst>
              <a:path h="3271889" w="7315200">
                <a:moveTo>
                  <a:pt x="0" y="3271889"/>
                </a:moveTo>
                <a:lnTo>
                  <a:pt x="7315200" y="3271889"/>
                </a:lnTo>
                <a:lnTo>
                  <a:pt x="7315200" y="0"/>
                </a:lnTo>
                <a:lnTo>
                  <a:pt x="0" y="0"/>
                </a:lnTo>
                <a:lnTo>
                  <a:pt x="0" y="327188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1693468" y="7550620"/>
            <a:ext cx="7315200" cy="3923607"/>
          </a:xfrm>
          <a:custGeom>
            <a:avLst/>
            <a:gdLst/>
            <a:ahLst/>
            <a:cxnLst/>
            <a:rect r="r" b="b" t="t" l="l"/>
            <a:pathLst>
              <a:path h="3923607" w="7315200">
                <a:moveTo>
                  <a:pt x="7315200" y="0"/>
                </a:moveTo>
                <a:lnTo>
                  <a:pt x="0" y="0"/>
                </a:lnTo>
                <a:lnTo>
                  <a:pt x="0" y="3923607"/>
                </a:lnTo>
                <a:lnTo>
                  <a:pt x="7315200" y="3923607"/>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744939" y="1795783"/>
            <a:ext cx="8543061" cy="4828101"/>
          </a:xfrm>
          <a:custGeom>
            <a:avLst/>
            <a:gdLst/>
            <a:ahLst/>
            <a:cxnLst/>
            <a:rect r="r" b="b" t="t" l="l"/>
            <a:pathLst>
              <a:path h="4828101" w="8543061">
                <a:moveTo>
                  <a:pt x="0" y="0"/>
                </a:moveTo>
                <a:lnTo>
                  <a:pt x="8543061" y="0"/>
                </a:lnTo>
                <a:lnTo>
                  <a:pt x="8543061" y="4828102"/>
                </a:lnTo>
                <a:lnTo>
                  <a:pt x="0" y="4828102"/>
                </a:lnTo>
                <a:lnTo>
                  <a:pt x="0" y="0"/>
                </a:lnTo>
                <a:close/>
              </a:path>
            </a:pathLst>
          </a:custGeom>
          <a:blipFill>
            <a:blip r:embed="rId6"/>
            <a:stretch>
              <a:fillRect l="-1614" t="0" r="0" b="0"/>
            </a:stretch>
          </a:blipFill>
        </p:spPr>
      </p:sp>
      <p:sp>
        <p:nvSpPr>
          <p:cNvPr name="Freeform 6" id="6"/>
          <p:cNvSpPr/>
          <p:nvPr/>
        </p:nvSpPr>
        <p:spPr>
          <a:xfrm flipH="false" flipV="false" rot="0">
            <a:off x="262117" y="3486462"/>
            <a:ext cx="9273513" cy="5216351"/>
          </a:xfrm>
          <a:custGeom>
            <a:avLst/>
            <a:gdLst/>
            <a:ahLst/>
            <a:cxnLst/>
            <a:rect r="r" b="b" t="t" l="l"/>
            <a:pathLst>
              <a:path h="5216351" w="9273513">
                <a:moveTo>
                  <a:pt x="0" y="0"/>
                </a:moveTo>
                <a:lnTo>
                  <a:pt x="9273512" y="0"/>
                </a:lnTo>
                <a:lnTo>
                  <a:pt x="9273512" y="5216351"/>
                </a:lnTo>
                <a:lnTo>
                  <a:pt x="0" y="5216351"/>
                </a:lnTo>
                <a:lnTo>
                  <a:pt x="0" y="0"/>
                </a:lnTo>
                <a:close/>
              </a:path>
            </a:pathLst>
          </a:custGeom>
          <a:blipFill>
            <a:blip r:embed="rId7"/>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697078" y="3216047"/>
            <a:ext cx="16893844" cy="3573780"/>
          </a:xfrm>
          <a:prstGeom prst="rect">
            <a:avLst/>
          </a:prstGeom>
        </p:spPr>
        <p:txBody>
          <a:bodyPr anchor="t" rtlCol="false" tIns="0" lIns="0" bIns="0" rIns="0">
            <a:spAutoFit/>
          </a:bodyPr>
          <a:lstStyle/>
          <a:p>
            <a:pPr algn="ctr">
              <a:lnSpc>
                <a:spcPts val="3919"/>
              </a:lnSpc>
            </a:pPr>
            <a:r>
              <a:rPr lang="en-US" sz="2799" b="true">
                <a:solidFill>
                  <a:srgbClr val="545454"/>
                </a:solidFill>
                <a:latin typeface="Arsenica Antiqua Bold"/>
                <a:ea typeface="Arsenica Antiqua Bold"/>
                <a:cs typeface="Arsenica Antiqua Bold"/>
                <a:sym typeface="Arsenica Antiqua Bold"/>
              </a:rPr>
              <a:t>La energía undimotriz se aplica en varios lugares del mundo, como España, Australia, Escocia, Japón, Portugal y México. En estos mismos lugares se usan en:</a:t>
            </a:r>
          </a:p>
          <a:p>
            <a:pPr algn="ctr" marL="604519" indent="-302260" lvl="1">
              <a:lnSpc>
                <a:spcPts val="3919"/>
              </a:lnSpc>
              <a:buFont typeface="Arial"/>
              <a:buChar char="•"/>
            </a:pPr>
            <a:r>
              <a:rPr lang="en-US" b="true" sz="2799">
                <a:solidFill>
                  <a:srgbClr val="545454"/>
                </a:solidFill>
                <a:latin typeface="Arsenica Antiqua Bold"/>
                <a:ea typeface="Arsenica Antiqua Bold"/>
                <a:cs typeface="Arsenica Antiqua Bold"/>
                <a:sym typeface="Arsenica Antiqua Bold"/>
              </a:rPr>
              <a:t>Mutriku, España</a:t>
            </a:r>
          </a:p>
          <a:p>
            <a:pPr algn="ctr" marL="604519" indent="-302260" lvl="1">
              <a:lnSpc>
                <a:spcPts val="3919"/>
              </a:lnSpc>
              <a:buFont typeface="Arial"/>
              <a:buChar char="•"/>
            </a:pPr>
            <a:r>
              <a:rPr lang="en-US" b="true" sz="2799">
                <a:solidFill>
                  <a:srgbClr val="545454"/>
                </a:solidFill>
                <a:latin typeface="Arsenica Antiqua Bold"/>
                <a:ea typeface="Arsenica Antiqua Bold"/>
                <a:cs typeface="Arsenica Antiqua Bold"/>
                <a:sym typeface="Arsenica Antiqua Bold"/>
              </a:rPr>
              <a:t>King Island, Australia</a:t>
            </a:r>
          </a:p>
          <a:p>
            <a:pPr algn="ctr" marL="604519" indent="-302260" lvl="1">
              <a:lnSpc>
                <a:spcPts val="3919"/>
              </a:lnSpc>
              <a:buFont typeface="Arial"/>
              <a:buChar char="•"/>
            </a:pPr>
            <a:r>
              <a:rPr lang="en-US" b="true" sz="2799">
                <a:solidFill>
                  <a:srgbClr val="545454"/>
                </a:solidFill>
                <a:latin typeface="Arsenica Antiqua Bold"/>
                <a:ea typeface="Arsenica Antiqua Bold"/>
                <a:cs typeface="Arsenica Antiqua Bold"/>
                <a:sym typeface="Arsenica Antiqua Bold"/>
              </a:rPr>
              <a:t>Sakata, Japón. </a:t>
            </a:r>
          </a:p>
          <a:p>
            <a:pPr algn="ctr" marL="604519" indent="-302260" lvl="1">
              <a:lnSpc>
                <a:spcPts val="3919"/>
              </a:lnSpc>
              <a:buFont typeface="Arial"/>
              <a:buChar char="•"/>
            </a:pPr>
            <a:r>
              <a:rPr lang="en-US" b="true" sz="2799">
                <a:solidFill>
                  <a:srgbClr val="545454"/>
                </a:solidFill>
                <a:latin typeface="Arsenica Antiqua Bold"/>
                <a:ea typeface="Arsenica Antiqua Bold"/>
                <a:cs typeface="Arsenica Antiqua Bold"/>
                <a:sym typeface="Arsenica Antiqua Bold"/>
              </a:rPr>
              <a:t>Las Azores, Portugala de columna de agua oscilante. </a:t>
            </a:r>
          </a:p>
          <a:p>
            <a:pPr algn="ctr" marL="604519" indent="-302260" lvl="1">
              <a:lnSpc>
                <a:spcPts val="3919"/>
              </a:lnSpc>
              <a:buFont typeface="Arial"/>
              <a:buChar char="•"/>
            </a:pPr>
            <a:r>
              <a:rPr lang="en-US" b="true" sz="2799">
                <a:solidFill>
                  <a:srgbClr val="545454"/>
                </a:solidFill>
                <a:latin typeface="Arsenica Antiqua Bold"/>
                <a:ea typeface="Arsenica Antiqua Bold"/>
                <a:cs typeface="Arsenica Antiqua Bold"/>
                <a:sym typeface="Arsenica Antiqua Bold"/>
              </a:rPr>
              <a:t>Ceará, Brasil</a:t>
            </a:r>
          </a:p>
        </p:txBody>
      </p:sp>
      <p:sp>
        <p:nvSpPr>
          <p:cNvPr name="TextBox 3" id="3"/>
          <p:cNvSpPr txBox="true"/>
          <p:nvPr/>
        </p:nvSpPr>
        <p:spPr>
          <a:xfrm rot="0">
            <a:off x="4735555" y="1227849"/>
            <a:ext cx="8500557" cy="1423670"/>
          </a:xfrm>
          <a:prstGeom prst="rect">
            <a:avLst/>
          </a:prstGeom>
        </p:spPr>
        <p:txBody>
          <a:bodyPr anchor="t" rtlCol="false" tIns="0" lIns="0" bIns="0" rIns="0">
            <a:spAutoFit/>
          </a:bodyPr>
          <a:lstStyle/>
          <a:p>
            <a:pPr algn="ctr">
              <a:lnSpc>
                <a:spcPts val="10080"/>
              </a:lnSpc>
            </a:pPr>
            <a:r>
              <a:rPr lang="en-US" sz="7200" b="true">
                <a:solidFill>
                  <a:srgbClr val="C86EA6"/>
                </a:solidFill>
                <a:latin typeface="Arsenica Antiqua Bold"/>
                <a:ea typeface="Arsenica Antiqua Bold"/>
                <a:cs typeface="Arsenica Antiqua Bold"/>
                <a:sym typeface="Arsenica Antiqua Bold"/>
              </a:rPr>
              <a:t>¿Donde se aplica?</a:t>
            </a:r>
          </a:p>
        </p:txBody>
      </p:sp>
      <p:sp>
        <p:nvSpPr>
          <p:cNvPr name="Freeform 4" id="4"/>
          <p:cNvSpPr/>
          <p:nvPr/>
        </p:nvSpPr>
        <p:spPr>
          <a:xfrm flipH="false" flipV="true" rot="0">
            <a:off x="-2370189" y="159839"/>
            <a:ext cx="7315200" cy="3271889"/>
          </a:xfrm>
          <a:custGeom>
            <a:avLst/>
            <a:gdLst/>
            <a:ahLst/>
            <a:cxnLst/>
            <a:rect r="r" b="b" t="t" l="l"/>
            <a:pathLst>
              <a:path h="3271889" w="7315200">
                <a:moveTo>
                  <a:pt x="0" y="3271889"/>
                </a:moveTo>
                <a:lnTo>
                  <a:pt x="7315200" y="3271889"/>
                </a:lnTo>
                <a:lnTo>
                  <a:pt x="7315200" y="0"/>
                </a:lnTo>
                <a:lnTo>
                  <a:pt x="0" y="0"/>
                </a:lnTo>
                <a:lnTo>
                  <a:pt x="0" y="327188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1693468" y="7550620"/>
            <a:ext cx="7315200" cy="3923607"/>
          </a:xfrm>
          <a:custGeom>
            <a:avLst/>
            <a:gdLst/>
            <a:ahLst/>
            <a:cxnLst/>
            <a:rect r="r" b="b" t="t" l="l"/>
            <a:pathLst>
              <a:path h="3923607" w="7315200">
                <a:moveTo>
                  <a:pt x="7315200" y="0"/>
                </a:moveTo>
                <a:lnTo>
                  <a:pt x="0" y="0"/>
                </a:lnTo>
                <a:lnTo>
                  <a:pt x="0" y="3923607"/>
                </a:lnTo>
                <a:lnTo>
                  <a:pt x="7315200" y="3923607"/>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1708676" y="3328026"/>
            <a:ext cx="7049861" cy="5076826"/>
          </a:xfrm>
          <a:prstGeom prst="rect">
            <a:avLst/>
          </a:prstGeom>
        </p:spPr>
        <p:txBody>
          <a:bodyPr anchor="t" rtlCol="false" tIns="0" lIns="0" bIns="0" rIns="0">
            <a:spAutoFit/>
          </a:bodyPr>
          <a:lstStyle/>
          <a:p>
            <a:pPr algn="l">
              <a:lnSpc>
                <a:spcPts val="4899"/>
              </a:lnSpc>
            </a:pPr>
            <a:r>
              <a:rPr lang="en-US" sz="3499" b="true">
                <a:solidFill>
                  <a:srgbClr val="545454"/>
                </a:solidFill>
                <a:latin typeface="Arsenica Antiqua Bold"/>
                <a:ea typeface="Arsenica Antiqua Bold"/>
                <a:cs typeface="Arsenica Antiqua Bold"/>
                <a:sym typeface="Arsenica Antiqua Bold"/>
              </a:rPr>
              <a:t>Girard fue el primero en patentar la idea de explotar la energía undimotriz en 1799. Sin embargo, José María Cienfuegos también fue un pionero en este campo, ya que registró dos patentes en 1897 y 1898. </a:t>
            </a:r>
          </a:p>
        </p:txBody>
      </p:sp>
      <p:sp>
        <p:nvSpPr>
          <p:cNvPr name="Freeform 3" id="3"/>
          <p:cNvSpPr/>
          <p:nvPr/>
        </p:nvSpPr>
        <p:spPr>
          <a:xfrm flipH="false" flipV="true" rot="0">
            <a:off x="12192358" y="-3347295"/>
            <a:ext cx="7031802" cy="5280244"/>
          </a:xfrm>
          <a:custGeom>
            <a:avLst/>
            <a:gdLst/>
            <a:ahLst/>
            <a:cxnLst/>
            <a:rect r="r" b="b" t="t" l="l"/>
            <a:pathLst>
              <a:path h="5280244" w="7031802">
                <a:moveTo>
                  <a:pt x="0" y="5280244"/>
                </a:moveTo>
                <a:lnTo>
                  <a:pt x="7031802" y="5280244"/>
                </a:lnTo>
                <a:lnTo>
                  <a:pt x="7031802" y="0"/>
                </a:lnTo>
                <a:lnTo>
                  <a:pt x="0" y="0"/>
                </a:lnTo>
                <a:lnTo>
                  <a:pt x="0" y="528024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16246">
            <a:off x="-3551048" y="6640216"/>
            <a:ext cx="5506487" cy="5236169"/>
          </a:xfrm>
          <a:custGeom>
            <a:avLst/>
            <a:gdLst/>
            <a:ahLst/>
            <a:cxnLst/>
            <a:rect r="r" b="b" t="t" l="l"/>
            <a:pathLst>
              <a:path h="5236169" w="5506487">
                <a:moveTo>
                  <a:pt x="0" y="0"/>
                </a:moveTo>
                <a:lnTo>
                  <a:pt x="5506488" y="0"/>
                </a:lnTo>
                <a:lnTo>
                  <a:pt x="5506488" y="5236168"/>
                </a:lnTo>
                <a:lnTo>
                  <a:pt x="0" y="5236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758538" y="2840201"/>
            <a:ext cx="9529462" cy="4760679"/>
          </a:xfrm>
          <a:custGeom>
            <a:avLst/>
            <a:gdLst/>
            <a:ahLst/>
            <a:cxnLst/>
            <a:rect r="r" b="b" t="t" l="l"/>
            <a:pathLst>
              <a:path h="4760679" w="9529462">
                <a:moveTo>
                  <a:pt x="0" y="0"/>
                </a:moveTo>
                <a:lnTo>
                  <a:pt x="9529462" y="0"/>
                </a:lnTo>
                <a:lnTo>
                  <a:pt x="9529462" y="4760680"/>
                </a:lnTo>
                <a:lnTo>
                  <a:pt x="0" y="4760680"/>
                </a:lnTo>
                <a:lnTo>
                  <a:pt x="0" y="0"/>
                </a:lnTo>
                <a:close/>
              </a:path>
            </a:pathLst>
          </a:custGeom>
          <a:blipFill>
            <a:blip r:embed="rId6"/>
            <a:stretch>
              <a:fillRect l="0" t="-5339" r="0" b="0"/>
            </a:stretch>
          </a:blipFill>
        </p:spPr>
      </p:sp>
      <p:sp>
        <p:nvSpPr>
          <p:cNvPr name="TextBox 6" id="6"/>
          <p:cNvSpPr txBox="true"/>
          <p:nvPr/>
        </p:nvSpPr>
        <p:spPr>
          <a:xfrm rot="0">
            <a:off x="1631190" y="1609099"/>
            <a:ext cx="9297675" cy="1423670"/>
          </a:xfrm>
          <a:prstGeom prst="rect">
            <a:avLst/>
          </a:prstGeom>
        </p:spPr>
        <p:txBody>
          <a:bodyPr anchor="t" rtlCol="false" tIns="0" lIns="0" bIns="0" rIns="0">
            <a:spAutoFit/>
          </a:bodyPr>
          <a:lstStyle/>
          <a:p>
            <a:pPr algn="l">
              <a:lnSpc>
                <a:spcPts val="10080"/>
              </a:lnSpc>
            </a:pPr>
            <a:r>
              <a:rPr lang="en-US" sz="7200" b="true">
                <a:solidFill>
                  <a:srgbClr val="C86EA6"/>
                </a:solidFill>
                <a:latin typeface="Arsenica Antiqua Bold"/>
                <a:ea typeface="Arsenica Antiqua Bold"/>
                <a:cs typeface="Arsenica Antiqua Bold"/>
                <a:sym typeface="Arsenica Antiqua Bold"/>
              </a:rPr>
              <a:t>¿Quien la creo?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9FF"/>
        </a:solidFill>
      </p:bgPr>
    </p:bg>
    <p:spTree>
      <p:nvGrpSpPr>
        <p:cNvPr id="1" name=""/>
        <p:cNvGrpSpPr/>
        <p:nvPr/>
      </p:nvGrpSpPr>
      <p:grpSpPr>
        <a:xfrm>
          <a:off x="0" y="0"/>
          <a:ext cx="0" cy="0"/>
          <a:chOff x="0" y="0"/>
          <a:chExt cx="0" cy="0"/>
        </a:xfrm>
      </p:grpSpPr>
      <p:sp>
        <p:nvSpPr>
          <p:cNvPr name="TextBox 2" id="2"/>
          <p:cNvSpPr txBox="true"/>
          <p:nvPr/>
        </p:nvSpPr>
        <p:spPr>
          <a:xfrm rot="0">
            <a:off x="3076652" y="3151505"/>
            <a:ext cx="12134697" cy="3955414"/>
          </a:xfrm>
          <a:prstGeom prst="rect">
            <a:avLst/>
          </a:prstGeom>
        </p:spPr>
        <p:txBody>
          <a:bodyPr anchor="t" rtlCol="false" tIns="0" lIns="0" bIns="0" rIns="0">
            <a:spAutoFit/>
          </a:bodyPr>
          <a:lstStyle/>
          <a:p>
            <a:pPr algn="ctr">
              <a:lnSpc>
                <a:spcPts val="13629"/>
              </a:lnSpc>
            </a:pPr>
            <a:r>
              <a:rPr lang="en-US" sz="14499" b="true">
                <a:solidFill>
                  <a:srgbClr val="C86EA6"/>
                </a:solidFill>
                <a:latin typeface="Arsenica Antiqua Bold"/>
                <a:ea typeface="Arsenica Antiqua Bold"/>
                <a:cs typeface="Arsenica Antiqua Bold"/>
                <a:sym typeface="Arsenica Antiqua Bold"/>
              </a:rPr>
              <a:t>¡Gracias por </a:t>
            </a:r>
          </a:p>
          <a:p>
            <a:pPr algn="ctr">
              <a:lnSpc>
                <a:spcPts val="13629"/>
              </a:lnSpc>
            </a:pPr>
            <a:r>
              <a:rPr lang="en-US" sz="14499" b="true">
                <a:solidFill>
                  <a:srgbClr val="C86EA6"/>
                </a:solidFill>
                <a:latin typeface="Arsenica Antiqua Bold"/>
                <a:ea typeface="Arsenica Antiqua Bold"/>
                <a:cs typeface="Arsenica Antiqua Bold"/>
                <a:sym typeface="Arsenica Antiqua Bold"/>
              </a:rPr>
              <a:t>su atención!</a:t>
            </a:r>
          </a:p>
        </p:txBody>
      </p:sp>
      <p:sp>
        <p:nvSpPr>
          <p:cNvPr name="Freeform 3" id="3"/>
          <p:cNvSpPr/>
          <p:nvPr/>
        </p:nvSpPr>
        <p:spPr>
          <a:xfrm flipH="true" flipV="false" rot="2043265">
            <a:off x="12742147" y="385428"/>
            <a:ext cx="9034306" cy="4845673"/>
          </a:xfrm>
          <a:custGeom>
            <a:avLst/>
            <a:gdLst/>
            <a:ahLst/>
            <a:cxnLst/>
            <a:rect r="r" b="b" t="t" l="l"/>
            <a:pathLst>
              <a:path h="4845673" w="9034306">
                <a:moveTo>
                  <a:pt x="9034306" y="0"/>
                </a:moveTo>
                <a:lnTo>
                  <a:pt x="0" y="0"/>
                </a:lnTo>
                <a:lnTo>
                  <a:pt x="0" y="4845674"/>
                </a:lnTo>
                <a:lnTo>
                  <a:pt x="9034306" y="4845674"/>
                </a:lnTo>
                <a:lnTo>
                  <a:pt x="903430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2472114">
            <a:off x="14100850" y="7622852"/>
            <a:ext cx="5629910" cy="2518105"/>
          </a:xfrm>
          <a:custGeom>
            <a:avLst/>
            <a:gdLst/>
            <a:ahLst/>
            <a:cxnLst/>
            <a:rect r="r" b="b" t="t" l="l"/>
            <a:pathLst>
              <a:path h="2518105" w="5629910">
                <a:moveTo>
                  <a:pt x="5629910" y="0"/>
                </a:moveTo>
                <a:lnTo>
                  <a:pt x="0" y="0"/>
                </a:lnTo>
                <a:lnTo>
                  <a:pt x="0" y="2518105"/>
                </a:lnTo>
                <a:lnTo>
                  <a:pt x="5629910" y="2518105"/>
                </a:lnTo>
                <a:lnTo>
                  <a:pt x="56299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487201" y="6080351"/>
            <a:ext cx="7031802" cy="5280244"/>
          </a:xfrm>
          <a:custGeom>
            <a:avLst/>
            <a:gdLst/>
            <a:ahLst/>
            <a:cxnLst/>
            <a:rect r="r" b="b" t="t" l="l"/>
            <a:pathLst>
              <a:path h="5280244" w="7031802">
                <a:moveTo>
                  <a:pt x="0" y="0"/>
                </a:moveTo>
                <a:lnTo>
                  <a:pt x="7031802" y="0"/>
                </a:lnTo>
                <a:lnTo>
                  <a:pt x="7031802" y="5280244"/>
                </a:lnTo>
                <a:lnTo>
                  <a:pt x="0" y="52802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475682" y="-164068"/>
            <a:ext cx="7814887" cy="4873648"/>
          </a:xfrm>
          <a:custGeom>
            <a:avLst/>
            <a:gdLst/>
            <a:ahLst/>
            <a:cxnLst/>
            <a:rect r="r" b="b" t="t" l="l"/>
            <a:pathLst>
              <a:path h="4873648" w="7814887">
                <a:moveTo>
                  <a:pt x="0" y="0"/>
                </a:moveTo>
                <a:lnTo>
                  <a:pt x="7814888" y="0"/>
                </a:lnTo>
                <a:lnTo>
                  <a:pt x="7814888" y="4873648"/>
                </a:lnTo>
                <a:lnTo>
                  <a:pt x="0" y="4873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160899" y="-3150635"/>
            <a:ext cx="5590590" cy="5641880"/>
          </a:xfrm>
          <a:custGeom>
            <a:avLst/>
            <a:gdLst/>
            <a:ahLst/>
            <a:cxnLst/>
            <a:rect r="r" b="b" t="t" l="l"/>
            <a:pathLst>
              <a:path h="5641880" w="5590590">
                <a:moveTo>
                  <a:pt x="0" y="0"/>
                </a:moveTo>
                <a:lnTo>
                  <a:pt x="5590590" y="0"/>
                </a:lnTo>
                <a:lnTo>
                  <a:pt x="5590590" y="5641880"/>
                </a:lnTo>
                <a:lnTo>
                  <a:pt x="0" y="56418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039890" y="8040441"/>
            <a:ext cx="6433317" cy="5345502"/>
          </a:xfrm>
          <a:custGeom>
            <a:avLst/>
            <a:gdLst/>
            <a:ahLst/>
            <a:cxnLst/>
            <a:rect r="r" b="b" t="t" l="l"/>
            <a:pathLst>
              <a:path h="5345502" w="6433317">
                <a:moveTo>
                  <a:pt x="0" y="0"/>
                </a:moveTo>
                <a:lnTo>
                  <a:pt x="6433317" y="0"/>
                </a:lnTo>
                <a:lnTo>
                  <a:pt x="6433317" y="5345501"/>
                </a:lnTo>
                <a:lnTo>
                  <a:pt x="0" y="53455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DAGdZi8H_IM</dc:identifier>
  <dcterms:modified xsi:type="dcterms:W3CDTF">2011-08-01T06:04:30Z</dcterms:modified>
  <cp:revision>1</cp:revision>
  <dc:title>La Energía Undimotriz</dc:title>
</cp:coreProperties>
</file>