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Arsenica Antiqua Bold" charset="1" panose="00000800000000000000"/>
      <p:regular r:id="rId12"/>
    </p:embeddedFont>
    <p:embeddedFont>
      <p:font typeface="Arsenica Antiqua" charset="1" panose="000005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12" Target="../media/image14.png" Type="http://schemas.openxmlformats.org/officeDocument/2006/relationships/image"/><Relationship Id="rId13" Target="../media/image15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.png" Type="http://schemas.openxmlformats.org/officeDocument/2006/relationships/image"/><Relationship Id="rId9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79007" y="1864407"/>
            <a:ext cx="15580293" cy="496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62"/>
              </a:lnSpc>
            </a:pPr>
            <a:r>
              <a:rPr lang="en-US" sz="13069" b="true">
                <a:solidFill>
                  <a:srgbClr val="C86EA6"/>
                </a:solidFill>
                <a:latin typeface="Arsenica Antiqua Bold"/>
                <a:ea typeface="Arsenica Antiqua Bold"/>
                <a:cs typeface="Arsenica Antiqua Bold"/>
                <a:sym typeface="Arsenica Antiqua Bold"/>
              </a:rPr>
              <a:t>Pensamiento Critico: Analisis de Noticias Falsas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1727678" y="-2035973"/>
            <a:ext cx="7814887" cy="4873648"/>
          </a:xfrm>
          <a:custGeom>
            <a:avLst/>
            <a:gdLst/>
            <a:ahLst/>
            <a:cxnLst/>
            <a:rect r="r" b="b" t="t" l="l"/>
            <a:pathLst>
              <a:path h="4873648" w="7814887">
                <a:moveTo>
                  <a:pt x="0" y="0"/>
                </a:moveTo>
                <a:lnTo>
                  <a:pt x="7814888" y="0"/>
                </a:lnTo>
                <a:lnTo>
                  <a:pt x="7814888" y="4873648"/>
                </a:lnTo>
                <a:lnTo>
                  <a:pt x="0" y="48736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111111" y="5887274"/>
            <a:ext cx="7031802" cy="5280244"/>
          </a:xfrm>
          <a:custGeom>
            <a:avLst/>
            <a:gdLst/>
            <a:ahLst/>
            <a:cxnLst/>
            <a:rect r="r" b="b" t="t" l="l"/>
            <a:pathLst>
              <a:path h="5280244" w="7031802">
                <a:moveTo>
                  <a:pt x="0" y="0"/>
                </a:moveTo>
                <a:lnTo>
                  <a:pt x="7031802" y="0"/>
                </a:lnTo>
                <a:lnTo>
                  <a:pt x="7031802" y="5280244"/>
                </a:lnTo>
                <a:lnTo>
                  <a:pt x="0" y="5280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482364" y="6827032"/>
            <a:ext cx="8734206" cy="6606235"/>
          </a:xfrm>
          <a:custGeom>
            <a:avLst/>
            <a:gdLst/>
            <a:ahLst/>
            <a:cxnLst/>
            <a:rect r="r" b="b" t="t" l="l"/>
            <a:pathLst>
              <a:path h="6606235" w="8734206">
                <a:moveTo>
                  <a:pt x="0" y="0"/>
                </a:moveTo>
                <a:lnTo>
                  <a:pt x="8734206" y="0"/>
                </a:lnTo>
                <a:lnTo>
                  <a:pt x="8734206" y="6606235"/>
                </a:lnTo>
                <a:lnTo>
                  <a:pt x="0" y="66062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-2201291" y="-634088"/>
            <a:ext cx="7315200" cy="3923607"/>
          </a:xfrm>
          <a:custGeom>
            <a:avLst/>
            <a:gdLst/>
            <a:ahLst/>
            <a:cxnLst/>
            <a:rect r="r" b="b" t="t" l="l"/>
            <a:pathLst>
              <a:path h="3923607" w="7315200">
                <a:moveTo>
                  <a:pt x="7315200" y="0"/>
                </a:moveTo>
                <a:lnTo>
                  <a:pt x="0" y="0"/>
                </a:lnTo>
                <a:lnTo>
                  <a:pt x="0" y="3923607"/>
                </a:lnTo>
                <a:lnTo>
                  <a:pt x="7315200" y="392360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4123563">
            <a:off x="4973681" y="-2883620"/>
            <a:ext cx="5506487" cy="5236169"/>
          </a:xfrm>
          <a:custGeom>
            <a:avLst/>
            <a:gdLst/>
            <a:ahLst/>
            <a:cxnLst/>
            <a:rect r="r" b="b" t="t" l="l"/>
            <a:pathLst>
              <a:path h="5236169" w="5506487">
                <a:moveTo>
                  <a:pt x="0" y="0"/>
                </a:moveTo>
                <a:lnTo>
                  <a:pt x="5506488" y="0"/>
                </a:lnTo>
                <a:lnTo>
                  <a:pt x="5506488" y="5236169"/>
                </a:lnTo>
                <a:lnTo>
                  <a:pt x="0" y="52361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795911" y="9122059"/>
            <a:ext cx="7315200" cy="3271889"/>
          </a:xfrm>
          <a:custGeom>
            <a:avLst/>
            <a:gdLst/>
            <a:ahLst/>
            <a:cxnLst/>
            <a:rect r="r" b="b" t="t" l="l"/>
            <a:pathLst>
              <a:path h="3271889" w="7315200">
                <a:moveTo>
                  <a:pt x="0" y="0"/>
                </a:moveTo>
                <a:lnTo>
                  <a:pt x="7315200" y="0"/>
                </a:lnTo>
                <a:lnTo>
                  <a:pt x="7315200" y="3271890"/>
                </a:lnTo>
                <a:lnTo>
                  <a:pt x="0" y="32718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959709" y="6206954"/>
            <a:ext cx="6514804" cy="2117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45"/>
              </a:lnSpc>
            </a:pPr>
            <a:r>
              <a:rPr lang="en-US" sz="5675">
                <a:solidFill>
                  <a:srgbClr val="545454"/>
                </a:solidFill>
                <a:latin typeface="Arsenica Antiqua"/>
                <a:ea typeface="Arsenica Antiqua"/>
                <a:cs typeface="Arsenica Antiqua"/>
                <a:sym typeface="Arsenica Antiqua"/>
              </a:rPr>
              <a:t>By: Alfredo Sanchez Otañez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27574" y="3975157"/>
            <a:ext cx="14232852" cy="254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545454"/>
                </a:solidFill>
                <a:latin typeface="Arsenica Antiqua"/>
                <a:ea typeface="Arsenica Antiqua"/>
                <a:cs typeface="Arsenica Antiqua"/>
                <a:sym typeface="Arsenica Antiqua"/>
              </a:rPr>
              <a:t>Este implica analizar datos de diversas fuentes para poder llegar a las mejores conclusiones. Permite a las personas deshacerse de los prejuicios y esforzarse en recopilar y evaluar toda la información disponible para llegar a la mejor conclusión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893722" y="2312034"/>
            <a:ext cx="8500557" cy="1417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b="true">
                <a:solidFill>
                  <a:srgbClr val="C86EA6"/>
                </a:solidFill>
                <a:latin typeface="Arsenica Antiqua Bold"/>
                <a:ea typeface="Arsenica Antiqua Bold"/>
                <a:cs typeface="Arsenica Antiqua Bold"/>
                <a:sym typeface="Arsenica Antiqua Bold"/>
              </a:rPr>
              <a:t>Definicion</a:t>
            </a:r>
          </a:p>
        </p:txBody>
      </p:sp>
      <p:sp>
        <p:nvSpPr>
          <p:cNvPr name="Freeform 4" id="4"/>
          <p:cNvSpPr/>
          <p:nvPr/>
        </p:nvSpPr>
        <p:spPr>
          <a:xfrm flipH="false" flipV="true" rot="0">
            <a:off x="-2370189" y="159839"/>
            <a:ext cx="7315200" cy="3271889"/>
          </a:xfrm>
          <a:custGeom>
            <a:avLst/>
            <a:gdLst/>
            <a:ahLst/>
            <a:cxnLst/>
            <a:rect r="r" b="b" t="t" l="l"/>
            <a:pathLst>
              <a:path h="3271889" w="7315200">
                <a:moveTo>
                  <a:pt x="0" y="3271889"/>
                </a:moveTo>
                <a:lnTo>
                  <a:pt x="7315200" y="3271889"/>
                </a:lnTo>
                <a:lnTo>
                  <a:pt x="7315200" y="0"/>
                </a:lnTo>
                <a:lnTo>
                  <a:pt x="0" y="0"/>
                </a:lnTo>
                <a:lnTo>
                  <a:pt x="0" y="32718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1693468" y="7550620"/>
            <a:ext cx="7315200" cy="3923607"/>
          </a:xfrm>
          <a:custGeom>
            <a:avLst/>
            <a:gdLst/>
            <a:ahLst/>
            <a:cxnLst/>
            <a:rect r="r" b="b" t="t" l="l"/>
            <a:pathLst>
              <a:path h="3923607" w="7315200">
                <a:moveTo>
                  <a:pt x="7315200" y="0"/>
                </a:moveTo>
                <a:lnTo>
                  <a:pt x="0" y="0"/>
                </a:lnTo>
                <a:lnTo>
                  <a:pt x="0" y="3923607"/>
                </a:lnTo>
                <a:lnTo>
                  <a:pt x="7315200" y="392360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12192358" y="-3347295"/>
            <a:ext cx="7031802" cy="5280244"/>
          </a:xfrm>
          <a:custGeom>
            <a:avLst/>
            <a:gdLst/>
            <a:ahLst/>
            <a:cxnLst/>
            <a:rect r="r" b="b" t="t" l="l"/>
            <a:pathLst>
              <a:path h="5280244" w="7031802">
                <a:moveTo>
                  <a:pt x="0" y="5280244"/>
                </a:moveTo>
                <a:lnTo>
                  <a:pt x="7031802" y="5280244"/>
                </a:lnTo>
                <a:lnTo>
                  <a:pt x="7031802" y="0"/>
                </a:lnTo>
                <a:lnTo>
                  <a:pt x="0" y="0"/>
                </a:lnTo>
                <a:lnTo>
                  <a:pt x="0" y="528024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16246">
            <a:off x="-3551048" y="6640216"/>
            <a:ext cx="5506487" cy="5236169"/>
          </a:xfrm>
          <a:custGeom>
            <a:avLst/>
            <a:gdLst/>
            <a:ahLst/>
            <a:cxnLst/>
            <a:rect r="r" b="b" t="t" l="l"/>
            <a:pathLst>
              <a:path h="5236169" w="5506487">
                <a:moveTo>
                  <a:pt x="0" y="0"/>
                </a:moveTo>
                <a:lnTo>
                  <a:pt x="5506488" y="0"/>
                </a:lnTo>
                <a:lnTo>
                  <a:pt x="5506488" y="5236168"/>
                </a:lnTo>
                <a:lnTo>
                  <a:pt x="0" y="52361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898308" y="3932374"/>
            <a:ext cx="9108712" cy="5093398"/>
          </a:xfrm>
          <a:custGeom>
            <a:avLst/>
            <a:gdLst/>
            <a:ahLst/>
            <a:cxnLst/>
            <a:rect r="r" b="b" t="t" l="l"/>
            <a:pathLst>
              <a:path h="5093398" w="9108712">
                <a:moveTo>
                  <a:pt x="0" y="0"/>
                </a:moveTo>
                <a:lnTo>
                  <a:pt x="9108712" y="0"/>
                </a:lnTo>
                <a:lnTo>
                  <a:pt x="9108712" y="5093398"/>
                </a:lnTo>
                <a:lnTo>
                  <a:pt x="0" y="50933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026" t="0" r="-3026" b="-675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48446" y="4232275"/>
            <a:ext cx="7049861" cy="440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545454"/>
                </a:solidFill>
                <a:latin typeface="Arsenica Antiqua"/>
                <a:ea typeface="Arsenica Antiqua"/>
                <a:cs typeface="Arsenica Antiqua"/>
                <a:sym typeface="Arsenica Antiqua"/>
              </a:rPr>
              <a:t>Un gran ejemplos donde la podríamos aplicar seria cuando se corre un rumor ya que este tiene muchos errores o también podría ser en una pagina de noticias un ejemplo en esta donde se ven muchas faltas de ortografía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31190" y="1609099"/>
            <a:ext cx="9297675" cy="2693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80"/>
              </a:lnSpc>
            </a:pPr>
            <a:r>
              <a:rPr lang="en-US" sz="7200" b="true">
                <a:solidFill>
                  <a:srgbClr val="C86EA6"/>
                </a:solidFill>
                <a:latin typeface="Arsenica Antiqua Bold"/>
                <a:ea typeface="Arsenica Antiqua Bold"/>
                <a:cs typeface="Arsenica Antiqua Bold"/>
                <a:sym typeface="Arsenica Antiqua Bold"/>
              </a:rPr>
              <a:t>ejemplos donde lo podemos aplicar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2235510" y="4831735"/>
            <a:ext cx="7593699" cy="6309673"/>
          </a:xfrm>
          <a:custGeom>
            <a:avLst/>
            <a:gdLst/>
            <a:ahLst/>
            <a:cxnLst/>
            <a:rect r="r" b="b" t="t" l="l"/>
            <a:pathLst>
              <a:path h="6309673" w="7593699">
                <a:moveTo>
                  <a:pt x="7593699" y="0"/>
                </a:moveTo>
                <a:lnTo>
                  <a:pt x="0" y="0"/>
                </a:lnTo>
                <a:lnTo>
                  <a:pt x="0" y="6309674"/>
                </a:lnTo>
                <a:lnTo>
                  <a:pt x="7593699" y="6309674"/>
                </a:lnTo>
                <a:lnTo>
                  <a:pt x="75936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18997" y="3696098"/>
            <a:ext cx="13250005" cy="3787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545454"/>
                </a:solidFill>
                <a:latin typeface="Arsenica Antiqua"/>
                <a:ea typeface="Arsenica Antiqua"/>
                <a:cs typeface="Arsenica Antiqua"/>
                <a:sym typeface="Arsenica Antiqua"/>
              </a:rPr>
              <a:t>Combatir la desinformación: identificar y exponer información falsa a las personas de ser engañadas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545454"/>
                </a:solidFill>
                <a:latin typeface="Arsenica Antiqua"/>
                <a:ea typeface="Arsenica Antiqua"/>
                <a:cs typeface="Arsenica Antiqua"/>
                <a:sym typeface="Arsenica Antiqua"/>
              </a:rPr>
              <a:t>Proteger la democracia: Las noticias falsas pueden manipular la opinión pública y socavar la confianza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545454"/>
                </a:solidFill>
                <a:latin typeface="Arsenica Antiqua"/>
                <a:ea typeface="Arsenica Antiqua"/>
                <a:cs typeface="Arsenica Antiqua"/>
                <a:sym typeface="Arsenica Antiqua"/>
              </a:rPr>
              <a:t>Promover el pensamiento crítico: Analizar noticias falsas nos enseña a evaluar la información.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1612753" y="-2726471"/>
            <a:ext cx="8771860" cy="6172200"/>
          </a:xfrm>
          <a:custGeom>
            <a:avLst/>
            <a:gdLst/>
            <a:ahLst/>
            <a:cxnLst/>
            <a:rect r="r" b="b" t="t" l="l"/>
            <a:pathLst>
              <a:path h="6172200" w="8771860">
                <a:moveTo>
                  <a:pt x="0" y="0"/>
                </a:moveTo>
                <a:lnTo>
                  <a:pt x="8771861" y="0"/>
                </a:lnTo>
                <a:lnTo>
                  <a:pt x="8771861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78910" y="638175"/>
            <a:ext cx="10148796" cy="3219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034"/>
              </a:lnSpc>
              <a:spcBef>
                <a:spcPct val="0"/>
              </a:spcBef>
            </a:pPr>
            <a:r>
              <a:rPr lang="en-US" b="true" sz="8596">
                <a:solidFill>
                  <a:srgbClr val="C86EA6"/>
                </a:solidFill>
                <a:latin typeface="Arsenica Antiqua Bold"/>
                <a:ea typeface="Arsenica Antiqua Bold"/>
                <a:cs typeface="Arsenica Antiqua Bold"/>
                <a:sym typeface="Arsenica Antiqua Bold"/>
              </a:rPr>
              <a:t>para que sirve saber esto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12192358" y="-3347295"/>
            <a:ext cx="7031802" cy="5280244"/>
          </a:xfrm>
          <a:custGeom>
            <a:avLst/>
            <a:gdLst/>
            <a:ahLst/>
            <a:cxnLst/>
            <a:rect r="r" b="b" t="t" l="l"/>
            <a:pathLst>
              <a:path h="5280244" w="7031802">
                <a:moveTo>
                  <a:pt x="0" y="5280244"/>
                </a:moveTo>
                <a:lnTo>
                  <a:pt x="7031802" y="5280244"/>
                </a:lnTo>
                <a:lnTo>
                  <a:pt x="7031802" y="0"/>
                </a:lnTo>
                <a:lnTo>
                  <a:pt x="0" y="0"/>
                </a:lnTo>
                <a:lnTo>
                  <a:pt x="0" y="528024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16246">
            <a:off x="-3551048" y="6640216"/>
            <a:ext cx="5506487" cy="5236169"/>
          </a:xfrm>
          <a:custGeom>
            <a:avLst/>
            <a:gdLst/>
            <a:ahLst/>
            <a:cxnLst/>
            <a:rect r="r" b="b" t="t" l="l"/>
            <a:pathLst>
              <a:path h="5236169" w="5506487">
                <a:moveTo>
                  <a:pt x="0" y="0"/>
                </a:moveTo>
                <a:lnTo>
                  <a:pt x="5506488" y="0"/>
                </a:lnTo>
                <a:lnTo>
                  <a:pt x="5506488" y="5236168"/>
                </a:lnTo>
                <a:lnTo>
                  <a:pt x="0" y="52361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385961" y="69098"/>
            <a:ext cx="10104880" cy="1557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55"/>
              </a:lnSpc>
            </a:pPr>
            <a:r>
              <a:rPr lang="en-US" sz="7825" b="true">
                <a:solidFill>
                  <a:srgbClr val="C86EA6"/>
                </a:solidFill>
                <a:latin typeface="Arsenica Antiqua Bold"/>
                <a:ea typeface="Arsenica Antiqua Bold"/>
                <a:cs typeface="Arsenica Antiqua Bold"/>
                <a:sym typeface="Arsenica Antiqua Bold"/>
              </a:rPr>
              <a:t>video informativo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76652" y="3151505"/>
            <a:ext cx="12134697" cy="3955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29"/>
              </a:lnSpc>
            </a:pPr>
            <a:r>
              <a:rPr lang="en-US" sz="14499" b="true">
                <a:solidFill>
                  <a:srgbClr val="C86EA6"/>
                </a:solidFill>
                <a:latin typeface="Arsenica Antiqua Bold"/>
                <a:ea typeface="Arsenica Antiqua Bold"/>
                <a:cs typeface="Arsenica Antiqua Bold"/>
                <a:sym typeface="Arsenica Antiqua Bold"/>
              </a:rPr>
              <a:t>¡Gracias por </a:t>
            </a:r>
          </a:p>
          <a:p>
            <a:pPr algn="ctr">
              <a:lnSpc>
                <a:spcPts val="13629"/>
              </a:lnSpc>
            </a:pPr>
            <a:r>
              <a:rPr lang="en-US" sz="14499" b="true">
                <a:solidFill>
                  <a:srgbClr val="C86EA6"/>
                </a:solidFill>
                <a:latin typeface="Arsenica Antiqua Bold"/>
                <a:ea typeface="Arsenica Antiqua Bold"/>
                <a:cs typeface="Arsenica Antiqua Bold"/>
                <a:sym typeface="Arsenica Antiqua Bold"/>
              </a:rPr>
              <a:t>su atención!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2043265">
            <a:off x="12742147" y="385428"/>
            <a:ext cx="9034306" cy="4845673"/>
          </a:xfrm>
          <a:custGeom>
            <a:avLst/>
            <a:gdLst/>
            <a:ahLst/>
            <a:cxnLst/>
            <a:rect r="r" b="b" t="t" l="l"/>
            <a:pathLst>
              <a:path h="4845673" w="9034306">
                <a:moveTo>
                  <a:pt x="9034306" y="0"/>
                </a:moveTo>
                <a:lnTo>
                  <a:pt x="0" y="0"/>
                </a:lnTo>
                <a:lnTo>
                  <a:pt x="0" y="4845674"/>
                </a:lnTo>
                <a:lnTo>
                  <a:pt x="9034306" y="4845674"/>
                </a:lnTo>
                <a:lnTo>
                  <a:pt x="903430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2472114">
            <a:off x="14100850" y="7622852"/>
            <a:ext cx="5629910" cy="2518105"/>
          </a:xfrm>
          <a:custGeom>
            <a:avLst/>
            <a:gdLst/>
            <a:ahLst/>
            <a:cxnLst/>
            <a:rect r="r" b="b" t="t" l="l"/>
            <a:pathLst>
              <a:path h="2518105" w="5629910">
                <a:moveTo>
                  <a:pt x="5629910" y="0"/>
                </a:moveTo>
                <a:lnTo>
                  <a:pt x="0" y="0"/>
                </a:lnTo>
                <a:lnTo>
                  <a:pt x="0" y="2518105"/>
                </a:lnTo>
                <a:lnTo>
                  <a:pt x="5629910" y="2518105"/>
                </a:lnTo>
                <a:lnTo>
                  <a:pt x="562991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487201" y="6080351"/>
            <a:ext cx="7031802" cy="5280244"/>
          </a:xfrm>
          <a:custGeom>
            <a:avLst/>
            <a:gdLst/>
            <a:ahLst/>
            <a:cxnLst/>
            <a:rect r="r" b="b" t="t" l="l"/>
            <a:pathLst>
              <a:path h="5280244" w="7031802">
                <a:moveTo>
                  <a:pt x="0" y="0"/>
                </a:moveTo>
                <a:lnTo>
                  <a:pt x="7031802" y="0"/>
                </a:lnTo>
                <a:lnTo>
                  <a:pt x="7031802" y="5280244"/>
                </a:lnTo>
                <a:lnTo>
                  <a:pt x="0" y="52802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4475682" y="-164068"/>
            <a:ext cx="7814887" cy="4873648"/>
          </a:xfrm>
          <a:custGeom>
            <a:avLst/>
            <a:gdLst/>
            <a:ahLst/>
            <a:cxnLst/>
            <a:rect r="r" b="b" t="t" l="l"/>
            <a:pathLst>
              <a:path h="4873648" w="7814887">
                <a:moveTo>
                  <a:pt x="0" y="0"/>
                </a:moveTo>
                <a:lnTo>
                  <a:pt x="7814888" y="0"/>
                </a:lnTo>
                <a:lnTo>
                  <a:pt x="7814888" y="4873648"/>
                </a:lnTo>
                <a:lnTo>
                  <a:pt x="0" y="48736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160899" y="-3150635"/>
            <a:ext cx="5590590" cy="5641880"/>
          </a:xfrm>
          <a:custGeom>
            <a:avLst/>
            <a:gdLst/>
            <a:ahLst/>
            <a:cxnLst/>
            <a:rect r="r" b="b" t="t" l="l"/>
            <a:pathLst>
              <a:path h="5641880" w="5590590">
                <a:moveTo>
                  <a:pt x="0" y="0"/>
                </a:moveTo>
                <a:lnTo>
                  <a:pt x="5590590" y="0"/>
                </a:lnTo>
                <a:lnTo>
                  <a:pt x="5590590" y="5641880"/>
                </a:lnTo>
                <a:lnTo>
                  <a:pt x="0" y="56418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039890" y="8040441"/>
            <a:ext cx="6433317" cy="5345502"/>
          </a:xfrm>
          <a:custGeom>
            <a:avLst/>
            <a:gdLst/>
            <a:ahLst/>
            <a:cxnLst/>
            <a:rect r="r" b="b" t="t" l="l"/>
            <a:pathLst>
              <a:path h="5345502" w="6433317">
                <a:moveTo>
                  <a:pt x="0" y="0"/>
                </a:moveTo>
                <a:lnTo>
                  <a:pt x="6433317" y="0"/>
                </a:lnTo>
                <a:lnTo>
                  <a:pt x="6433317" y="5345501"/>
                </a:lnTo>
                <a:lnTo>
                  <a:pt x="0" y="53455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DAGYLIKX-aw</dc:identifier>
  <dcterms:modified xsi:type="dcterms:W3CDTF">2011-08-01T06:04:30Z</dcterms:modified>
  <cp:revision>1</cp:revision>
  <dc:title>By: Alfredo Sanchez Otañez</dc:title>
</cp:coreProperties>
</file>