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18288000" cy="10287000"/>
  <p:notesSz cx="6858000" cy="9144000"/>
  <p:embeddedFontLst>
    <p:embeddedFont>
      <p:font typeface="Happy Font TH" charset="1" panose="0200050300000000000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23.png" Type="http://schemas.openxmlformats.org/officeDocument/2006/relationships/image"/><Relationship Id="rId7" Target="../media/image24.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5.png" Type="http://schemas.openxmlformats.org/officeDocument/2006/relationships/image"/><Relationship Id="rId3" Target="../media/image26.svg" Type="http://schemas.openxmlformats.org/officeDocument/2006/relationships/image"/><Relationship Id="rId4" Target="../media/image27.png" Type="http://schemas.openxmlformats.org/officeDocument/2006/relationships/image"/><Relationship Id="rId5" Target="../media/image2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3.png" Type="http://schemas.openxmlformats.org/officeDocument/2006/relationships/image"/><Relationship Id="rId3" Target="../media/image24.svg" Type="http://schemas.openxmlformats.org/officeDocument/2006/relationships/image"/><Relationship Id="rId4" Target="../media/image29.png" Type="http://schemas.openxmlformats.org/officeDocument/2006/relationships/image"/><Relationship Id="rId5" Target="../media/image30.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3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23.png" Type="http://schemas.openxmlformats.org/officeDocument/2006/relationships/image"/><Relationship Id="rId7" Target="../media/image24.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32.png" Type="http://schemas.openxmlformats.org/officeDocument/2006/relationships/image"/><Relationship Id="rId7" Target="../media/image33.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6F6E6"/>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AEC3AE"/>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AEC3AE"/>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AEC3AE"/>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AEC3AE"/>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AEC3AE"/>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1997597" y="717314"/>
            <a:ext cx="14292807" cy="8852372"/>
            <a:chOff x="0" y="0"/>
            <a:chExt cx="3764361" cy="2331489"/>
          </a:xfrm>
        </p:grpSpPr>
        <p:sp>
          <p:nvSpPr>
            <p:cNvPr name="Freeform 18" id="18"/>
            <p:cNvSpPr/>
            <p:nvPr/>
          </p:nvSpPr>
          <p:spPr>
            <a:xfrm flipH="false" flipV="false" rot="0">
              <a:off x="0" y="0"/>
              <a:ext cx="3764361" cy="2331489"/>
            </a:xfrm>
            <a:custGeom>
              <a:avLst/>
              <a:gdLst/>
              <a:ahLst/>
              <a:cxnLst/>
              <a:rect r="r" b="b" t="t" l="l"/>
              <a:pathLst>
                <a:path h="2331489" w="3764361">
                  <a:moveTo>
                    <a:pt x="27625" y="0"/>
                  </a:moveTo>
                  <a:lnTo>
                    <a:pt x="3736735" y="0"/>
                  </a:lnTo>
                  <a:cubicBezTo>
                    <a:pt x="3751992" y="0"/>
                    <a:pt x="3764361" y="12368"/>
                    <a:pt x="3764361" y="27625"/>
                  </a:cubicBezTo>
                  <a:lnTo>
                    <a:pt x="3764361" y="2303864"/>
                  </a:lnTo>
                  <a:cubicBezTo>
                    <a:pt x="3764361" y="2311191"/>
                    <a:pt x="3761450" y="2318217"/>
                    <a:pt x="3756270" y="2323398"/>
                  </a:cubicBezTo>
                  <a:cubicBezTo>
                    <a:pt x="3751089" y="2328578"/>
                    <a:pt x="3744062" y="2331489"/>
                    <a:pt x="3736735" y="2331489"/>
                  </a:cubicBezTo>
                  <a:lnTo>
                    <a:pt x="27625" y="2331489"/>
                  </a:lnTo>
                  <a:cubicBezTo>
                    <a:pt x="12368" y="2331489"/>
                    <a:pt x="0" y="2319121"/>
                    <a:pt x="0" y="2303864"/>
                  </a:cubicBezTo>
                  <a:lnTo>
                    <a:pt x="0" y="27625"/>
                  </a:lnTo>
                  <a:cubicBezTo>
                    <a:pt x="0" y="12368"/>
                    <a:pt x="12368" y="0"/>
                    <a:pt x="27625" y="0"/>
                  </a:cubicBezTo>
                  <a:close/>
                </a:path>
              </a:pathLst>
            </a:custGeom>
            <a:solidFill>
              <a:srgbClr val="E4D0D0"/>
            </a:solidFill>
            <a:ln w="114300" cap="rnd">
              <a:solidFill>
                <a:srgbClr val="FFFFFF"/>
              </a:solidFill>
              <a:prstDash val="solid"/>
              <a:round/>
            </a:ln>
          </p:spPr>
        </p:sp>
        <p:sp>
          <p:nvSpPr>
            <p:cNvPr name="TextBox 19" id="19"/>
            <p:cNvSpPr txBox="true"/>
            <p:nvPr/>
          </p:nvSpPr>
          <p:spPr>
            <a:xfrm>
              <a:off x="0" y="-38100"/>
              <a:ext cx="3764361" cy="2369589"/>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697901">
            <a:off x="15266166" y="6561158"/>
            <a:ext cx="2270914" cy="2270914"/>
            <a:chOff x="0" y="0"/>
            <a:chExt cx="812800" cy="812800"/>
          </a:xfrm>
        </p:grpSpPr>
        <p:sp>
          <p:nvSpPr>
            <p:cNvPr name="Freeform 21" id="21"/>
            <p:cNvSpPr/>
            <p:nvPr/>
          </p:nvSpPr>
          <p:spPr>
            <a:xfrm flipH="false" flipV="false" rot="0">
              <a:off x="0" y="0"/>
              <a:ext cx="812800" cy="812800"/>
            </a:xfrm>
            <a:custGeom>
              <a:avLst/>
              <a:gdLst/>
              <a:ahLst/>
              <a:cxnLst/>
              <a:rect r="r" b="b" t="t" l="l"/>
              <a:pathLst>
                <a:path h="812800" w="812800">
                  <a:moveTo>
                    <a:pt x="173867" y="0"/>
                  </a:moveTo>
                  <a:lnTo>
                    <a:pt x="638933" y="0"/>
                  </a:lnTo>
                  <a:cubicBezTo>
                    <a:pt x="685045" y="0"/>
                    <a:pt x="729269" y="18318"/>
                    <a:pt x="761875" y="50925"/>
                  </a:cubicBezTo>
                  <a:cubicBezTo>
                    <a:pt x="794482" y="83531"/>
                    <a:pt x="812800" y="127755"/>
                    <a:pt x="812800" y="173867"/>
                  </a:cubicBezTo>
                  <a:lnTo>
                    <a:pt x="812800" y="638933"/>
                  </a:lnTo>
                  <a:cubicBezTo>
                    <a:pt x="812800" y="685045"/>
                    <a:pt x="794482" y="729269"/>
                    <a:pt x="761875" y="761875"/>
                  </a:cubicBezTo>
                  <a:cubicBezTo>
                    <a:pt x="729269" y="794482"/>
                    <a:pt x="685045" y="812800"/>
                    <a:pt x="638933" y="812800"/>
                  </a:cubicBezTo>
                  <a:lnTo>
                    <a:pt x="173867" y="812800"/>
                  </a:lnTo>
                  <a:cubicBezTo>
                    <a:pt x="127755" y="812800"/>
                    <a:pt x="83531" y="794482"/>
                    <a:pt x="50925" y="761875"/>
                  </a:cubicBezTo>
                  <a:cubicBezTo>
                    <a:pt x="18318" y="729269"/>
                    <a:pt x="0" y="685045"/>
                    <a:pt x="0" y="638933"/>
                  </a:cubicBezTo>
                  <a:lnTo>
                    <a:pt x="0" y="173867"/>
                  </a:lnTo>
                  <a:cubicBezTo>
                    <a:pt x="0" y="127755"/>
                    <a:pt x="18318" y="83531"/>
                    <a:pt x="50925" y="50925"/>
                  </a:cubicBezTo>
                  <a:cubicBezTo>
                    <a:pt x="83531" y="18318"/>
                    <a:pt x="127755" y="0"/>
                    <a:pt x="173867" y="0"/>
                  </a:cubicBezTo>
                  <a:close/>
                </a:path>
              </a:pathLst>
            </a:custGeom>
            <a:solidFill>
              <a:srgbClr val="F6F6E6"/>
            </a:solidFill>
            <a:ln w="142875" cap="rnd">
              <a:solidFill>
                <a:srgbClr val="FFFFFF"/>
              </a:solidFill>
              <a:prstDash val="solid"/>
              <a:round/>
            </a:ln>
          </p:spPr>
        </p:sp>
        <p:sp>
          <p:nvSpPr>
            <p:cNvPr name="TextBox 22" id="22"/>
            <p:cNvSpPr txBox="true"/>
            <p:nvPr/>
          </p:nvSpPr>
          <p:spPr>
            <a:xfrm>
              <a:off x="0" y="-38100"/>
              <a:ext cx="812800" cy="850900"/>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612183">
            <a:off x="865064" y="1576569"/>
            <a:ext cx="2215217" cy="2215217"/>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5B4B4"/>
            </a:solidFill>
            <a:ln w="142875" cap="sq">
              <a:solidFill>
                <a:srgbClr val="FFFFFF"/>
              </a:solidFill>
              <a:prstDash val="solid"/>
              <a:miter/>
            </a:ln>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26" id="26"/>
          <p:cNvSpPr/>
          <p:nvPr/>
        </p:nvSpPr>
        <p:spPr>
          <a:xfrm flipH="false" flipV="false" rot="0">
            <a:off x="1324126" y="2063193"/>
            <a:ext cx="1297095" cy="1241968"/>
          </a:xfrm>
          <a:custGeom>
            <a:avLst/>
            <a:gdLst/>
            <a:ahLst/>
            <a:cxnLst/>
            <a:rect r="r" b="b" t="t" l="l"/>
            <a:pathLst>
              <a:path h="1241968" w="1297095">
                <a:moveTo>
                  <a:pt x="0" y="0"/>
                </a:moveTo>
                <a:lnTo>
                  <a:pt x="1297094" y="0"/>
                </a:lnTo>
                <a:lnTo>
                  <a:pt x="1297094" y="1241968"/>
                </a:lnTo>
                <a:lnTo>
                  <a:pt x="0" y="124196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7" id="27"/>
          <p:cNvSpPr/>
          <p:nvPr/>
        </p:nvSpPr>
        <p:spPr>
          <a:xfrm flipH="false" flipV="false" rot="0">
            <a:off x="15655209" y="6988037"/>
            <a:ext cx="1492827" cy="1296894"/>
          </a:xfrm>
          <a:custGeom>
            <a:avLst/>
            <a:gdLst/>
            <a:ahLst/>
            <a:cxnLst/>
            <a:rect r="r" b="b" t="t" l="l"/>
            <a:pathLst>
              <a:path h="1296894" w="1492827">
                <a:moveTo>
                  <a:pt x="0" y="0"/>
                </a:moveTo>
                <a:lnTo>
                  <a:pt x="1492828" y="0"/>
                </a:lnTo>
                <a:lnTo>
                  <a:pt x="1492828" y="1296893"/>
                </a:lnTo>
                <a:lnTo>
                  <a:pt x="0" y="129689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28" id="28"/>
          <p:cNvSpPr txBox="true"/>
          <p:nvPr/>
        </p:nvSpPr>
        <p:spPr>
          <a:xfrm rot="0">
            <a:off x="3379847" y="3205120"/>
            <a:ext cx="11833107" cy="2233480"/>
          </a:xfrm>
          <a:prstGeom prst="rect">
            <a:avLst/>
          </a:prstGeom>
        </p:spPr>
        <p:txBody>
          <a:bodyPr anchor="t" rtlCol="false" tIns="0" lIns="0" bIns="0" rIns="0">
            <a:spAutoFit/>
          </a:bodyPr>
          <a:lstStyle/>
          <a:p>
            <a:pPr algn="ctr">
              <a:lnSpc>
                <a:spcPts val="16798"/>
              </a:lnSpc>
            </a:pPr>
            <a:r>
              <a:rPr lang="en-US" sz="16968">
                <a:solidFill>
                  <a:srgbClr val="AEC3AE"/>
                </a:solidFill>
                <a:latin typeface="Happy Font TH"/>
                <a:ea typeface="Happy Font TH"/>
                <a:cs typeface="Happy Font TH"/>
                <a:sym typeface="Happy Font TH"/>
              </a:rPr>
              <a:t>RUSIA</a:t>
            </a:r>
          </a:p>
        </p:txBody>
      </p:sp>
      <p:grpSp>
        <p:nvGrpSpPr>
          <p:cNvPr name="Group 29" id="29"/>
          <p:cNvGrpSpPr/>
          <p:nvPr/>
        </p:nvGrpSpPr>
        <p:grpSpPr>
          <a:xfrm rot="0">
            <a:off x="7148409" y="6988037"/>
            <a:ext cx="3991182" cy="1296894"/>
            <a:chOff x="0" y="0"/>
            <a:chExt cx="1051176" cy="341569"/>
          </a:xfrm>
        </p:grpSpPr>
        <p:sp>
          <p:nvSpPr>
            <p:cNvPr name="Freeform 30" id="30"/>
            <p:cNvSpPr/>
            <p:nvPr/>
          </p:nvSpPr>
          <p:spPr>
            <a:xfrm flipH="false" flipV="false" rot="0">
              <a:off x="0" y="0"/>
              <a:ext cx="1051176" cy="341569"/>
            </a:xfrm>
            <a:custGeom>
              <a:avLst/>
              <a:gdLst/>
              <a:ahLst/>
              <a:cxnLst/>
              <a:rect r="r" b="b" t="t" l="l"/>
              <a:pathLst>
                <a:path h="341569" w="1051176">
                  <a:moveTo>
                    <a:pt x="98928" y="0"/>
                  </a:moveTo>
                  <a:lnTo>
                    <a:pt x="952248" y="0"/>
                  </a:lnTo>
                  <a:cubicBezTo>
                    <a:pt x="1006884" y="0"/>
                    <a:pt x="1051176" y="44291"/>
                    <a:pt x="1051176" y="98928"/>
                  </a:cubicBezTo>
                  <a:lnTo>
                    <a:pt x="1051176" y="242641"/>
                  </a:lnTo>
                  <a:cubicBezTo>
                    <a:pt x="1051176" y="268878"/>
                    <a:pt x="1040753" y="294041"/>
                    <a:pt x="1022200" y="312593"/>
                  </a:cubicBezTo>
                  <a:cubicBezTo>
                    <a:pt x="1003648" y="331146"/>
                    <a:pt x="978485" y="341569"/>
                    <a:pt x="952248" y="341569"/>
                  </a:cubicBezTo>
                  <a:lnTo>
                    <a:pt x="98928" y="341569"/>
                  </a:lnTo>
                  <a:cubicBezTo>
                    <a:pt x="72690" y="341569"/>
                    <a:pt x="47528" y="331146"/>
                    <a:pt x="28975" y="312593"/>
                  </a:cubicBezTo>
                  <a:cubicBezTo>
                    <a:pt x="10423" y="294041"/>
                    <a:pt x="0" y="268878"/>
                    <a:pt x="0" y="242641"/>
                  </a:cubicBezTo>
                  <a:lnTo>
                    <a:pt x="0" y="98928"/>
                  </a:lnTo>
                  <a:cubicBezTo>
                    <a:pt x="0" y="72690"/>
                    <a:pt x="10423" y="47528"/>
                    <a:pt x="28975" y="28975"/>
                  </a:cubicBezTo>
                  <a:cubicBezTo>
                    <a:pt x="47528" y="10423"/>
                    <a:pt x="72690" y="0"/>
                    <a:pt x="98928" y="0"/>
                  </a:cubicBezTo>
                  <a:close/>
                </a:path>
              </a:pathLst>
            </a:custGeom>
            <a:solidFill>
              <a:srgbClr val="F6F6E6"/>
            </a:solidFill>
            <a:ln w="95250" cap="rnd">
              <a:solidFill>
                <a:srgbClr val="FFFFFF"/>
              </a:solidFill>
              <a:prstDash val="solid"/>
              <a:round/>
            </a:ln>
          </p:spPr>
        </p:sp>
        <p:sp>
          <p:nvSpPr>
            <p:cNvPr name="TextBox 31" id="31"/>
            <p:cNvSpPr txBox="true"/>
            <p:nvPr/>
          </p:nvSpPr>
          <p:spPr>
            <a:xfrm>
              <a:off x="0" y="-38100"/>
              <a:ext cx="1051176" cy="379669"/>
            </a:xfrm>
            <a:prstGeom prst="rect">
              <a:avLst/>
            </a:prstGeom>
          </p:spPr>
          <p:txBody>
            <a:bodyPr anchor="ctr" rtlCol="false" tIns="50800" lIns="50800" bIns="50800" rIns="50800"/>
            <a:lstStyle/>
            <a:p>
              <a:pPr algn="ctr">
                <a:lnSpc>
                  <a:spcPts val="2659"/>
                </a:lnSpc>
              </a:pPr>
            </a:p>
          </p:txBody>
        </p:sp>
      </p:grpSp>
      <p:grpSp>
        <p:nvGrpSpPr>
          <p:cNvPr name="Group 32" id="32"/>
          <p:cNvGrpSpPr/>
          <p:nvPr/>
        </p:nvGrpSpPr>
        <p:grpSpPr>
          <a:xfrm rot="0">
            <a:off x="14523987" y="1705161"/>
            <a:ext cx="2983670" cy="1958033"/>
            <a:chOff x="0" y="0"/>
            <a:chExt cx="812800" cy="533400"/>
          </a:xfrm>
        </p:grpSpPr>
        <p:sp>
          <p:nvSpPr>
            <p:cNvPr name="Freeform 33" id="33"/>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34" id="34"/>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grpSp>
        <p:nvGrpSpPr>
          <p:cNvPr name="Group 35" id="35"/>
          <p:cNvGrpSpPr/>
          <p:nvPr/>
        </p:nvGrpSpPr>
        <p:grpSpPr>
          <a:xfrm rot="0">
            <a:off x="716493" y="6603482"/>
            <a:ext cx="2961812" cy="1943689"/>
            <a:chOff x="0" y="0"/>
            <a:chExt cx="812800" cy="533400"/>
          </a:xfrm>
        </p:grpSpPr>
        <p:sp>
          <p:nvSpPr>
            <p:cNvPr name="Freeform 36" id="36"/>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AEC3AE"/>
            </a:solidFill>
            <a:ln w="142875" cap="sq">
              <a:solidFill>
                <a:srgbClr val="FFFFFF"/>
              </a:solidFill>
              <a:prstDash val="solid"/>
              <a:miter/>
            </a:ln>
          </p:spPr>
        </p:sp>
        <p:sp>
          <p:nvSpPr>
            <p:cNvPr name="TextBox 37" id="37"/>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38" id="38"/>
          <p:cNvSpPr/>
          <p:nvPr/>
        </p:nvSpPr>
        <p:spPr>
          <a:xfrm flipH="false" flipV="false" rot="0">
            <a:off x="4356795" y="3113003"/>
            <a:ext cx="1871143" cy="1244310"/>
          </a:xfrm>
          <a:custGeom>
            <a:avLst/>
            <a:gdLst/>
            <a:ahLst/>
            <a:cxnLst/>
            <a:rect r="r" b="b" t="t" l="l"/>
            <a:pathLst>
              <a:path h="1244310" w="1871143">
                <a:moveTo>
                  <a:pt x="0" y="0"/>
                </a:moveTo>
                <a:lnTo>
                  <a:pt x="1871143" y="0"/>
                </a:lnTo>
                <a:lnTo>
                  <a:pt x="1871143" y="1244310"/>
                </a:lnTo>
                <a:lnTo>
                  <a:pt x="0" y="124431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39" id="39"/>
          <p:cNvSpPr/>
          <p:nvPr/>
        </p:nvSpPr>
        <p:spPr>
          <a:xfrm flipH="true" flipV="false" rot="-178423">
            <a:off x="12369951" y="5915124"/>
            <a:ext cx="1871143" cy="1244310"/>
          </a:xfrm>
          <a:custGeom>
            <a:avLst/>
            <a:gdLst/>
            <a:ahLst/>
            <a:cxnLst/>
            <a:rect r="r" b="b" t="t" l="l"/>
            <a:pathLst>
              <a:path h="1244310" w="1871143">
                <a:moveTo>
                  <a:pt x="1871143" y="0"/>
                </a:moveTo>
                <a:lnTo>
                  <a:pt x="0" y="0"/>
                </a:lnTo>
                <a:lnTo>
                  <a:pt x="0" y="1244310"/>
                </a:lnTo>
                <a:lnTo>
                  <a:pt x="1871143" y="1244310"/>
                </a:lnTo>
                <a:lnTo>
                  <a:pt x="1871143"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40" id="40"/>
          <p:cNvSpPr/>
          <p:nvPr/>
        </p:nvSpPr>
        <p:spPr>
          <a:xfrm flipH="false" flipV="false" rot="0">
            <a:off x="15239328" y="2315019"/>
            <a:ext cx="1538282" cy="797984"/>
          </a:xfrm>
          <a:custGeom>
            <a:avLst/>
            <a:gdLst/>
            <a:ahLst/>
            <a:cxnLst/>
            <a:rect r="r" b="b" t="t" l="l"/>
            <a:pathLst>
              <a:path h="797984" w="1538282">
                <a:moveTo>
                  <a:pt x="0" y="0"/>
                </a:moveTo>
                <a:lnTo>
                  <a:pt x="1538283" y="0"/>
                </a:lnTo>
                <a:lnTo>
                  <a:pt x="1538283" y="797984"/>
                </a:lnTo>
                <a:lnTo>
                  <a:pt x="0" y="79798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41" id="41"/>
          <p:cNvSpPr/>
          <p:nvPr/>
        </p:nvSpPr>
        <p:spPr>
          <a:xfrm flipH="false" flipV="false" rot="0">
            <a:off x="4553600" y="7430671"/>
            <a:ext cx="1477533" cy="1333474"/>
          </a:xfrm>
          <a:custGeom>
            <a:avLst/>
            <a:gdLst/>
            <a:ahLst/>
            <a:cxnLst/>
            <a:rect r="r" b="b" t="t" l="l"/>
            <a:pathLst>
              <a:path h="1333474" w="1477533">
                <a:moveTo>
                  <a:pt x="0" y="0"/>
                </a:moveTo>
                <a:lnTo>
                  <a:pt x="1477533" y="0"/>
                </a:lnTo>
                <a:lnTo>
                  <a:pt x="1477533" y="1333474"/>
                </a:lnTo>
                <a:lnTo>
                  <a:pt x="0" y="1333474"/>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42" id="42"/>
          <p:cNvSpPr/>
          <p:nvPr/>
        </p:nvSpPr>
        <p:spPr>
          <a:xfrm flipH="false" flipV="false" rot="0">
            <a:off x="12794577" y="1779529"/>
            <a:ext cx="1477533" cy="1333474"/>
          </a:xfrm>
          <a:custGeom>
            <a:avLst/>
            <a:gdLst/>
            <a:ahLst/>
            <a:cxnLst/>
            <a:rect r="r" b="b" t="t" l="l"/>
            <a:pathLst>
              <a:path h="1333474" w="1477533">
                <a:moveTo>
                  <a:pt x="0" y="0"/>
                </a:moveTo>
                <a:lnTo>
                  <a:pt x="1477533" y="0"/>
                </a:lnTo>
                <a:lnTo>
                  <a:pt x="1477533" y="1333474"/>
                </a:lnTo>
                <a:lnTo>
                  <a:pt x="0" y="1333474"/>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TextBox 43" id="43"/>
          <p:cNvSpPr txBox="true"/>
          <p:nvPr/>
        </p:nvSpPr>
        <p:spPr>
          <a:xfrm rot="0">
            <a:off x="6999559" y="7119362"/>
            <a:ext cx="4288881" cy="978046"/>
          </a:xfrm>
          <a:prstGeom prst="rect">
            <a:avLst/>
          </a:prstGeom>
        </p:spPr>
        <p:txBody>
          <a:bodyPr anchor="t" rtlCol="false" tIns="0" lIns="0" bIns="0" rIns="0">
            <a:spAutoFit/>
          </a:bodyPr>
          <a:lstStyle/>
          <a:p>
            <a:pPr algn="ctr">
              <a:lnSpc>
                <a:spcPts val="7370"/>
              </a:lnSpc>
            </a:pPr>
            <a:r>
              <a:rPr lang="en-US" sz="7445">
                <a:solidFill>
                  <a:srgbClr val="000000"/>
                </a:solidFill>
                <a:latin typeface="Happy Font TH"/>
                <a:ea typeface="Happy Font TH"/>
                <a:cs typeface="Happy Font TH"/>
                <a:sym typeface="Happy Font TH"/>
              </a:rPr>
              <a:t>START</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D5B4B4"/>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817029" y="886589"/>
            <a:ext cx="16653942" cy="8513821"/>
            <a:chOff x="0" y="0"/>
            <a:chExt cx="4386224" cy="2242323"/>
          </a:xfrm>
        </p:grpSpPr>
        <p:sp>
          <p:nvSpPr>
            <p:cNvPr name="Freeform 18" id="18"/>
            <p:cNvSpPr/>
            <p:nvPr/>
          </p:nvSpPr>
          <p:spPr>
            <a:xfrm flipH="false" flipV="false" rot="0">
              <a:off x="0" y="0"/>
              <a:ext cx="4386223" cy="2242323"/>
            </a:xfrm>
            <a:custGeom>
              <a:avLst/>
              <a:gdLst/>
              <a:ahLst/>
              <a:cxnLst/>
              <a:rect r="r" b="b" t="t" l="l"/>
              <a:pathLst>
                <a:path h="2242323" w="4386223">
                  <a:moveTo>
                    <a:pt x="9762" y="0"/>
                  </a:moveTo>
                  <a:lnTo>
                    <a:pt x="4376461" y="0"/>
                  </a:lnTo>
                  <a:cubicBezTo>
                    <a:pt x="4381853" y="0"/>
                    <a:pt x="4386223" y="4371"/>
                    <a:pt x="4386223" y="9762"/>
                  </a:cubicBezTo>
                  <a:lnTo>
                    <a:pt x="4386223" y="2232561"/>
                  </a:lnTo>
                  <a:cubicBezTo>
                    <a:pt x="4386223" y="2235150"/>
                    <a:pt x="4385195" y="2237633"/>
                    <a:pt x="4383364" y="2239464"/>
                  </a:cubicBezTo>
                  <a:cubicBezTo>
                    <a:pt x="4381533" y="2241295"/>
                    <a:pt x="4379050" y="2242323"/>
                    <a:pt x="4376461" y="2242323"/>
                  </a:cubicBezTo>
                  <a:lnTo>
                    <a:pt x="9762" y="2242323"/>
                  </a:lnTo>
                  <a:cubicBezTo>
                    <a:pt x="4371" y="2242323"/>
                    <a:pt x="0" y="2237953"/>
                    <a:pt x="0" y="2232561"/>
                  </a:cubicBezTo>
                  <a:lnTo>
                    <a:pt x="0" y="9762"/>
                  </a:lnTo>
                  <a:cubicBezTo>
                    <a:pt x="0" y="7173"/>
                    <a:pt x="1029" y="4690"/>
                    <a:pt x="2859" y="2859"/>
                  </a:cubicBezTo>
                  <a:cubicBezTo>
                    <a:pt x="4690" y="1029"/>
                    <a:pt x="7173" y="0"/>
                    <a:pt x="9762" y="0"/>
                  </a:cubicBezTo>
                  <a:close/>
                </a:path>
              </a:pathLst>
            </a:custGeom>
            <a:solidFill>
              <a:srgbClr val="FFFFFF"/>
            </a:solidFill>
            <a:ln cap="rnd">
              <a:noFill/>
              <a:prstDash val="solid"/>
              <a:round/>
            </a:ln>
          </p:spPr>
        </p:sp>
        <p:sp>
          <p:nvSpPr>
            <p:cNvPr name="TextBox 19" id="19"/>
            <p:cNvSpPr txBox="true"/>
            <p:nvPr/>
          </p:nvSpPr>
          <p:spPr>
            <a:xfrm>
              <a:off x="0" y="-38100"/>
              <a:ext cx="4386224" cy="2280423"/>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028700" y="1143619"/>
            <a:ext cx="16230600" cy="7999762"/>
            <a:chOff x="0" y="0"/>
            <a:chExt cx="4274726" cy="2106933"/>
          </a:xfrm>
        </p:grpSpPr>
        <p:sp>
          <p:nvSpPr>
            <p:cNvPr name="Freeform 21" id="21"/>
            <p:cNvSpPr/>
            <p:nvPr/>
          </p:nvSpPr>
          <p:spPr>
            <a:xfrm flipH="false" flipV="false" rot="0">
              <a:off x="0" y="0"/>
              <a:ext cx="4274726" cy="2106933"/>
            </a:xfrm>
            <a:custGeom>
              <a:avLst/>
              <a:gdLst/>
              <a:ahLst/>
              <a:cxnLst/>
              <a:rect r="r" b="b" t="t" l="l"/>
              <a:pathLst>
                <a:path h="2106933" w="4274726">
                  <a:moveTo>
                    <a:pt x="10017" y="0"/>
                  </a:moveTo>
                  <a:lnTo>
                    <a:pt x="4264709" y="0"/>
                  </a:lnTo>
                  <a:cubicBezTo>
                    <a:pt x="4267365" y="0"/>
                    <a:pt x="4269913" y="1055"/>
                    <a:pt x="4271792" y="2934"/>
                  </a:cubicBezTo>
                  <a:cubicBezTo>
                    <a:pt x="4273671" y="4812"/>
                    <a:pt x="4274726" y="7360"/>
                    <a:pt x="4274726" y="10017"/>
                  </a:cubicBezTo>
                  <a:lnTo>
                    <a:pt x="4274726" y="2096917"/>
                  </a:lnTo>
                  <a:cubicBezTo>
                    <a:pt x="4274726" y="2099573"/>
                    <a:pt x="4273671" y="2102121"/>
                    <a:pt x="4271792" y="2103999"/>
                  </a:cubicBezTo>
                  <a:cubicBezTo>
                    <a:pt x="4269913" y="2105878"/>
                    <a:pt x="4267365" y="2106933"/>
                    <a:pt x="4264709" y="2106933"/>
                  </a:cubicBezTo>
                  <a:lnTo>
                    <a:pt x="10017" y="2106933"/>
                  </a:lnTo>
                  <a:cubicBezTo>
                    <a:pt x="7360" y="2106933"/>
                    <a:pt x="4812" y="2105878"/>
                    <a:pt x="2934" y="2103999"/>
                  </a:cubicBezTo>
                  <a:cubicBezTo>
                    <a:pt x="1055" y="2102121"/>
                    <a:pt x="0" y="2099573"/>
                    <a:pt x="0" y="2096917"/>
                  </a:cubicBezTo>
                  <a:lnTo>
                    <a:pt x="0" y="10017"/>
                  </a:lnTo>
                  <a:cubicBezTo>
                    <a:pt x="0" y="7360"/>
                    <a:pt x="1055" y="4812"/>
                    <a:pt x="2934" y="2934"/>
                  </a:cubicBezTo>
                  <a:cubicBezTo>
                    <a:pt x="4812" y="1055"/>
                    <a:pt x="7360" y="0"/>
                    <a:pt x="10017" y="0"/>
                  </a:cubicBezTo>
                  <a:close/>
                </a:path>
              </a:pathLst>
            </a:custGeom>
            <a:solidFill>
              <a:srgbClr val="E4D0D0"/>
            </a:solidFill>
            <a:ln w="104775" cap="rnd">
              <a:solidFill>
                <a:srgbClr val="000000"/>
              </a:solidFill>
              <a:prstDash val="solid"/>
              <a:round/>
            </a:ln>
          </p:spPr>
        </p:sp>
        <p:sp>
          <p:nvSpPr>
            <p:cNvPr name="TextBox 22" id="22"/>
            <p:cNvSpPr txBox="true"/>
            <p:nvPr/>
          </p:nvSpPr>
          <p:spPr>
            <a:xfrm>
              <a:off x="0" y="-38100"/>
              <a:ext cx="4274726" cy="2145033"/>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2927582" y="3913181"/>
            <a:ext cx="12432837" cy="2554413"/>
          </a:xfrm>
          <a:prstGeom prst="rect">
            <a:avLst/>
          </a:prstGeom>
        </p:spPr>
        <p:txBody>
          <a:bodyPr anchor="t" rtlCol="false" tIns="0" lIns="0" bIns="0" rIns="0">
            <a:spAutoFit/>
          </a:bodyPr>
          <a:lstStyle/>
          <a:p>
            <a:pPr algn="ctr">
              <a:lnSpc>
                <a:spcPts val="5013"/>
              </a:lnSpc>
            </a:pPr>
            <a:r>
              <a:rPr lang="en-US" sz="5064">
                <a:solidFill>
                  <a:srgbClr val="867070"/>
                </a:solidFill>
                <a:latin typeface="Happy Font TH"/>
                <a:ea typeface="Happy Font TH"/>
                <a:cs typeface="Happy Font TH"/>
                <a:sym typeface="Happy Font TH"/>
              </a:rPr>
              <a:t>Lq </a:t>
            </a:r>
            <a:r>
              <a:rPr lang="en-US" sz="5064">
                <a:solidFill>
                  <a:srgbClr val="867070"/>
                </a:solidFill>
                <a:latin typeface="Happy Font TH"/>
                <a:ea typeface="Happy Font TH"/>
                <a:cs typeface="Happy Font TH"/>
                <a:sym typeface="Happy Font TH"/>
              </a:rPr>
              <a:t>Federación Rusa es el país más extenso del mundo y ocupa la mayor parte del norte de Eurasia, extendiéndose desde Europa hasta el norte del océano pacífico.</a:t>
            </a:r>
          </a:p>
        </p:txBody>
      </p:sp>
      <p:grpSp>
        <p:nvGrpSpPr>
          <p:cNvPr name="Group 24" id="24"/>
          <p:cNvGrpSpPr/>
          <p:nvPr/>
        </p:nvGrpSpPr>
        <p:grpSpPr>
          <a:xfrm rot="-697901">
            <a:off x="527945" y="548735"/>
            <a:ext cx="1626249" cy="1626249"/>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242791" y="0"/>
                  </a:moveTo>
                  <a:lnTo>
                    <a:pt x="570009" y="0"/>
                  </a:lnTo>
                  <a:cubicBezTo>
                    <a:pt x="634401" y="0"/>
                    <a:pt x="696156" y="25580"/>
                    <a:pt x="741688" y="71112"/>
                  </a:cubicBezTo>
                  <a:cubicBezTo>
                    <a:pt x="787220" y="116644"/>
                    <a:pt x="812800" y="178399"/>
                    <a:pt x="812800" y="242791"/>
                  </a:cubicBezTo>
                  <a:lnTo>
                    <a:pt x="812800" y="570009"/>
                  </a:lnTo>
                  <a:cubicBezTo>
                    <a:pt x="812800" y="634401"/>
                    <a:pt x="787220" y="696156"/>
                    <a:pt x="741688" y="741688"/>
                  </a:cubicBezTo>
                  <a:cubicBezTo>
                    <a:pt x="696156" y="787220"/>
                    <a:pt x="634401" y="812800"/>
                    <a:pt x="570009" y="812800"/>
                  </a:cubicBezTo>
                  <a:lnTo>
                    <a:pt x="242791" y="812800"/>
                  </a:lnTo>
                  <a:cubicBezTo>
                    <a:pt x="178399" y="812800"/>
                    <a:pt x="116644" y="787220"/>
                    <a:pt x="71112" y="741688"/>
                  </a:cubicBezTo>
                  <a:cubicBezTo>
                    <a:pt x="25580" y="696156"/>
                    <a:pt x="0" y="634401"/>
                    <a:pt x="0" y="570009"/>
                  </a:cubicBezTo>
                  <a:lnTo>
                    <a:pt x="0" y="242791"/>
                  </a:lnTo>
                  <a:cubicBezTo>
                    <a:pt x="0" y="178399"/>
                    <a:pt x="25580" y="116644"/>
                    <a:pt x="71112" y="71112"/>
                  </a:cubicBezTo>
                  <a:cubicBezTo>
                    <a:pt x="116644" y="25580"/>
                    <a:pt x="178399" y="0"/>
                    <a:pt x="242791" y="0"/>
                  </a:cubicBezTo>
                  <a:close/>
                </a:path>
              </a:pathLst>
            </a:custGeom>
            <a:solidFill>
              <a:srgbClr val="F6F6E6"/>
            </a:solidFill>
            <a:ln w="142875" cap="rnd">
              <a:solidFill>
                <a:srgbClr val="FFFFFF"/>
              </a:solidFill>
              <a:prstDash val="solid"/>
              <a:round/>
            </a:ln>
          </p:spPr>
        </p:sp>
        <p:sp>
          <p:nvSpPr>
            <p:cNvPr name="TextBox 26" id="26"/>
            <p:cNvSpPr txBox="true"/>
            <p:nvPr/>
          </p:nvSpPr>
          <p:spPr>
            <a:xfrm>
              <a:off x="0" y="-38100"/>
              <a:ext cx="812800" cy="850900"/>
            </a:xfrm>
            <a:prstGeom prst="rect">
              <a:avLst/>
            </a:prstGeom>
          </p:spPr>
          <p:txBody>
            <a:bodyPr anchor="ctr" rtlCol="false" tIns="50800" lIns="50800" bIns="50800" rIns="50800"/>
            <a:lstStyle/>
            <a:p>
              <a:pPr algn="ctr">
                <a:lnSpc>
                  <a:spcPts val="2659"/>
                </a:lnSpc>
              </a:pPr>
            </a:p>
          </p:txBody>
        </p:sp>
      </p:grpSp>
      <p:grpSp>
        <p:nvGrpSpPr>
          <p:cNvPr name="Group 27" id="27"/>
          <p:cNvGrpSpPr/>
          <p:nvPr/>
        </p:nvGrpSpPr>
        <p:grpSpPr>
          <a:xfrm rot="612183">
            <a:off x="15995634" y="7686576"/>
            <a:ext cx="1914063" cy="1914063"/>
            <a:chOff x="0" y="0"/>
            <a:chExt cx="812800" cy="812800"/>
          </a:xfrm>
        </p:grpSpPr>
        <p:sp>
          <p:nvSpPr>
            <p:cNvPr name="Freeform 28" id="2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5B4B4"/>
            </a:solidFill>
            <a:ln w="142875" cap="sq">
              <a:solidFill>
                <a:srgbClr val="FFFFFF"/>
              </a:solidFill>
              <a:prstDash val="solid"/>
              <a:miter/>
            </a:ln>
          </p:spPr>
        </p:sp>
        <p:sp>
          <p:nvSpPr>
            <p:cNvPr name="TextBox 29" id="2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30" id="30"/>
          <p:cNvSpPr/>
          <p:nvPr/>
        </p:nvSpPr>
        <p:spPr>
          <a:xfrm flipH="false" flipV="false" rot="0">
            <a:off x="16392287" y="8107045"/>
            <a:ext cx="1120757" cy="1073125"/>
          </a:xfrm>
          <a:custGeom>
            <a:avLst/>
            <a:gdLst/>
            <a:ahLst/>
            <a:cxnLst/>
            <a:rect r="r" b="b" t="t" l="l"/>
            <a:pathLst>
              <a:path h="1073125" w="1120757">
                <a:moveTo>
                  <a:pt x="0" y="0"/>
                </a:moveTo>
                <a:lnTo>
                  <a:pt x="1120757" y="0"/>
                </a:lnTo>
                <a:lnTo>
                  <a:pt x="1120757" y="1073125"/>
                </a:lnTo>
                <a:lnTo>
                  <a:pt x="0" y="107312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1" id="31"/>
          <p:cNvSpPr/>
          <p:nvPr/>
        </p:nvSpPr>
        <p:spPr>
          <a:xfrm flipH="false" flipV="false" rot="-1218462">
            <a:off x="974756" y="753052"/>
            <a:ext cx="741222" cy="1217614"/>
          </a:xfrm>
          <a:custGeom>
            <a:avLst/>
            <a:gdLst/>
            <a:ahLst/>
            <a:cxnLst/>
            <a:rect r="r" b="b" t="t" l="l"/>
            <a:pathLst>
              <a:path h="1217614" w="741222">
                <a:moveTo>
                  <a:pt x="0" y="0"/>
                </a:moveTo>
                <a:lnTo>
                  <a:pt x="741223" y="0"/>
                </a:lnTo>
                <a:lnTo>
                  <a:pt x="741223" y="1217614"/>
                </a:lnTo>
                <a:lnTo>
                  <a:pt x="0" y="121761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32" id="32"/>
          <p:cNvGrpSpPr/>
          <p:nvPr/>
        </p:nvGrpSpPr>
        <p:grpSpPr>
          <a:xfrm rot="-852157">
            <a:off x="16360389" y="429684"/>
            <a:ext cx="1797822" cy="1573095"/>
            <a:chOff x="0" y="0"/>
            <a:chExt cx="812800" cy="711200"/>
          </a:xfrm>
        </p:grpSpPr>
        <p:sp>
          <p:nvSpPr>
            <p:cNvPr name="Freeform 33" id="33"/>
            <p:cNvSpPr/>
            <p:nvPr/>
          </p:nvSpPr>
          <p:spPr>
            <a:xfrm flipH="false" flipV="false" rot="0">
              <a:off x="0" y="0"/>
              <a:ext cx="812800" cy="711200"/>
            </a:xfrm>
            <a:custGeom>
              <a:avLst/>
              <a:gdLst/>
              <a:ahLst/>
              <a:cxnLst/>
              <a:rect r="r" b="b" t="t" l="l"/>
              <a:pathLst>
                <a:path h="711200" w="812800">
                  <a:moveTo>
                    <a:pt x="406400" y="0"/>
                  </a:moveTo>
                  <a:lnTo>
                    <a:pt x="812800" y="711200"/>
                  </a:lnTo>
                  <a:lnTo>
                    <a:pt x="0" y="711200"/>
                  </a:lnTo>
                  <a:lnTo>
                    <a:pt x="406400" y="0"/>
                  </a:lnTo>
                  <a:close/>
                </a:path>
              </a:pathLst>
            </a:custGeom>
            <a:solidFill>
              <a:srgbClr val="AEC3AE"/>
            </a:solidFill>
            <a:ln w="142875" cap="sq">
              <a:solidFill>
                <a:srgbClr val="FFFFFF"/>
              </a:solidFill>
              <a:prstDash val="solid"/>
              <a:miter/>
            </a:ln>
          </p:spPr>
        </p:sp>
        <p:sp>
          <p:nvSpPr>
            <p:cNvPr name="TextBox 34" id="34"/>
            <p:cNvSpPr txBox="true"/>
            <p:nvPr/>
          </p:nvSpPr>
          <p:spPr>
            <a:xfrm>
              <a:off x="127000" y="292100"/>
              <a:ext cx="558800" cy="368300"/>
            </a:xfrm>
            <a:prstGeom prst="rect">
              <a:avLst/>
            </a:prstGeom>
          </p:spPr>
          <p:txBody>
            <a:bodyPr anchor="ctr" rtlCol="false" tIns="50800" lIns="50800" bIns="50800" rIns="50800"/>
            <a:lstStyle/>
            <a:p>
              <a:pPr algn="ctr">
                <a:lnSpc>
                  <a:spcPts val="2659"/>
                </a:lnSpc>
              </a:pPr>
            </a:p>
          </p:txBody>
        </p:sp>
      </p:grpSp>
      <p:grpSp>
        <p:nvGrpSpPr>
          <p:cNvPr name="Group 35" id="35"/>
          <p:cNvGrpSpPr/>
          <p:nvPr/>
        </p:nvGrpSpPr>
        <p:grpSpPr>
          <a:xfrm rot="525999">
            <a:off x="352850" y="7885133"/>
            <a:ext cx="1976440" cy="1729385"/>
            <a:chOff x="0" y="0"/>
            <a:chExt cx="812800" cy="711200"/>
          </a:xfrm>
        </p:grpSpPr>
        <p:sp>
          <p:nvSpPr>
            <p:cNvPr name="Freeform 36" id="36"/>
            <p:cNvSpPr/>
            <p:nvPr/>
          </p:nvSpPr>
          <p:spPr>
            <a:xfrm flipH="false" flipV="false" rot="0">
              <a:off x="0" y="0"/>
              <a:ext cx="812800" cy="711200"/>
            </a:xfrm>
            <a:custGeom>
              <a:avLst/>
              <a:gdLst/>
              <a:ahLst/>
              <a:cxnLst/>
              <a:rect r="r" b="b" t="t" l="l"/>
              <a:pathLst>
                <a:path h="711200" w="812800">
                  <a:moveTo>
                    <a:pt x="406400" y="0"/>
                  </a:moveTo>
                  <a:lnTo>
                    <a:pt x="812800" y="711200"/>
                  </a:lnTo>
                  <a:lnTo>
                    <a:pt x="0" y="711200"/>
                  </a:lnTo>
                  <a:lnTo>
                    <a:pt x="406400" y="0"/>
                  </a:lnTo>
                  <a:close/>
                </a:path>
              </a:pathLst>
            </a:custGeom>
            <a:solidFill>
              <a:srgbClr val="867070"/>
            </a:solidFill>
            <a:ln w="142875" cap="sq">
              <a:solidFill>
                <a:srgbClr val="FFFFFF"/>
              </a:solidFill>
              <a:prstDash val="solid"/>
              <a:miter/>
            </a:ln>
          </p:spPr>
        </p:sp>
        <p:sp>
          <p:nvSpPr>
            <p:cNvPr name="TextBox 37" id="37"/>
            <p:cNvSpPr txBox="true"/>
            <p:nvPr/>
          </p:nvSpPr>
          <p:spPr>
            <a:xfrm>
              <a:off x="127000" y="292100"/>
              <a:ext cx="558800" cy="368300"/>
            </a:xfrm>
            <a:prstGeom prst="rect">
              <a:avLst/>
            </a:prstGeom>
          </p:spPr>
          <p:txBody>
            <a:bodyPr anchor="ctr" rtlCol="false" tIns="50800" lIns="50800" bIns="50800" rIns="50800"/>
            <a:lstStyle/>
            <a:p>
              <a:pPr algn="ctr">
                <a:lnSpc>
                  <a:spcPts val="2659"/>
                </a:lnSpc>
              </a:pPr>
            </a:p>
          </p:txBody>
        </p:sp>
      </p:grpSp>
      <p:sp>
        <p:nvSpPr>
          <p:cNvPr name="Freeform 38" id="38"/>
          <p:cNvSpPr/>
          <p:nvPr/>
        </p:nvSpPr>
        <p:spPr>
          <a:xfrm flipH="false" flipV="false" rot="267107">
            <a:off x="918618" y="8612118"/>
            <a:ext cx="639835" cy="1051064"/>
          </a:xfrm>
          <a:custGeom>
            <a:avLst/>
            <a:gdLst/>
            <a:ahLst/>
            <a:cxnLst/>
            <a:rect r="r" b="b" t="t" l="l"/>
            <a:pathLst>
              <a:path h="1051064" w="639835">
                <a:moveTo>
                  <a:pt x="0" y="0"/>
                </a:moveTo>
                <a:lnTo>
                  <a:pt x="639835" y="0"/>
                </a:lnTo>
                <a:lnTo>
                  <a:pt x="639835" y="1051064"/>
                </a:lnTo>
                <a:lnTo>
                  <a:pt x="0" y="105106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39" id="39"/>
          <p:cNvSpPr txBox="true"/>
          <p:nvPr/>
        </p:nvSpPr>
        <p:spPr>
          <a:xfrm rot="0">
            <a:off x="3119268" y="1971209"/>
            <a:ext cx="12049465" cy="1183150"/>
          </a:xfrm>
          <a:prstGeom prst="rect">
            <a:avLst/>
          </a:prstGeom>
        </p:spPr>
        <p:txBody>
          <a:bodyPr anchor="t" rtlCol="false" tIns="0" lIns="0" bIns="0" rIns="0">
            <a:spAutoFit/>
          </a:bodyPr>
          <a:lstStyle/>
          <a:p>
            <a:pPr algn="ctr">
              <a:lnSpc>
                <a:spcPts val="8894"/>
              </a:lnSpc>
            </a:pPr>
            <a:r>
              <a:rPr lang="en-US" sz="8984">
                <a:solidFill>
                  <a:srgbClr val="867070"/>
                </a:solidFill>
                <a:latin typeface="Happy Font TH"/>
                <a:ea typeface="Happy Font TH"/>
                <a:cs typeface="Happy Font TH"/>
                <a:sym typeface="Happy Font TH"/>
              </a:rPr>
              <a:t>RUSIA</a:t>
            </a:r>
          </a:p>
        </p:txBody>
      </p:sp>
      <p:sp>
        <p:nvSpPr>
          <p:cNvPr name="Freeform 40" id="40"/>
          <p:cNvSpPr/>
          <p:nvPr/>
        </p:nvSpPr>
        <p:spPr>
          <a:xfrm flipH="false" flipV="false" rot="267107">
            <a:off x="17028234" y="1055150"/>
            <a:ext cx="582011" cy="956076"/>
          </a:xfrm>
          <a:custGeom>
            <a:avLst/>
            <a:gdLst/>
            <a:ahLst/>
            <a:cxnLst/>
            <a:rect r="r" b="b" t="t" l="l"/>
            <a:pathLst>
              <a:path h="956076" w="582011">
                <a:moveTo>
                  <a:pt x="0" y="0"/>
                </a:moveTo>
                <a:lnTo>
                  <a:pt x="582011" y="0"/>
                </a:lnTo>
                <a:lnTo>
                  <a:pt x="582011" y="956076"/>
                </a:lnTo>
                <a:lnTo>
                  <a:pt x="0" y="95607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AEC3AE"/>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817029" y="886589"/>
            <a:ext cx="16653942" cy="8513821"/>
            <a:chOff x="0" y="0"/>
            <a:chExt cx="4386224" cy="2242323"/>
          </a:xfrm>
        </p:grpSpPr>
        <p:sp>
          <p:nvSpPr>
            <p:cNvPr name="Freeform 18" id="18"/>
            <p:cNvSpPr/>
            <p:nvPr/>
          </p:nvSpPr>
          <p:spPr>
            <a:xfrm flipH="false" flipV="false" rot="0">
              <a:off x="0" y="0"/>
              <a:ext cx="4386223" cy="2242323"/>
            </a:xfrm>
            <a:custGeom>
              <a:avLst/>
              <a:gdLst/>
              <a:ahLst/>
              <a:cxnLst/>
              <a:rect r="r" b="b" t="t" l="l"/>
              <a:pathLst>
                <a:path h="2242323" w="4386223">
                  <a:moveTo>
                    <a:pt x="9762" y="0"/>
                  </a:moveTo>
                  <a:lnTo>
                    <a:pt x="4376461" y="0"/>
                  </a:lnTo>
                  <a:cubicBezTo>
                    <a:pt x="4381853" y="0"/>
                    <a:pt x="4386223" y="4371"/>
                    <a:pt x="4386223" y="9762"/>
                  </a:cubicBezTo>
                  <a:lnTo>
                    <a:pt x="4386223" y="2232561"/>
                  </a:lnTo>
                  <a:cubicBezTo>
                    <a:pt x="4386223" y="2235150"/>
                    <a:pt x="4385195" y="2237633"/>
                    <a:pt x="4383364" y="2239464"/>
                  </a:cubicBezTo>
                  <a:cubicBezTo>
                    <a:pt x="4381533" y="2241295"/>
                    <a:pt x="4379050" y="2242323"/>
                    <a:pt x="4376461" y="2242323"/>
                  </a:cubicBezTo>
                  <a:lnTo>
                    <a:pt x="9762" y="2242323"/>
                  </a:lnTo>
                  <a:cubicBezTo>
                    <a:pt x="4371" y="2242323"/>
                    <a:pt x="0" y="2237953"/>
                    <a:pt x="0" y="2232561"/>
                  </a:cubicBezTo>
                  <a:lnTo>
                    <a:pt x="0" y="9762"/>
                  </a:lnTo>
                  <a:cubicBezTo>
                    <a:pt x="0" y="7173"/>
                    <a:pt x="1029" y="4690"/>
                    <a:pt x="2859" y="2859"/>
                  </a:cubicBezTo>
                  <a:cubicBezTo>
                    <a:pt x="4690" y="1029"/>
                    <a:pt x="7173" y="0"/>
                    <a:pt x="9762" y="0"/>
                  </a:cubicBezTo>
                  <a:close/>
                </a:path>
              </a:pathLst>
            </a:custGeom>
            <a:solidFill>
              <a:srgbClr val="FFFFFF"/>
            </a:solidFill>
            <a:ln cap="rnd">
              <a:noFill/>
              <a:prstDash val="solid"/>
              <a:round/>
            </a:ln>
          </p:spPr>
        </p:sp>
        <p:sp>
          <p:nvSpPr>
            <p:cNvPr name="TextBox 19" id="19"/>
            <p:cNvSpPr txBox="true"/>
            <p:nvPr/>
          </p:nvSpPr>
          <p:spPr>
            <a:xfrm>
              <a:off x="0" y="-38100"/>
              <a:ext cx="4386224" cy="2280423"/>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028700" y="1143619"/>
            <a:ext cx="16230600" cy="7999762"/>
            <a:chOff x="0" y="0"/>
            <a:chExt cx="4274726" cy="2106933"/>
          </a:xfrm>
        </p:grpSpPr>
        <p:sp>
          <p:nvSpPr>
            <p:cNvPr name="Freeform 21" id="21"/>
            <p:cNvSpPr/>
            <p:nvPr/>
          </p:nvSpPr>
          <p:spPr>
            <a:xfrm flipH="false" flipV="false" rot="0">
              <a:off x="0" y="0"/>
              <a:ext cx="4274726" cy="2106933"/>
            </a:xfrm>
            <a:custGeom>
              <a:avLst/>
              <a:gdLst/>
              <a:ahLst/>
              <a:cxnLst/>
              <a:rect r="r" b="b" t="t" l="l"/>
              <a:pathLst>
                <a:path h="2106933" w="4274726">
                  <a:moveTo>
                    <a:pt x="10017" y="0"/>
                  </a:moveTo>
                  <a:lnTo>
                    <a:pt x="4264709" y="0"/>
                  </a:lnTo>
                  <a:cubicBezTo>
                    <a:pt x="4267365" y="0"/>
                    <a:pt x="4269913" y="1055"/>
                    <a:pt x="4271792" y="2934"/>
                  </a:cubicBezTo>
                  <a:cubicBezTo>
                    <a:pt x="4273671" y="4812"/>
                    <a:pt x="4274726" y="7360"/>
                    <a:pt x="4274726" y="10017"/>
                  </a:cubicBezTo>
                  <a:lnTo>
                    <a:pt x="4274726" y="2096917"/>
                  </a:lnTo>
                  <a:cubicBezTo>
                    <a:pt x="4274726" y="2099573"/>
                    <a:pt x="4273671" y="2102121"/>
                    <a:pt x="4271792" y="2103999"/>
                  </a:cubicBezTo>
                  <a:cubicBezTo>
                    <a:pt x="4269913" y="2105878"/>
                    <a:pt x="4267365" y="2106933"/>
                    <a:pt x="4264709" y="2106933"/>
                  </a:cubicBezTo>
                  <a:lnTo>
                    <a:pt x="10017" y="2106933"/>
                  </a:lnTo>
                  <a:cubicBezTo>
                    <a:pt x="7360" y="2106933"/>
                    <a:pt x="4812" y="2105878"/>
                    <a:pt x="2934" y="2103999"/>
                  </a:cubicBezTo>
                  <a:cubicBezTo>
                    <a:pt x="1055" y="2102121"/>
                    <a:pt x="0" y="2099573"/>
                    <a:pt x="0" y="2096917"/>
                  </a:cubicBezTo>
                  <a:lnTo>
                    <a:pt x="0" y="10017"/>
                  </a:lnTo>
                  <a:cubicBezTo>
                    <a:pt x="0" y="7360"/>
                    <a:pt x="1055" y="4812"/>
                    <a:pt x="2934" y="2934"/>
                  </a:cubicBezTo>
                  <a:cubicBezTo>
                    <a:pt x="4812" y="1055"/>
                    <a:pt x="7360" y="0"/>
                    <a:pt x="10017" y="0"/>
                  </a:cubicBezTo>
                  <a:close/>
                </a:path>
              </a:pathLst>
            </a:custGeom>
            <a:solidFill>
              <a:srgbClr val="F6F6E6"/>
            </a:solidFill>
            <a:ln w="104775" cap="rnd">
              <a:solidFill>
                <a:srgbClr val="000000"/>
              </a:solidFill>
              <a:prstDash val="solid"/>
              <a:round/>
            </a:ln>
          </p:spPr>
        </p:sp>
        <p:sp>
          <p:nvSpPr>
            <p:cNvPr name="TextBox 22" id="22"/>
            <p:cNvSpPr txBox="true"/>
            <p:nvPr/>
          </p:nvSpPr>
          <p:spPr>
            <a:xfrm>
              <a:off x="0" y="-38100"/>
              <a:ext cx="4274726" cy="2145033"/>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4518852" y="4300086"/>
            <a:ext cx="9250295" cy="4233851"/>
          </a:xfrm>
          <a:prstGeom prst="rect">
            <a:avLst/>
          </a:prstGeom>
        </p:spPr>
        <p:txBody>
          <a:bodyPr anchor="t" rtlCol="false" tIns="0" lIns="0" bIns="0" rIns="0">
            <a:spAutoFit/>
          </a:bodyPr>
          <a:lstStyle/>
          <a:p>
            <a:pPr algn="ctr">
              <a:lnSpc>
                <a:spcPts val="3730"/>
              </a:lnSpc>
            </a:pPr>
            <a:r>
              <a:rPr lang="en-US" sz="3767">
                <a:solidFill>
                  <a:srgbClr val="549D54"/>
                </a:solidFill>
                <a:latin typeface="Happy Font TH"/>
                <a:ea typeface="Happy Font TH"/>
                <a:cs typeface="Happy Font TH"/>
                <a:sym typeface="Happy Font TH"/>
              </a:rPr>
              <a:t>Las pautas de convivencia en Rusia se basan en una combinación de normas tradicionales, culturales y legales que definen las interacciones y comportamientos en la vida diaria. Estas pautas de convivencia son fundamentales para la sociedad rusa y son reguladas tanto por leyes como por normas sociales no escritas.</a:t>
            </a:r>
          </a:p>
        </p:txBody>
      </p:sp>
      <p:grpSp>
        <p:nvGrpSpPr>
          <p:cNvPr name="Group 24" id="24"/>
          <p:cNvGrpSpPr/>
          <p:nvPr/>
        </p:nvGrpSpPr>
        <p:grpSpPr>
          <a:xfrm rot="0">
            <a:off x="15360418" y="726144"/>
            <a:ext cx="2983670" cy="1958033"/>
            <a:chOff x="0" y="0"/>
            <a:chExt cx="812800" cy="533400"/>
          </a:xfrm>
        </p:grpSpPr>
        <p:sp>
          <p:nvSpPr>
            <p:cNvPr name="Freeform 25" id="25"/>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26" id="26"/>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grpSp>
        <p:nvGrpSpPr>
          <p:cNvPr name="Group 27" id="27"/>
          <p:cNvGrpSpPr/>
          <p:nvPr/>
        </p:nvGrpSpPr>
        <p:grpSpPr>
          <a:xfrm rot="0">
            <a:off x="0" y="6989166"/>
            <a:ext cx="2961812" cy="1943689"/>
            <a:chOff x="0" y="0"/>
            <a:chExt cx="812800" cy="533400"/>
          </a:xfrm>
        </p:grpSpPr>
        <p:sp>
          <p:nvSpPr>
            <p:cNvPr name="Freeform 28" id="28"/>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AEC3AE"/>
            </a:solidFill>
            <a:ln w="142875" cap="sq">
              <a:solidFill>
                <a:srgbClr val="FFFFFF"/>
              </a:solidFill>
              <a:prstDash val="solid"/>
              <a:miter/>
            </a:ln>
          </p:spPr>
        </p:sp>
        <p:sp>
          <p:nvSpPr>
            <p:cNvPr name="TextBox 29" id="29"/>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30" id="30"/>
          <p:cNvSpPr/>
          <p:nvPr/>
        </p:nvSpPr>
        <p:spPr>
          <a:xfrm flipH="false" flipV="false" rot="0">
            <a:off x="16075760" y="1336002"/>
            <a:ext cx="1538282" cy="797984"/>
          </a:xfrm>
          <a:custGeom>
            <a:avLst/>
            <a:gdLst/>
            <a:ahLst/>
            <a:cxnLst/>
            <a:rect r="r" b="b" t="t" l="l"/>
            <a:pathLst>
              <a:path h="797984" w="1538282">
                <a:moveTo>
                  <a:pt x="0" y="0"/>
                </a:moveTo>
                <a:lnTo>
                  <a:pt x="1538282" y="0"/>
                </a:lnTo>
                <a:lnTo>
                  <a:pt x="1538282" y="797984"/>
                </a:lnTo>
                <a:lnTo>
                  <a:pt x="0" y="79798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1" id="31"/>
          <p:cNvSpPr/>
          <p:nvPr/>
        </p:nvSpPr>
        <p:spPr>
          <a:xfrm flipH="false" flipV="false" rot="0">
            <a:off x="817029" y="7422046"/>
            <a:ext cx="1240782" cy="1077929"/>
          </a:xfrm>
          <a:custGeom>
            <a:avLst/>
            <a:gdLst/>
            <a:ahLst/>
            <a:cxnLst/>
            <a:rect r="r" b="b" t="t" l="l"/>
            <a:pathLst>
              <a:path h="1077929" w="1240782">
                <a:moveTo>
                  <a:pt x="0" y="0"/>
                </a:moveTo>
                <a:lnTo>
                  <a:pt x="1240782" y="0"/>
                </a:lnTo>
                <a:lnTo>
                  <a:pt x="1240782" y="1077929"/>
                </a:lnTo>
                <a:lnTo>
                  <a:pt x="0" y="107792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32" id="32"/>
          <p:cNvSpPr txBox="true"/>
          <p:nvPr/>
        </p:nvSpPr>
        <p:spPr>
          <a:xfrm rot="0">
            <a:off x="3119268" y="1971209"/>
            <a:ext cx="12049465" cy="2307668"/>
          </a:xfrm>
          <a:prstGeom prst="rect">
            <a:avLst/>
          </a:prstGeom>
        </p:spPr>
        <p:txBody>
          <a:bodyPr anchor="t" rtlCol="false" tIns="0" lIns="0" bIns="0" rIns="0">
            <a:spAutoFit/>
          </a:bodyPr>
          <a:lstStyle/>
          <a:p>
            <a:pPr algn="ctr">
              <a:lnSpc>
                <a:spcPts val="8894"/>
              </a:lnSpc>
            </a:pPr>
            <a:r>
              <a:rPr lang="en-US" sz="8984">
                <a:solidFill>
                  <a:srgbClr val="549D54"/>
                </a:solidFill>
                <a:latin typeface="Happy Font TH"/>
                <a:ea typeface="Happy Font TH"/>
                <a:cs typeface="Happy Font TH"/>
                <a:sym typeface="Happy Font TH"/>
              </a:rPr>
              <a:t>PAUTAS DE CONVIVENCIA </a:t>
            </a:r>
          </a:p>
        </p:txBody>
      </p:sp>
      <p:grpSp>
        <p:nvGrpSpPr>
          <p:cNvPr name="Group 33" id="33"/>
          <p:cNvGrpSpPr/>
          <p:nvPr/>
        </p:nvGrpSpPr>
        <p:grpSpPr>
          <a:xfrm rot="612183">
            <a:off x="15950188" y="7006510"/>
            <a:ext cx="2215217" cy="2215217"/>
            <a:chOff x="0" y="0"/>
            <a:chExt cx="812800" cy="812800"/>
          </a:xfrm>
        </p:grpSpPr>
        <p:sp>
          <p:nvSpPr>
            <p:cNvPr name="Freeform 34" id="3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6F6E6"/>
            </a:solidFill>
            <a:ln w="142875" cap="sq">
              <a:solidFill>
                <a:srgbClr val="FFFFFF"/>
              </a:solidFill>
              <a:prstDash val="solid"/>
              <a:miter/>
            </a:ln>
          </p:spPr>
        </p:sp>
        <p:sp>
          <p:nvSpPr>
            <p:cNvPr name="TextBox 35" id="3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36" id="36"/>
          <p:cNvSpPr/>
          <p:nvPr/>
        </p:nvSpPr>
        <p:spPr>
          <a:xfrm flipH="false" flipV="false" rot="0">
            <a:off x="16409249" y="7493135"/>
            <a:ext cx="1297095" cy="1241968"/>
          </a:xfrm>
          <a:custGeom>
            <a:avLst/>
            <a:gdLst/>
            <a:ahLst/>
            <a:cxnLst/>
            <a:rect r="r" b="b" t="t" l="l"/>
            <a:pathLst>
              <a:path h="1241968" w="1297095">
                <a:moveTo>
                  <a:pt x="0" y="0"/>
                </a:moveTo>
                <a:lnTo>
                  <a:pt x="1297094" y="0"/>
                </a:lnTo>
                <a:lnTo>
                  <a:pt x="1297094" y="1241968"/>
                </a:lnTo>
                <a:lnTo>
                  <a:pt x="0" y="124196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37" id="37"/>
          <p:cNvGrpSpPr/>
          <p:nvPr/>
        </p:nvGrpSpPr>
        <p:grpSpPr>
          <a:xfrm rot="612183">
            <a:off x="178683" y="597552"/>
            <a:ext cx="2215217" cy="2215217"/>
            <a:chOff x="0" y="0"/>
            <a:chExt cx="812800" cy="812800"/>
          </a:xfrm>
        </p:grpSpPr>
        <p:sp>
          <p:nvSpPr>
            <p:cNvPr name="Freeform 38" id="3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4D0D0"/>
            </a:solidFill>
            <a:ln w="142875" cap="sq">
              <a:solidFill>
                <a:srgbClr val="FFFFFF"/>
              </a:solidFill>
              <a:prstDash val="solid"/>
              <a:miter/>
            </a:ln>
          </p:spPr>
        </p:sp>
        <p:sp>
          <p:nvSpPr>
            <p:cNvPr name="TextBox 39" id="3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40" id="40"/>
          <p:cNvSpPr/>
          <p:nvPr/>
        </p:nvSpPr>
        <p:spPr>
          <a:xfrm flipH="false" flipV="false" rot="0">
            <a:off x="637744" y="1084177"/>
            <a:ext cx="1297095" cy="1241968"/>
          </a:xfrm>
          <a:custGeom>
            <a:avLst/>
            <a:gdLst/>
            <a:ahLst/>
            <a:cxnLst/>
            <a:rect r="r" b="b" t="t" l="l"/>
            <a:pathLst>
              <a:path h="1241968" w="1297095">
                <a:moveTo>
                  <a:pt x="0" y="0"/>
                </a:moveTo>
                <a:lnTo>
                  <a:pt x="1297095" y="0"/>
                </a:lnTo>
                <a:lnTo>
                  <a:pt x="1297095" y="1241968"/>
                </a:lnTo>
                <a:lnTo>
                  <a:pt x="0" y="124196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D5B4B4"/>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E4D0D0"/>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4486213" y="787405"/>
            <a:ext cx="9315575" cy="2396238"/>
            <a:chOff x="0" y="0"/>
            <a:chExt cx="2453485" cy="631108"/>
          </a:xfrm>
        </p:grpSpPr>
        <p:sp>
          <p:nvSpPr>
            <p:cNvPr name="Freeform 18" id="18"/>
            <p:cNvSpPr/>
            <p:nvPr/>
          </p:nvSpPr>
          <p:spPr>
            <a:xfrm flipH="false" flipV="false" rot="0">
              <a:off x="0" y="0"/>
              <a:ext cx="2453485" cy="631108"/>
            </a:xfrm>
            <a:custGeom>
              <a:avLst/>
              <a:gdLst/>
              <a:ahLst/>
              <a:cxnLst/>
              <a:rect r="r" b="b" t="t" l="l"/>
              <a:pathLst>
                <a:path h="631108" w="2453485">
                  <a:moveTo>
                    <a:pt x="17453" y="0"/>
                  </a:moveTo>
                  <a:lnTo>
                    <a:pt x="2436032" y="0"/>
                  </a:lnTo>
                  <a:cubicBezTo>
                    <a:pt x="2440661" y="0"/>
                    <a:pt x="2445100" y="1839"/>
                    <a:pt x="2448373" y="5112"/>
                  </a:cubicBezTo>
                  <a:cubicBezTo>
                    <a:pt x="2451646" y="8385"/>
                    <a:pt x="2453485" y="12824"/>
                    <a:pt x="2453485" y="17453"/>
                  </a:cubicBezTo>
                  <a:lnTo>
                    <a:pt x="2453485" y="613655"/>
                  </a:lnTo>
                  <a:cubicBezTo>
                    <a:pt x="2453485" y="618284"/>
                    <a:pt x="2451646" y="622723"/>
                    <a:pt x="2448373" y="625996"/>
                  </a:cubicBezTo>
                  <a:cubicBezTo>
                    <a:pt x="2445100" y="629269"/>
                    <a:pt x="2440661" y="631108"/>
                    <a:pt x="2436032" y="631108"/>
                  </a:cubicBezTo>
                  <a:lnTo>
                    <a:pt x="17453" y="631108"/>
                  </a:lnTo>
                  <a:cubicBezTo>
                    <a:pt x="12824" y="631108"/>
                    <a:pt x="8385" y="629269"/>
                    <a:pt x="5112" y="625996"/>
                  </a:cubicBezTo>
                  <a:cubicBezTo>
                    <a:pt x="1839" y="622723"/>
                    <a:pt x="0" y="618284"/>
                    <a:pt x="0" y="613655"/>
                  </a:cubicBezTo>
                  <a:lnTo>
                    <a:pt x="0" y="17453"/>
                  </a:lnTo>
                  <a:cubicBezTo>
                    <a:pt x="0" y="12824"/>
                    <a:pt x="1839" y="8385"/>
                    <a:pt x="5112" y="5112"/>
                  </a:cubicBezTo>
                  <a:cubicBezTo>
                    <a:pt x="8385" y="1839"/>
                    <a:pt x="12824" y="0"/>
                    <a:pt x="17453" y="0"/>
                  </a:cubicBezTo>
                  <a:close/>
                </a:path>
              </a:pathLst>
            </a:custGeom>
            <a:solidFill>
              <a:srgbClr val="FFFFFF"/>
            </a:solidFill>
            <a:ln cap="rnd">
              <a:noFill/>
              <a:prstDash val="solid"/>
              <a:round/>
            </a:ln>
          </p:spPr>
        </p:sp>
        <p:sp>
          <p:nvSpPr>
            <p:cNvPr name="TextBox 19" id="19"/>
            <p:cNvSpPr txBox="true"/>
            <p:nvPr/>
          </p:nvSpPr>
          <p:spPr>
            <a:xfrm>
              <a:off x="0" y="-38100"/>
              <a:ext cx="2453485" cy="669208"/>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4742325" y="972257"/>
            <a:ext cx="8888721" cy="1969384"/>
            <a:chOff x="0" y="0"/>
            <a:chExt cx="2341062" cy="518686"/>
          </a:xfrm>
        </p:grpSpPr>
        <p:sp>
          <p:nvSpPr>
            <p:cNvPr name="Freeform 21" id="21"/>
            <p:cNvSpPr/>
            <p:nvPr/>
          </p:nvSpPr>
          <p:spPr>
            <a:xfrm flipH="false" flipV="false" rot="0">
              <a:off x="0" y="0"/>
              <a:ext cx="2341062" cy="518686"/>
            </a:xfrm>
            <a:custGeom>
              <a:avLst/>
              <a:gdLst/>
              <a:ahLst/>
              <a:cxnLst/>
              <a:rect r="r" b="b" t="t" l="l"/>
              <a:pathLst>
                <a:path h="518686" w="2341062">
                  <a:moveTo>
                    <a:pt x="18291" y="0"/>
                  </a:moveTo>
                  <a:lnTo>
                    <a:pt x="2322772" y="0"/>
                  </a:lnTo>
                  <a:cubicBezTo>
                    <a:pt x="2327623" y="0"/>
                    <a:pt x="2332275" y="1927"/>
                    <a:pt x="2335705" y="5357"/>
                  </a:cubicBezTo>
                  <a:cubicBezTo>
                    <a:pt x="2339135" y="8787"/>
                    <a:pt x="2341062" y="13440"/>
                    <a:pt x="2341062" y="18291"/>
                  </a:cubicBezTo>
                  <a:lnTo>
                    <a:pt x="2341062" y="500395"/>
                  </a:lnTo>
                  <a:cubicBezTo>
                    <a:pt x="2341062" y="510497"/>
                    <a:pt x="2332873" y="518686"/>
                    <a:pt x="2322772" y="518686"/>
                  </a:cubicBezTo>
                  <a:lnTo>
                    <a:pt x="18291" y="518686"/>
                  </a:lnTo>
                  <a:cubicBezTo>
                    <a:pt x="13440" y="518686"/>
                    <a:pt x="8787" y="516758"/>
                    <a:pt x="5357" y="513328"/>
                  </a:cubicBezTo>
                  <a:cubicBezTo>
                    <a:pt x="1927" y="509898"/>
                    <a:pt x="0" y="505246"/>
                    <a:pt x="0" y="500395"/>
                  </a:cubicBezTo>
                  <a:lnTo>
                    <a:pt x="0" y="18291"/>
                  </a:lnTo>
                  <a:cubicBezTo>
                    <a:pt x="0" y="8189"/>
                    <a:pt x="8189" y="0"/>
                    <a:pt x="18291" y="0"/>
                  </a:cubicBezTo>
                  <a:close/>
                </a:path>
              </a:pathLst>
            </a:custGeom>
            <a:solidFill>
              <a:srgbClr val="E4D0D0"/>
            </a:solidFill>
            <a:ln w="104775" cap="rnd">
              <a:solidFill>
                <a:srgbClr val="000000"/>
              </a:solidFill>
              <a:prstDash val="solid"/>
              <a:round/>
            </a:ln>
          </p:spPr>
        </p:sp>
        <p:sp>
          <p:nvSpPr>
            <p:cNvPr name="TextBox 22" id="22"/>
            <p:cNvSpPr txBox="true"/>
            <p:nvPr/>
          </p:nvSpPr>
          <p:spPr>
            <a:xfrm>
              <a:off x="0" y="-38100"/>
              <a:ext cx="2341062" cy="556786"/>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976568" y="3990494"/>
            <a:ext cx="7709377" cy="5267806"/>
            <a:chOff x="0" y="0"/>
            <a:chExt cx="2293204" cy="1566943"/>
          </a:xfrm>
        </p:grpSpPr>
        <p:sp>
          <p:nvSpPr>
            <p:cNvPr name="Freeform 24" id="24"/>
            <p:cNvSpPr/>
            <p:nvPr/>
          </p:nvSpPr>
          <p:spPr>
            <a:xfrm flipH="false" flipV="false" rot="0">
              <a:off x="0" y="0"/>
              <a:ext cx="2293204" cy="1566943"/>
            </a:xfrm>
            <a:custGeom>
              <a:avLst/>
              <a:gdLst/>
              <a:ahLst/>
              <a:cxnLst/>
              <a:rect r="r" b="b" t="t" l="l"/>
              <a:pathLst>
                <a:path h="1566943" w="2293204">
                  <a:moveTo>
                    <a:pt x="21089" y="0"/>
                  </a:moveTo>
                  <a:lnTo>
                    <a:pt x="2272115" y="0"/>
                  </a:lnTo>
                  <a:cubicBezTo>
                    <a:pt x="2277708" y="0"/>
                    <a:pt x="2283072" y="2222"/>
                    <a:pt x="2287027" y="6177"/>
                  </a:cubicBezTo>
                  <a:cubicBezTo>
                    <a:pt x="2290982" y="10132"/>
                    <a:pt x="2293204" y="15496"/>
                    <a:pt x="2293204" y="21089"/>
                  </a:cubicBezTo>
                  <a:lnTo>
                    <a:pt x="2293204" y="1545854"/>
                  </a:lnTo>
                  <a:cubicBezTo>
                    <a:pt x="2293204" y="1557501"/>
                    <a:pt x="2283762" y="1566943"/>
                    <a:pt x="2272115" y="1566943"/>
                  </a:cubicBezTo>
                  <a:lnTo>
                    <a:pt x="21089" y="1566943"/>
                  </a:lnTo>
                  <a:cubicBezTo>
                    <a:pt x="9442" y="1566943"/>
                    <a:pt x="0" y="1557501"/>
                    <a:pt x="0" y="1545854"/>
                  </a:cubicBezTo>
                  <a:lnTo>
                    <a:pt x="0" y="21089"/>
                  </a:lnTo>
                  <a:cubicBezTo>
                    <a:pt x="0" y="9442"/>
                    <a:pt x="9442" y="0"/>
                    <a:pt x="21089" y="0"/>
                  </a:cubicBezTo>
                  <a:close/>
                </a:path>
              </a:pathLst>
            </a:custGeom>
            <a:solidFill>
              <a:srgbClr val="FFFFFF"/>
            </a:solidFill>
            <a:ln cap="rnd">
              <a:noFill/>
              <a:prstDash val="solid"/>
              <a:round/>
            </a:ln>
          </p:spPr>
        </p:sp>
        <p:sp>
          <p:nvSpPr>
            <p:cNvPr name="TextBox 25" id="25"/>
            <p:cNvSpPr txBox="true"/>
            <p:nvPr/>
          </p:nvSpPr>
          <p:spPr>
            <a:xfrm>
              <a:off x="0" y="-38100"/>
              <a:ext cx="2293204" cy="1605043"/>
            </a:xfrm>
            <a:prstGeom prst="rect">
              <a:avLst/>
            </a:prstGeom>
          </p:spPr>
          <p:txBody>
            <a:bodyPr anchor="ctr" rtlCol="false" tIns="50800" lIns="50800" bIns="50800" rIns="50800"/>
            <a:lstStyle/>
            <a:p>
              <a:pPr algn="ctr">
                <a:lnSpc>
                  <a:spcPts val="2659"/>
                </a:lnSpc>
              </a:pPr>
            </a:p>
          </p:txBody>
        </p:sp>
      </p:grpSp>
      <p:grpSp>
        <p:nvGrpSpPr>
          <p:cNvPr name="Group 26" id="26"/>
          <p:cNvGrpSpPr/>
          <p:nvPr/>
        </p:nvGrpSpPr>
        <p:grpSpPr>
          <a:xfrm rot="0">
            <a:off x="1219626" y="4211396"/>
            <a:ext cx="7223261" cy="4618078"/>
            <a:chOff x="0" y="0"/>
            <a:chExt cx="2148605" cy="1373677"/>
          </a:xfrm>
        </p:grpSpPr>
        <p:sp>
          <p:nvSpPr>
            <p:cNvPr name="Freeform 27" id="27"/>
            <p:cNvSpPr/>
            <p:nvPr/>
          </p:nvSpPr>
          <p:spPr>
            <a:xfrm flipH="false" flipV="false" rot="0">
              <a:off x="0" y="0"/>
              <a:ext cx="2148605" cy="1373677"/>
            </a:xfrm>
            <a:custGeom>
              <a:avLst/>
              <a:gdLst/>
              <a:ahLst/>
              <a:cxnLst/>
              <a:rect r="r" b="b" t="t" l="l"/>
              <a:pathLst>
                <a:path h="1373677" w="2148605">
                  <a:moveTo>
                    <a:pt x="22508" y="0"/>
                  </a:moveTo>
                  <a:lnTo>
                    <a:pt x="2126097" y="0"/>
                  </a:lnTo>
                  <a:cubicBezTo>
                    <a:pt x="2138528" y="0"/>
                    <a:pt x="2148605" y="10077"/>
                    <a:pt x="2148605" y="22508"/>
                  </a:cubicBezTo>
                  <a:lnTo>
                    <a:pt x="2148605" y="1351169"/>
                  </a:lnTo>
                  <a:cubicBezTo>
                    <a:pt x="2148605" y="1363600"/>
                    <a:pt x="2138528" y="1373677"/>
                    <a:pt x="2126097" y="1373677"/>
                  </a:cubicBezTo>
                  <a:lnTo>
                    <a:pt x="22508" y="1373677"/>
                  </a:lnTo>
                  <a:cubicBezTo>
                    <a:pt x="10077" y="1373677"/>
                    <a:pt x="0" y="1363600"/>
                    <a:pt x="0" y="1351169"/>
                  </a:cubicBezTo>
                  <a:lnTo>
                    <a:pt x="0" y="22508"/>
                  </a:lnTo>
                  <a:cubicBezTo>
                    <a:pt x="0" y="10077"/>
                    <a:pt x="10077" y="0"/>
                    <a:pt x="22508" y="0"/>
                  </a:cubicBezTo>
                  <a:close/>
                </a:path>
              </a:pathLst>
            </a:custGeom>
            <a:solidFill>
              <a:srgbClr val="F6F6E6"/>
            </a:solidFill>
            <a:ln w="104775" cap="rnd">
              <a:solidFill>
                <a:srgbClr val="000000"/>
              </a:solidFill>
              <a:prstDash val="solid"/>
              <a:round/>
            </a:ln>
          </p:spPr>
        </p:sp>
        <p:sp>
          <p:nvSpPr>
            <p:cNvPr name="TextBox 28" id="28"/>
            <p:cNvSpPr txBox="true"/>
            <p:nvPr/>
          </p:nvSpPr>
          <p:spPr>
            <a:xfrm>
              <a:off x="0" y="-38100"/>
              <a:ext cx="2148605" cy="1411777"/>
            </a:xfrm>
            <a:prstGeom prst="rect">
              <a:avLst/>
            </a:prstGeom>
          </p:spPr>
          <p:txBody>
            <a:bodyPr anchor="ctr" rtlCol="false" tIns="50800" lIns="50800" bIns="50800" rIns="50800"/>
            <a:lstStyle/>
            <a:p>
              <a:pPr algn="ctr">
                <a:lnSpc>
                  <a:spcPts val="2659"/>
                </a:lnSpc>
              </a:pPr>
            </a:p>
          </p:txBody>
        </p:sp>
      </p:grpSp>
      <p:grpSp>
        <p:nvGrpSpPr>
          <p:cNvPr name="Group 29" id="29"/>
          <p:cNvGrpSpPr/>
          <p:nvPr/>
        </p:nvGrpSpPr>
        <p:grpSpPr>
          <a:xfrm rot="0">
            <a:off x="9549923" y="3948187"/>
            <a:ext cx="7709377" cy="5267806"/>
            <a:chOff x="0" y="0"/>
            <a:chExt cx="2293204" cy="1566943"/>
          </a:xfrm>
        </p:grpSpPr>
        <p:sp>
          <p:nvSpPr>
            <p:cNvPr name="Freeform 30" id="30"/>
            <p:cNvSpPr/>
            <p:nvPr/>
          </p:nvSpPr>
          <p:spPr>
            <a:xfrm flipH="false" flipV="false" rot="0">
              <a:off x="0" y="0"/>
              <a:ext cx="2293204" cy="1566943"/>
            </a:xfrm>
            <a:custGeom>
              <a:avLst/>
              <a:gdLst/>
              <a:ahLst/>
              <a:cxnLst/>
              <a:rect r="r" b="b" t="t" l="l"/>
              <a:pathLst>
                <a:path h="1566943" w="2293204">
                  <a:moveTo>
                    <a:pt x="21089" y="0"/>
                  </a:moveTo>
                  <a:lnTo>
                    <a:pt x="2272115" y="0"/>
                  </a:lnTo>
                  <a:cubicBezTo>
                    <a:pt x="2277708" y="0"/>
                    <a:pt x="2283072" y="2222"/>
                    <a:pt x="2287027" y="6177"/>
                  </a:cubicBezTo>
                  <a:cubicBezTo>
                    <a:pt x="2290982" y="10132"/>
                    <a:pt x="2293204" y="15496"/>
                    <a:pt x="2293204" y="21089"/>
                  </a:cubicBezTo>
                  <a:lnTo>
                    <a:pt x="2293204" y="1545854"/>
                  </a:lnTo>
                  <a:cubicBezTo>
                    <a:pt x="2293204" y="1557501"/>
                    <a:pt x="2283762" y="1566943"/>
                    <a:pt x="2272115" y="1566943"/>
                  </a:cubicBezTo>
                  <a:lnTo>
                    <a:pt x="21089" y="1566943"/>
                  </a:lnTo>
                  <a:cubicBezTo>
                    <a:pt x="9442" y="1566943"/>
                    <a:pt x="0" y="1557501"/>
                    <a:pt x="0" y="1545854"/>
                  </a:cubicBezTo>
                  <a:lnTo>
                    <a:pt x="0" y="21089"/>
                  </a:lnTo>
                  <a:cubicBezTo>
                    <a:pt x="0" y="9442"/>
                    <a:pt x="9442" y="0"/>
                    <a:pt x="21089" y="0"/>
                  </a:cubicBezTo>
                  <a:close/>
                </a:path>
              </a:pathLst>
            </a:custGeom>
            <a:solidFill>
              <a:srgbClr val="FFFFFF"/>
            </a:solidFill>
            <a:ln cap="rnd">
              <a:noFill/>
              <a:prstDash val="solid"/>
              <a:round/>
            </a:ln>
          </p:spPr>
        </p:sp>
        <p:sp>
          <p:nvSpPr>
            <p:cNvPr name="TextBox 31" id="31"/>
            <p:cNvSpPr txBox="true"/>
            <p:nvPr/>
          </p:nvSpPr>
          <p:spPr>
            <a:xfrm>
              <a:off x="0" y="-38100"/>
              <a:ext cx="2293204" cy="1605043"/>
            </a:xfrm>
            <a:prstGeom prst="rect">
              <a:avLst/>
            </a:prstGeom>
          </p:spPr>
          <p:txBody>
            <a:bodyPr anchor="ctr" rtlCol="false" tIns="50800" lIns="50800" bIns="50800" rIns="50800"/>
            <a:lstStyle/>
            <a:p>
              <a:pPr algn="ctr">
                <a:lnSpc>
                  <a:spcPts val="2659"/>
                </a:lnSpc>
              </a:pPr>
            </a:p>
          </p:txBody>
        </p:sp>
      </p:grpSp>
      <p:grpSp>
        <p:nvGrpSpPr>
          <p:cNvPr name="Group 32" id="32"/>
          <p:cNvGrpSpPr/>
          <p:nvPr/>
        </p:nvGrpSpPr>
        <p:grpSpPr>
          <a:xfrm rot="0">
            <a:off x="9792981" y="4169089"/>
            <a:ext cx="7223261" cy="4618078"/>
            <a:chOff x="0" y="0"/>
            <a:chExt cx="2148605" cy="1373677"/>
          </a:xfrm>
        </p:grpSpPr>
        <p:sp>
          <p:nvSpPr>
            <p:cNvPr name="Freeform 33" id="33"/>
            <p:cNvSpPr/>
            <p:nvPr/>
          </p:nvSpPr>
          <p:spPr>
            <a:xfrm flipH="false" flipV="false" rot="0">
              <a:off x="0" y="0"/>
              <a:ext cx="2148605" cy="1373677"/>
            </a:xfrm>
            <a:custGeom>
              <a:avLst/>
              <a:gdLst/>
              <a:ahLst/>
              <a:cxnLst/>
              <a:rect r="r" b="b" t="t" l="l"/>
              <a:pathLst>
                <a:path h="1373677" w="2148605">
                  <a:moveTo>
                    <a:pt x="22508" y="0"/>
                  </a:moveTo>
                  <a:lnTo>
                    <a:pt x="2126097" y="0"/>
                  </a:lnTo>
                  <a:cubicBezTo>
                    <a:pt x="2138528" y="0"/>
                    <a:pt x="2148605" y="10077"/>
                    <a:pt x="2148605" y="22508"/>
                  </a:cubicBezTo>
                  <a:lnTo>
                    <a:pt x="2148605" y="1351169"/>
                  </a:lnTo>
                  <a:cubicBezTo>
                    <a:pt x="2148605" y="1363600"/>
                    <a:pt x="2138528" y="1373677"/>
                    <a:pt x="2126097" y="1373677"/>
                  </a:cubicBezTo>
                  <a:lnTo>
                    <a:pt x="22508" y="1373677"/>
                  </a:lnTo>
                  <a:cubicBezTo>
                    <a:pt x="10077" y="1373677"/>
                    <a:pt x="0" y="1363600"/>
                    <a:pt x="0" y="1351169"/>
                  </a:cubicBezTo>
                  <a:lnTo>
                    <a:pt x="0" y="22508"/>
                  </a:lnTo>
                  <a:cubicBezTo>
                    <a:pt x="0" y="10077"/>
                    <a:pt x="10077" y="0"/>
                    <a:pt x="22508" y="0"/>
                  </a:cubicBezTo>
                  <a:close/>
                </a:path>
              </a:pathLst>
            </a:custGeom>
            <a:solidFill>
              <a:srgbClr val="E4D0D0"/>
            </a:solidFill>
            <a:ln w="104775" cap="rnd">
              <a:solidFill>
                <a:srgbClr val="000000"/>
              </a:solidFill>
              <a:prstDash val="solid"/>
              <a:round/>
            </a:ln>
          </p:spPr>
        </p:sp>
        <p:sp>
          <p:nvSpPr>
            <p:cNvPr name="TextBox 34" id="34"/>
            <p:cNvSpPr txBox="true"/>
            <p:nvPr/>
          </p:nvSpPr>
          <p:spPr>
            <a:xfrm>
              <a:off x="0" y="-38100"/>
              <a:ext cx="2148605" cy="1411777"/>
            </a:xfrm>
            <a:prstGeom prst="rect">
              <a:avLst/>
            </a:prstGeom>
          </p:spPr>
          <p:txBody>
            <a:bodyPr anchor="ctr" rtlCol="false" tIns="50800" lIns="50800" bIns="50800" rIns="50800"/>
            <a:lstStyle/>
            <a:p>
              <a:pPr algn="ctr">
                <a:lnSpc>
                  <a:spcPts val="2659"/>
                </a:lnSpc>
              </a:pPr>
            </a:p>
          </p:txBody>
        </p:sp>
      </p:grpSp>
      <p:sp>
        <p:nvSpPr>
          <p:cNvPr name="TextBox 35" id="35"/>
          <p:cNvSpPr txBox="true"/>
          <p:nvPr/>
        </p:nvSpPr>
        <p:spPr>
          <a:xfrm rot="0">
            <a:off x="10124759" y="4405588"/>
            <a:ext cx="6559705" cy="4381580"/>
          </a:xfrm>
          <a:prstGeom prst="rect">
            <a:avLst/>
          </a:prstGeom>
        </p:spPr>
        <p:txBody>
          <a:bodyPr anchor="t" rtlCol="false" tIns="0" lIns="0" bIns="0" rIns="0">
            <a:spAutoFit/>
          </a:bodyPr>
          <a:lstStyle/>
          <a:p>
            <a:pPr algn="ctr">
              <a:lnSpc>
                <a:spcPts val="1155"/>
              </a:lnSpc>
            </a:pPr>
            <a:r>
              <a:rPr lang="en-US" sz="1167">
                <a:solidFill>
                  <a:srgbClr val="867070"/>
                </a:solidFill>
                <a:latin typeface="Happy Font TH"/>
                <a:ea typeface="Happy Font TH"/>
                <a:cs typeface="Happy Font TH"/>
                <a:sym typeface="Happy Font TH"/>
              </a:rPr>
              <a:t>6. Puntualidad</a:t>
            </a:r>
          </a:p>
          <a:p>
            <a:pPr algn="ctr">
              <a:lnSpc>
                <a:spcPts val="1155"/>
              </a:lnSpc>
            </a:pPr>
            <a:r>
              <a:rPr lang="en-US" sz="1167">
                <a:solidFill>
                  <a:srgbClr val="867070"/>
                </a:solidFill>
                <a:latin typeface="Happy Font TH"/>
                <a:ea typeface="Happy Font TH"/>
                <a:cs typeface="Happy Font TH"/>
                <a:sym typeface="Happy Font TH"/>
              </a:rPr>
              <a:t>Aunque la puntualidad es apreciada, en muchas situaciones sociales y en algunas regiones de Rusia, puede haber cierta flexibilidad. No obstante, en situaciones de negocios o en encuentros formales, llegar tarde se considera una falta de respeto.</a:t>
            </a:r>
          </a:p>
          <a:p>
            <a:pPr algn="ctr">
              <a:lnSpc>
                <a:spcPts val="1155"/>
              </a:lnSpc>
            </a:pPr>
            <a:r>
              <a:rPr lang="en-US" sz="1167">
                <a:solidFill>
                  <a:srgbClr val="867070"/>
                </a:solidFill>
                <a:latin typeface="Happy Font TH"/>
                <a:ea typeface="Happy Font TH"/>
                <a:cs typeface="Happy Font TH"/>
                <a:sym typeface="Happy Font TH"/>
              </a:rPr>
              <a:t>7. Relaciones interpersonales</a:t>
            </a:r>
          </a:p>
          <a:p>
            <a:pPr algn="ctr">
              <a:lnSpc>
                <a:spcPts val="1155"/>
              </a:lnSpc>
            </a:pPr>
            <a:r>
              <a:rPr lang="en-US" sz="1167">
                <a:solidFill>
                  <a:srgbClr val="867070"/>
                </a:solidFill>
                <a:latin typeface="Happy Font TH"/>
                <a:ea typeface="Happy Font TH"/>
                <a:cs typeface="Happy Font TH"/>
                <a:sym typeface="Happy Font TH"/>
              </a:rPr>
              <a:t>Los rusos tienden a ser reservados al principio y pueden parecer distantes con los extranjeros o con quienes no conocen bien. Sin embargo, una vez que se establece una amistad, los rusos son conocidos por su lealtad y generosidad. Los lazos de amistad pueden ser más profundos y personales con el tiempo.</a:t>
            </a:r>
          </a:p>
          <a:p>
            <a:pPr algn="ctr">
              <a:lnSpc>
                <a:spcPts val="1155"/>
              </a:lnSpc>
            </a:pPr>
            <a:r>
              <a:rPr lang="en-US" sz="1167">
                <a:solidFill>
                  <a:srgbClr val="867070"/>
                </a:solidFill>
                <a:latin typeface="Happy Font TH"/>
                <a:ea typeface="Happy Font TH"/>
                <a:cs typeface="Happy Font TH"/>
                <a:sym typeface="Happy Font TH"/>
              </a:rPr>
              <a:t>8. Normas sobre el consumo de alcohol</a:t>
            </a:r>
          </a:p>
          <a:p>
            <a:pPr algn="ctr">
              <a:lnSpc>
                <a:spcPts val="1155"/>
              </a:lnSpc>
            </a:pPr>
            <a:r>
              <a:rPr lang="en-US" sz="1167">
                <a:solidFill>
                  <a:srgbClr val="867070"/>
                </a:solidFill>
                <a:latin typeface="Happy Font TH"/>
                <a:ea typeface="Happy Font TH"/>
                <a:cs typeface="Happy Font TH"/>
                <a:sym typeface="Happy Font TH"/>
              </a:rPr>
              <a:t>El consumo de alcohol, particularmente el vodka, tiene una gran relevancia en la cultura rusa. Es común que el alcohol se sirva en reuniones sociales o cenas. Sin embargo, el consumo debe hacerse con moderación, y es importante tener en cuenta las expectativas sociales y el contexto en el que se consume.</a:t>
            </a:r>
          </a:p>
          <a:p>
            <a:pPr algn="ctr">
              <a:lnSpc>
                <a:spcPts val="1155"/>
              </a:lnSpc>
            </a:pPr>
            <a:r>
              <a:rPr lang="en-US" sz="1167">
                <a:solidFill>
                  <a:srgbClr val="867070"/>
                </a:solidFill>
                <a:latin typeface="Happy Font TH"/>
                <a:ea typeface="Happy Font TH"/>
                <a:cs typeface="Happy Font TH"/>
                <a:sym typeface="Happy Font TH"/>
              </a:rPr>
              <a:t>9. Respeto por las tradiciones y la religión</a:t>
            </a:r>
          </a:p>
          <a:p>
            <a:pPr algn="ctr">
              <a:lnSpc>
                <a:spcPts val="1155"/>
              </a:lnSpc>
            </a:pPr>
            <a:r>
              <a:rPr lang="en-US" sz="1167">
                <a:solidFill>
                  <a:srgbClr val="867070"/>
                </a:solidFill>
                <a:latin typeface="Happy Font TH"/>
                <a:ea typeface="Happy Font TH"/>
                <a:cs typeface="Happy Font TH"/>
                <a:sym typeface="Happy Font TH"/>
              </a:rPr>
              <a:t>Rusia tiene una rica herencia cultural, y muchas de sus pautas de convivencia están influenciadas por la tradición ortodoxa rusa y las costumbres del pueblo. En particular, las festividades como la Navidad rusa, la Pascua Ortodoxa y el Día de la Victoria (9 de mayo) son celebradas con gran devoción.</a:t>
            </a:r>
          </a:p>
          <a:p>
            <a:pPr algn="ctr">
              <a:lnSpc>
                <a:spcPts val="1155"/>
              </a:lnSpc>
            </a:pPr>
            <a:r>
              <a:rPr lang="en-US" sz="1167">
                <a:solidFill>
                  <a:srgbClr val="867070"/>
                </a:solidFill>
                <a:latin typeface="Happy Font TH"/>
                <a:ea typeface="Happy Font TH"/>
                <a:cs typeface="Happy Font TH"/>
                <a:sym typeface="Happy Font TH"/>
              </a:rPr>
              <a:t>10. Normas sobre la vestimenta</a:t>
            </a:r>
          </a:p>
          <a:p>
            <a:pPr algn="ctr">
              <a:lnSpc>
                <a:spcPts val="1155"/>
              </a:lnSpc>
            </a:pPr>
            <a:r>
              <a:rPr lang="en-US" sz="1167">
                <a:solidFill>
                  <a:srgbClr val="867070"/>
                </a:solidFill>
                <a:latin typeface="Happy Font TH"/>
                <a:ea typeface="Happy Font TH"/>
                <a:cs typeface="Happy Font TH"/>
                <a:sym typeface="Happy Font TH"/>
              </a:rPr>
              <a:t>En general, la vestimenta en Rusia tiende a ser más formal, especialmente en ciudades grandes como Moscú y San Petersburgo. Las personas suelen vestirse con cuidado para transmitir seriedad y respeto por la ocasión. En entornos de trabajo o eventos formales, se espera una vestimenta profesional.</a:t>
            </a:r>
          </a:p>
          <a:p>
            <a:pPr algn="ctr">
              <a:lnSpc>
                <a:spcPts val="1155"/>
              </a:lnSpc>
            </a:pPr>
            <a:r>
              <a:rPr lang="en-US" sz="1167">
                <a:solidFill>
                  <a:srgbClr val="867070"/>
                </a:solidFill>
                <a:latin typeface="Happy Font TH"/>
                <a:ea typeface="Happy Font TH"/>
                <a:cs typeface="Happy Font TH"/>
                <a:sym typeface="Happy Font TH"/>
              </a:rPr>
              <a:t>11. Relaciones internacionales</a:t>
            </a:r>
          </a:p>
          <a:p>
            <a:pPr algn="ctr">
              <a:lnSpc>
                <a:spcPts val="1155"/>
              </a:lnSpc>
            </a:pPr>
            <a:r>
              <a:rPr lang="en-US" sz="1167">
                <a:solidFill>
                  <a:srgbClr val="867070"/>
                </a:solidFill>
                <a:latin typeface="Happy Font TH"/>
                <a:ea typeface="Happy Font TH"/>
                <a:cs typeface="Happy Font TH"/>
                <a:sym typeface="Happy Font TH"/>
              </a:rPr>
              <a:t>Si bien los rusos pueden ser cálidos y hospitalarios, también tienen una fuerte identidad nacional y una historia marcada por tensiones con otros países. En los contextos internacionales, las pautas de convivencia también pueden reflejar estos matices de relaciones exteriores, siendo a veces cautelosos o conservadores en su trato hacia otras culturas.</a:t>
            </a:r>
          </a:p>
          <a:p>
            <a:pPr algn="ctr">
              <a:lnSpc>
                <a:spcPts val="1155"/>
              </a:lnSpc>
            </a:pPr>
            <a:r>
              <a:rPr lang="en-US" sz="1167">
                <a:solidFill>
                  <a:srgbClr val="867070"/>
                </a:solidFill>
                <a:latin typeface="Happy Font TH"/>
                <a:ea typeface="Happy Font TH"/>
                <a:cs typeface="Happy Font TH"/>
                <a:sym typeface="Happy Font TH"/>
              </a:rPr>
              <a:t> </a:t>
            </a:r>
          </a:p>
        </p:txBody>
      </p:sp>
      <p:grpSp>
        <p:nvGrpSpPr>
          <p:cNvPr name="Group 36" id="36"/>
          <p:cNvGrpSpPr/>
          <p:nvPr/>
        </p:nvGrpSpPr>
        <p:grpSpPr>
          <a:xfrm rot="0">
            <a:off x="15304330" y="2798948"/>
            <a:ext cx="2983670" cy="1958033"/>
            <a:chOff x="0" y="0"/>
            <a:chExt cx="812800" cy="533400"/>
          </a:xfrm>
        </p:grpSpPr>
        <p:sp>
          <p:nvSpPr>
            <p:cNvPr name="Freeform 37" id="37"/>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38" id="38"/>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grpSp>
        <p:nvGrpSpPr>
          <p:cNvPr name="Group 39" id="39"/>
          <p:cNvGrpSpPr/>
          <p:nvPr/>
        </p:nvGrpSpPr>
        <p:grpSpPr>
          <a:xfrm rot="0">
            <a:off x="549027" y="2798948"/>
            <a:ext cx="2983670" cy="1958033"/>
            <a:chOff x="0" y="0"/>
            <a:chExt cx="812800" cy="533400"/>
          </a:xfrm>
        </p:grpSpPr>
        <p:sp>
          <p:nvSpPr>
            <p:cNvPr name="Freeform 40" id="40"/>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AEC3AE"/>
            </a:solidFill>
            <a:ln w="142875" cap="sq">
              <a:solidFill>
                <a:srgbClr val="FFFFFF"/>
              </a:solidFill>
              <a:prstDash val="solid"/>
              <a:miter/>
            </a:ln>
          </p:spPr>
        </p:sp>
        <p:sp>
          <p:nvSpPr>
            <p:cNvPr name="TextBox 41" id="41"/>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42" id="42"/>
          <p:cNvSpPr/>
          <p:nvPr/>
        </p:nvSpPr>
        <p:spPr>
          <a:xfrm flipH="true" flipV="false" rot="0">
            <a:off x="16027024" y="3378972"/>
            <a:ext cx="1538282" cy="797984"/>
          </a:xfrm>
          <a:custGeom>
            <a:avLst/>
            <a:gdLst/>
            <a:ahLst/>
            <a:cxnLst/>
            <a:rect r="r" b="b" t="t" l="l"/>
            <a:pathLst>
              <a:path h="797984" w="1538282">
                <a:moveTo>
                  <a:pt x="1538282" y="0"/>
                </a:moveTo>
                <a:lnTo>
                  <a:pt x="0" y="0"/>
                </a:lnTo>
                <a:lnTo>
                  <a:pt x="0" y="797984"/>
                </a:lnTo>
                <a:lnTo>
                  <a:pt x="1538282" y="797984"/>
                </a:lnTo>
                <a:lnTo>
                  <a:pt x="1538282"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3" id="43"/>
          <p:cNvSpPr/>
          <p:nvPr/>
        </p:nvSpPr>
        <p:spPr>
          <a:xfrm flipH="false" flipV="false" rot="0">
            <a:off x="1409535" y="3413412"/>
            <a:ext cx="1538282" cy="797984"/>
          </a:xfrm>
          <a:custGeom>
            <a:avLst/>
            <a:gdLst/>
            <a:ahLst/>
            <a:cxnLst/>
            <a:rect r="r" b="b" t="t" l="l"/>
            <a:pathLst>
              <a:path h="797984" w="1538282">
                <a:moveTo>
                  <a:pt x="0" y="0"/>
                </a:moveTo>
                <a:lnTo>
                  <a:pt x="1538283" y="0"/>
                </a:lnTo>
                <a:lnTo>
                  <a:pt x="1538283" y="797984"/>
                </a:lnTo>
                <a:lnTo>
                  <a:pt x="0" y="79798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4" id="44"/>
          <p:cNvSpPr txBox="true"/>
          <p:nvPr/>
        </p:nvSpPr>
        <p:spPr>
          <a:xfrm rot="0">
            <a:off x="3119268" y="1439592"/>
            <a:ext cx="12049465" cy="1183150"/>
          </a:xfrm>
          <a:prstGeom prst="rect">
            <a:avLst/>
          </a:prstGeom>
        </p:spPr>
        <p:txBody>
          <a:bodyPr anchor="t" rtlCol="false" tIns="0" lIns="0" bIns="0" rIns="0">
            <a:spAutoFit/>
          </a:bodyPr>
          <a:lstStyle/>
          <a:p>
            <a:pPr algn="ctr">
              <a:lnSpc>
                <a:spcPts val="8894"/>
              </a:lnSpc>
            </a:pPr>
            <a:r>
              <a:rPr lang="en-US" sz="8984">
                <a:solidFill>
                  <a:srgbClr val="867070"/>
                </a:solidFill>
                <a:latin typeface="Happy Font TH"/>
                <a:ea typeface="Happy Font TH"/>
                <a:cs typeface="Happy Font TH"/>
                <a:sym typeface="Happy Font TH"/>
              </a:rPr>
              <a:t>PAUTAS</a:t>
            </a:r>
          </a:p>
        </p:txBody>
      </p:sp>
      <p:sp>
        <p:nvSpPr>
          <p:cNvPr name="TextBox 45" id="45"/>
          <p:cNvSpPr txBox="true"/>
          <p:nvPr/>
        </p:nvSpPr>
        <p:spPr>
          <a:xfrm rot="0">
            <a:off x="1409535" y="4659730"/>
            <a:ext cx="6920642" cy="3863770"/>
          </a:xfrm>
          <a:prstGeom prst="rect">
            <a:avLst/>
          </a:prstGeom>
        </p:spPr>
        <p:txBody>
          <a:bodyPr anchor="t" rtlCol="false" tIns="0" lIns="0" bIns="0" rIns="0">
            <a:spAutoFit/>
          </a:bodyPr>
          <a:lstStyle/>
          <a:p>
            <a:pPr algn="ctr">
              <a:lnSpc>
                <a:spcPts val="1219"/>
              </a:lnSpc>
            </a:pPr>
            <a:r>
              <a:rPr lang="en-US" sz="1231">
                <a:solidFill>
                  <a:srgbClr val="867070"/>
                </a:solidFill>
                <a:latin typeface="Happy Font TH"/>
                <a:ea typeface="Happy Font TH"/>
                <a:cs typeface="Happy Font TH"/>
                <a:sym typeface="Happy Font TH"/>
              </a:rPr>
              <a:t>1. Respeto por la jerarquía y la autoridad</a:t>
            </a:r>
          </a:p>
          <a:p>
            <a:pPr algn="ctr">
              <a:lnSpc>
                <a:spcPts val="1219"/>
              </a:lnSpc>
            </a:pPr>
            <a:r>
              <a:rPr lang="en-US" sz="1231">
                <a:solidFill>
                  <a:srgbClr val="867070"/>
                </a:solidFill>
                <a:latin typeface="Happy Font TH"/>
                <a:ea typeface="Happy Font TH"/>
                <a:cs typeface="Happy Font TH"/>
                <a:sym typeface="Happy Font TH"/>
              </a:rPr>
              <a:t>En Rusia, como en muchas culturas, hay un profundo respeto por la jerarquía y la autoridad. Esto se refleja en el trato hacia los superiores, ya sean en el ámbito laboral, académico o familiar. El trato hacia las figuras de autoridad, como jefes, profesores, o mayores, suele ser más formal y respetuoso.</a:t>
            </a:r>
          </a:p>
          <a:p>
            <a:pPr algn="ctr">
              <a:lnSpc>
                <a:spcPts val="1219"/>
              </a:lnSpc>
            </a:pPr>
            <a:r>
              <a:rPr lang="en-US" sz="1231">
                <a:solidFill>
                  <a:srgbClr val="867070"/>
                </a:solidFill>
                <a:latin typeface="Happy Font TH"/>
                <a:ea typeface="Happy Font TH"/>
                <a:cs typeface="Happy Font TH"/>
                <a:sym typeface="Happy Font TH"/>
              </a:rPr>
              <a:t>2. Relaciones familiares</a:t>
            </a:r>
          </a:p>
          <a:p>
            <a:pPr algn="ctr">
              <a:lnSpc>
                <a:spcPts val="1219"/>
              </a:lnSpc>
            </a:pPr>
            <a:r>
              <a:rPr lang="en-US" sz="1231">
                <a:solidFill>
                  <a:srgbClr val="867070"/>
                </a:solidFill>
                <a:latin typeface="Happy Font TH"/>
                <a:ea typeface="Happy Font TH"/>
                <a:cs typeface="Happy Font TH"/>
                <a:sym typeface="Happy Font TH"/>
              </a:rPr>
              <a:t>La familia en Rusia es muy importante, y hay un fuerte sentido de apoyo familiar. Se espera que los hijos cuiden de sus padres a medida que envejecen, y el respeto por los mayores es fundamental. Las familias rusas también son muy unidas, aunque esto puede variar dependiendo de la región.</a:t>
            </a:r>
          </a:p>
          <a:p>
            <a:pPr algn="ctr">
              <a:lnSpc>
                <a:spcPts val="1219"/>
              </a:lnSpc>
            </a:pPr>
            <a:r>
              <a:rPr lang="en-US" sz="1231">
                <a:solidFill>
                  <a:srgbClr val="867070"/>
                </a:solidFill>
                <a:latin typeface="Happy Font TH"/>
                <a:ea typeface="Happy Font TH"/>
                <a:cs typeface="Happy Font TH"/>
                <a:sym typeface="Happy Font TH"/>
              </a:rPr>
              <a:t>3. Cultura del saludo</a:t>
            </a:r>
          </a:p>
          <a:p>
            <a:pPr algn="ctr">
              <a:lnSpc>
                <a:spcPts val="1219"/>
              </a:lnSpc>
            </a:pPr>
            <a:r>
              <a:rPr lang="en-US" sz="1231">
                <a:solidFill>
                  <a:srgbClr val="867070"/>
                </a:solidFill>
                <a:latin typeface="Happy Font TH"/>
                <a:ea typeface="Happy Font TH"/>
                <a:cs typeface="Happy Font TH"/>
                <a:sym typeface="Happy Font TH"/>
              </a:rPr>
              <a:t>Los saludos en Rusia son formales y reflejan el respeto hacia la otra persona. Un apretón de manos es común, especialmente entre hombres. Sin embargo, el contacto físico entre desconocidos o en situaciones formales debe ser limitado. En el caso de las mujeres, en algunas situaciones los hombres podrían hacer una ligera inclinación de cabeza, pero en general, los abrazos y besos son más frecuentes entre amigos cercanos o familiares.</a:t>
            </a:r>
          </a:p>
          <a:p>
            <a:pPr algn="ctr">
              <a:lnSpc>
                <a:spcPts val="1219"/>
              </a:lnSpc>
            </a:pPr>
            <a:r>
              <a:rPr lang="en-US" sz="1231">
                <a:solidFill>
                  <a:srgbClr val="867070"/>
                </a:solidFill>
                <a:latin typeface="Happy Font TH"/>
                <a:ea typeface="Happy Font TH"/>
                <a:cs typeface="Happy Font TH"/>
                <a:sym typeface="Happy Font TH"/>
              </a:rPr>
              <a:t>4. Comportamiento público</a:t>
            </a:r>
          </a:p>
          <a:p>
            <a:pPr algn="ctr">
              <a:lnSpc>
                <a:spcPts val="1219"/>
              </a:lnSpc>
            </a:pPr>
            <a:r>
              <a:rPr lang="en-US" sz="1231">
                <a:solidFill>
                  <a:srgbClr val="867070"/>
                </a:solidFill>
                <a:latin typeface="Happy Font TH"/>
                <a:ea typeface="Happy Font TH"/>
                <a:cs typeface="Happy Font TH"/>
                <a:sym typeface="Happy Font TH"/>
              </a:rPr>
              <a:t>En general, las normas sociales en Rusia dictan que se debe ser serio y reservado en público. Las demostraciones de emociones excesivas en lugares públicos, como gritar o reír de manera descontrolada, suelen considerarse inapropiadas. La discreción es valorada en el comportamiento diario.</a:t>
            </a:r>
          </a:p>
          <a:p>
            <a:pPr algn="ctr">
              <a:lnSpc>
                <a:spcPts val="1219"/>
              </a:lnSpc>
            </a:pPr>
            <a:r>
              <a:rPr lang="en-US" sz="1231">
                <a:solidFill>
                  <a:srgbClr val="867070"/>
                </a:solidFill>
                <a:latin typeface="Happy Font TH"/>
                <a:ea typeface="Happy Font TH"/>
                <a:cs typeface="Happy Font TH"/>
                <a:sym typeface="Happy Font TH"/>
              </a:rPr>
              <a:t>5. La cortesía y el comportamiento en la mesa</a:t>
            </a:r>
          </a:p>
          <a:p>
            <a:pPr algn="ctr">
              <a:lnSpc>
                <a:spcPts val="1219"/>
              </a:lnSpc>
            </a:pPr>
            <a:r>
              <a:rPr lang="en-US" sz="1231">
                <a:solidFill>
                  <a:srgbClr val="867070"/>
                </a:solidFill>
                <a:latin typeface="Happy Font TH"/>
                <a:ea typeface="Happy Font TH"/>
                <a:cs typeface="Happy Font TH"/>
                <a:sym typeface="Happy Font TH"/>
              </a:rPr>
              <a:t>En las comidas formales, la etiqueta es importante. Es común esperar que los invitados se comporten con formalidad, que no se coman los alimentos hasta que el anfitrión lo indique, y que se ofrezcan palabras de agradecimiento a los anfitriones. También es común brindar con vodka o algún licor y compartir historias o anécdotas.</a:t>
            </a:r>
          </a:p>
          <a:p>
            <a:pPr algn="ctr">
              <a:lnSpc>
                <a:spcPts val="1219"/>
              </a:lnSpc>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AEC3AE"/>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817029" y="886589"/>
            <a:ext cx="16653942" cy="8513821"/>
            <a:chOff x="0" y="0"/>
            <a:chExt cx="4386224" cy="2242323"/>
          </a:xfrm>
        </p:grpSpPr>
        <p:sp>
          <p:nvSpPr>
            <p:cNvPr name="Freeform 18" id="18"/>
            <p:cNvSpPr/>
            <p:nvPr/>
          </p:nvSpPr>
          <p:spPr>
            <a:xfrm flipH="false" flipV="false" rot="0">
              <a:off x="0" y="0"/>
              <a:ext cx="4386223" cy="2242323"/>
            </a:xfrm>
            <a:custGeom>
              <a:avLst/>
              <a:gdLst/>
              <a:ahLst/>
              <a:cxnLst/>
              <a:rect r="r" b="b" t="t" l="l"/>
              <a:pathLst>
                <a:path h="2242323" w="4386223">
                  <a:moveTo>
                    <a:pt x="9762" y="0"/>
                  </a:moveTo>
                  <a:lnTo>
                    <a:pt x="4376461" y="0"/>
                  </a:lnTo>
                  <a:cubicBezTo>
                    <a:pt x="4381853" y="0"/>
                    <a:pt x="4386223" y="4371"/>
                    <a:pt x="4386223" y="9762"/>
                  </a:cubicBezTo>
                  <a:lnTo>
                    <a:pt x="4386223" y="2232561"/>
                  </a:lnTo>
                  <a:cubicBezTo>
                    <a:pt x="4386223" y="2235150"/>
                    <a:pt x="4385195" y="2237633"/>
                    <a:pt x="4383364" y="2239464"/>
                  </a:cubicBezTo>
                  <a:cubicBezTo>
                    <a:pt x="4381533" y="2241295"/>
                    <a:pt x="4379050" y="2242323"/>
                    <a:pt x="4376461" y="2242323"/>
                  </a:cubicBezTo>
                  <a:lnTo>
                    <a:pt x="9762" y="2242323"/>
                  </a:lnTo>
                  <a:cubicBezTo>
                    <a:pt x="4371" y="2242323"/>
                    <a:pt x="0" y="2237953"/>
                    <a:pt x="0" y="2232561"/>
                  </a:cubicBezTo>
                  <a:lnTo>
                    <a:pt x="0" y="9762"/>
                  </a:lnTo>
                  <a:cubicBezTo>
                    <a:pt x="0" y="7173"/>
                    <a:pt x="1029" y="4690"/>
                    <a:pt x="2859" y="2859"/>
                  </a:cubicBezTo>
                  <a:cubicBezTo>
                    <a:pt x="4690" y="1029"/>
                    <a:pt x="7173" y="0"/>
                    <a:pt x="9762" y="0"/>
                  </a:cubicBezTo>
                  <a:close/>
                </a:path>
              </a:pathLst>
            </a:custGeom>
            <a:solidFill>
              <a:srgbClr val="FFFFFF"/>
            </a:solidFill>
            <a:ln cap="rnd">
              <a:noFill/>
              <a:prstDash val="solid"/>
              <a:round/>
            </a:ln>
          </p:spPr>
        </p:sp>
        <p:sp>
          <p:nvSpPr>
            <p:cNvPr name="TextBox 19" id="19"/>
            <p:cNvSpPr txBox="true"/>
            <p:nvPr/>
          </p:nvSpPr>
          <p:spPr>
            <a:xfrm>
              <a:off x="0" y="-38100"/>
              <a:ext cx="4386224" cy="2280423"/>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028700" y="1143619"/>
            <a:ext cx="16230600" cy="7999762"/>
            <a:chOff x="0" y="0"/>
            <a:chExt cx="4274726" cy="2106933"/>
          </a:xfrm>
        </p:grpSpPr>
        <p:sp>
          <p:nvSpPr>
            <p:cNvPr name="Freeform 21" id="21"/>
            <p:cNvSpPr/>
            <p:nvPr/>
          </p:nvSpPr>
          <p:spPr>
            <a:xfrm flipH="false" flipV="false" rot="0">
              <a:off x="0" y="0"/>
              <a:ext cx="4274726" cy="2106933"/>
            </a:xfrm>
            <a:custGeom>
              <a:avLst/>
              <a:gdLst/>
              <a:ahLst/>
              <a:cxnLst/>
              <a:rect r="r" b="b" t="t" l="l"/>
              <a:pathLst>
                <a:path h="2106933" w="4274726">
                  <a:moveTo>
                    <a:pt x="10017" y="0"/>
                  </a:moveTo>
                  <a:lnTo>
                    <a:pt x="4264709" y="0"/>
                  </a:lnTo>
                  <a:cubicBezTo>
                    <a:pt x="4267365" y="0"/>
                    <a:pt x="4269913" y="1055"/>
                    <a:pt x="4271792" y="2934"/>
                  </a:cubicBezTo>
                  <a:cubicBezTo>
                    <a:pt x="4273671" y="4812"/>
                    <a:pt x="4274726" y="7360"/>
                    <a:pt x="4274726" y="10017"/>
                  </a:cubicBezTo>
                  <a:lnTo>
                    <a:pt x="4274726" y="2096917"/>
                  </a:lnTo>
                  <a:cubicBezTo>
                    <a:pt x="4274726" y="2099573"/>
                    <a:pt x="4273671" y="2102121"/>
                    <a:pt x="4271792" y="2103999"/>
                  </a:cubicBezTo>
                  <a:cubicBezTo>
                    <a:pt x="4269913" y="2105878"/>
                    <a:pt x="4267365" y="2106933"/>
                    <a:pt x="4264709" y="2106933"/>
                  </a:cubicBezTo>
                  <a:lnTo>
                    <a:pt x="10017" y="2106933"/>
                  </a:lnTo>
                  <a:cubicBezTo>
                    <a:pt x="7360" y="2106933"/>
                    <a:pt x="4812" y="2105878"/>
                    <a:pt x="2934" y="2103999"/>
                  </a:cubicBezTo>
                  <a:cubicBezTo>
                    <a:pt x="1055" y="2102121"/>
                    <a:pt x="0" y="2099573"/>
                    <a:pt x="0" y="2096917"/>
                  </a:cubicBezTo>
                  <a:lnTo>
                    <a:pt x="0" y="10017"/>
                  </a:lnTo>
                  <a:cubicBezTo>
                    <a:pt x="0" y="7360"/>
                    <a:pt x="1055" y="4812"/>
                    <a:pt x="2934" y="2934"/>
                  </a:cubicBezTo>
                  <a:cubicBezTo>
                    <a:pt x="4812" y="1055"/>
                    <a:pt x="7360" y="0"/>
                    <a:pt x="10017" y="0"/>
                  </a:cubicBezTo>
                  <a:close/>
                </a:path>
              </a:pathLst>
            </a:custGeom>
            <a:solidFill>
              <a:srgbClr val="F6F6E6"/>
            </a:solidFill>
            <a:ln w="104775" cap="rnd">
              <a:solidFill>
                <a:srgbClr val="000000"/>
              </a:solidFill>
              <a:prstDash val="solid"/>
              <a:round/>
            </a:ln>
          </p:spPr>
        </p:sp>
        <p:sp>
          <p:nvSpPr>
            <p:cNvPr name="TextBox 22" id="22"/>
            <p:cNvSpPr txBox="true"/>
            <p:nvPr/>
          </p:nvSpPr>
          <p:spPr>
            <a:xfrm>
              <a:off x="0" y="-38100"/>
              <a:ext cx="4274726" cy="2145033"/>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2903801" y="3887495"/>
            <a:ext cx="5212638" cy="2005786"/>
          </a:xfrm>
          <a:prstGeom prst="rect">
            <a:avLst/>
          </a:prstGeom>
        </p:spPr>
        <p:txBody>
          <a:bodyPr anchor="t" rtlCol="false" tIns="0" lIns="0" bIns="0" rIns="0">
            <a:spAutoFit/>
          </a:bodyPr>
          <a:lstStyle/>
          <a:p>
            <a:pPr algn="l">
              <a:lnSpc>
                <a:spcPts val="1760"/>
              </a:lnSpc>
            </a:pPr>
            <a:r>
              <a:rPr lang="en-US" sz="1778">
                <a:solidFill>
                  <a:srgbClr val="549D54"/>
                </a:solidFill>
                <a:latin typeface="Happy Font TH"/>
                <a:ea typeface="Happy Font TH"/>
                <a:cs typeface="Happy Font TH"/>
                <a:sym typeface="Happy Font TH"/>
              </a:rPr>
              <a:t>El cristianismo ortodoxo es la principal religión en Rusia y ha tenido un impacto significativo en las tradiciones culturales. La Iglesia Ortodoxa Rusa juega un papel central en la vida espiritual de muchas personas. Las festividades religiosas, como la Navidad ortodoxa y la Pascua, son celebradas con rituales y costumbres específicas. Además, el simbolismo religioso está presente en el arte, la arquitectura y las festividades.</a:t>
            </a:r>
          </a:p>
        </p:txBody>
      </p:sp>
      <p:sp>
        <p:nvSpPr>
          <p:cNvPr name="TextBox 24" id="24"/>
          <p:cNvSpPr txBox="true"/>
          <p:nvPr/>
        </p:nvSpPr>
        <p:spPr>
          <a:xfrm rot="0">
            <a:off x="3119268" y="1971209"/>
            <a:ext cx="12049465" cy="1183150"/>
          </a:xfrm>
          <a:prstGeom prst="rect">
            <a:avLst/>
          </a:prstGeom>
        </p:spPr>
        <p:txBody>
          <a:bodyPr anchor="t" rtlCol="false" tIns="0" lIns="0" bIns="0" rIns="0">
            <a:spAutoFit/>
          </a:bodyPr>
          <a:lstStyle/>
          <a:p>
            <a:pPr algn="ctr">
              <a:lnSpc>
                <a:spcPts val="8894"/>
              </a:lnSpc>
            </a:pPr>
            <a:r>
              <a:rPr lang="en-US" sz="8984">
                <a:solidFill>
                  <a:srgbClr val="549D54"/>
                </a:solidFill>
                <a:latin typeface="Happy Font TH"/>
                <a:ea typeface="Happy Font TH"/>
                <a:cs typeface="Happy Font TH"/>
                <a:sym typeface="Happy Font TH"/>
              </a:rPr>
              <a:t>CULTURA</a:t>
            </a:r>
          </a:p>
        </p:txBody>
      </p:sp>
      <p:grpSp>
        <p:nvGrpSpPr>
          <p:cNvPr name="Group 25" id="25"/>
          <p:cNvGrpSpPr/>
          <p:nvPr/>
        </p:nvGrpSpPr>
        <p:grpSpPr>
          <a:xfrm rot="612183">
            <a:off x="1928974" y="3812443"/>
            <a:ext cx="902065" cy="902065"/>
            <a:chOff x="0" y="0"/>
            <a:chExt cx="812800" cy="812800"/>
          </a:xfrm>
        </p:grpSpPr>
        <p:sp>
          <p:nvSpPr>
            <p:cNvPr name="Freeform 26" id="2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809680"/>
            </a:solidFill>
            <a:ln w="142875" cap="sq">
              <a:solidFill>
                <a:srgbClr val="FFFFFF"/>
              </a:solidFill>
              <a:prstDash val="solid"/>
              <a:miter/>
            </a:ln>
          </p:spPr>
        </p:sp>
        <p:sp>
          <p:nvSpPr>
            <p:cNvPr name="TextBox 27" id="2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8" id="28"/>
          <p:cNvSpPr txBox="true"/>
          <p:nvPr/>
        </p:nvSpPr>
        <p:spPr>
          <a:xfrm rot="0">
            <a:off x="3026174" y="6236180"/>
            <a:ext cx="4967893" cy="2615758"/>
          </a:xfrm>
          <a:prstGeom prst="rect">
            <a:avLst/>
          </a:prstGeom>
        </p:spPr>
        <p:txBody>
          <a:bodyPr anchor="t" rtlCol="false" tIns="0" lIns="0" bIns="0" rIns="0">
            <a:spAutoFit/>
          </a:bodyPr>
          <a:lstStyle/>
          <a:p>
            <a:pPr algn="l">
              <a:lnSpc>
                <a:spcPts val="1726"/>
              </a:lnSpc>
            </a:pPr>
            <a:r>
              <a:rPr lang="en-US" sz="1743">
                <a:solidFill>
                  <a:srgbClr val="549D54"/>
                </a:solidFill>
                <a:latin typeface="Happy Font TH"/>
                <a:ea typeface="Happy Font TH"/>
                <a:cs typeface="Happy Font TH"/>
                <a:sym typeface="Happy Font TH"/>
              </a:rPr>
              <a:t>La música clásica rusa es mundialmente conocida, con compositores como Petr Ilich Tchaikovsky, Igor Stravinsky, Sergei Rachmaninov y Modest Mussorgsky, entre otros.</a:t>
            </a:r>
          </a:p>
          <a:p>
            <a:pPr algn="l">
              <a:lnSpc>
                <a:spcPts val="1726"/>
              </a:lnSpc>
            </a:pPr>
          </a:p>
          <a:p>
            <a:pPr algn="l">
              <a:lnSpc>
                <a:spcPts val="1726"/>
              </a:lnSpc>
            </a:pPr>
            <a:r>
              <a:rPr lang="en-US" sz="1743">
                <a:solidFill>
                  <a:srgbClr val="549D54"/>
                </a:solidFill>
                <a:latin typeface="Happy Font TH"/>
                <a:ea typeface="Happy Font TH"/>
                <a:cs typeface="Happy Font TH"/>
                <a:sym typeface="Happy Font TH"/>
              </a:rPr>
              <a:t>Tchaikovsky es uno de los compositores más famosos, con obras como El lago de los cisnes, La bella durmiente y El cascanueces.</a:t>
            </a:r>
          </a:p>
          <a:p>
            <a:pPr algn="l">
              <a:lnSpc>
                <a:spcPts val="1726"/>
              </a:lnSpc>
            </a:pPr>
            <a:r>
              <a:rPr lang="en-US" sz="1743">
                <a:solidFill>
                  <a:srgbClr val="549D54"/>
                </a:solidFill>
                <a:latin typeface="Happy Font TH"/>
                <a:ea typeface="Happy Font TH"/>
                <a:cs typeface="Happy Font TH"/>
                <a:sym typeface="Happy Font TH"/>
              </a:rPr>
              <a:t>Stravinsky revolucionó la música moderna con composiciones como La consagración de la primavera, que desafió las convenciones musicales de su tiempo.</a:t>
            </a:r>
          </a:p>
        </p:txBody>
      </p:sp>
      <p:grpSp>
        <p:nvGrpSpPr>
          <p:cNvPr name="Group 29" id="29"/>
          <p:cNvGrpSpPr/>
          <p:nvPr/>
        </p:nvGrpSpPr>
        <p:grpSpPr>
          <a:xfrm rot="612183">
            <a:off x="1928974" y="6000204"/>
            <a:ext cx="902065" cy="902065"/>
            <a:chOff x="0" y="0"/>
            <a:chExt cx="812800" cy="812800"/>
          </a:xfrm>
        </p:grpSpPr>
        <p:sp>
          <p:nvSpPr>
            <p:cNvPr name="Freeform 30" id="3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809680"/>
            </a:solidFill>
            <a:ln w="142875" cap="sq">
              <a:solidFill>
                <a:srgbClr val="FFFFFF"/>
              </a:solidFill>
              <a:prstDash val="solid"/>
              <a:miter/>
            </a:ln>
          </p:spPr>
        </p:sp>
        <p:sp>
          <p:nvSpPr>
            <p:cNvPr name="TextBox 31" id="3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2" id="32"/>
          <p:cNvSpPr txBox="true"/>
          <p:nvPr/>
        </p:nvSpPr>
        <p:spPr>
          <a:xfrm rot="0">
            <a:off x="10627269" y="3743619"/>
            <a:ext cx="5821672" cy="2339886"/>
          </a:xfrm>
          <a:prstGeom prst="rect">
            <a:avLst/>
          </a:prstGeom>
        </p:spPr>
        <p:txBody>
          <a:bodyPr anchor="t" rtlCol="false" tIns="0" lIns="0" bIns="0" rIns="0">
            <a:spAutoFit/>
          </a:bodyPr>
          <a:lstStyle/>
          <a:p>
            <a:pPr algn="l">
              <a:lnSpc>
                <a:spcPts val="2058"/>
              </a:lnSpc>
            </a:pPr>
            <a:r>
              <a:rPr lang="en-US" sz="2078">
                <a:solidFill>
                  <a:srgbClr val="549D54"/>
                </a:solidFill>
                <a:latin typeface="Happy Font TH"/>
                <a:ea typeface="Happy Font TH"/>
                <a:cs typeface="Happy Font TH"/>
                <a:sym typeface="Happy Font TH"/>
              </a:rPr>
              <a:t>La arquitectura rusa tiene una rica tradición que se ha desarrollado a lo largo de siglos y refleja una fusión de influencias indígenas, bizantinas, europeas y asiáticas. Desde las primeras construcciones de madera hasta los imponentes palacios barrocos y las modernas estructuras soviéticas, la arquitectura rusa ha sido un espejo de los cambios políticos, sociales y culturales del país.</a:t>
            </a:r>
          </a:p>
        </p:txBody>
      </p:sp>
      <p:grpSp>
        <p:nvGrpSpPr>
          <p:cNvPr name="Group 33" id="33"/>
          <p:cNvGrpSpPr/>
          <p:nvPr/>
        </p:nvGrpSpPr>
        <p:grpSpPr>
          <a:xfrm rot="612183">
            <a:off x="9557518" y="3778282"/>
            <a:ext cx="902065" cy="902065"/>
            <a:chOff x="0" y="0"/>
            <a:chExt cx="812800" cy="812800"/>
          </a:xfrm>
        </p:grpSpPr>
        <p:sp>
          <p:nvSpPr>
            <p:cNvPr name="Freeform 34" id="3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809680"/>
            </a:solidFill>
            <a:ln w="142875" cap="sq">
              <a:solidFill>
                <a:srgbClr val="FFFFFF"/>
              </a:solidFill>
              <a:prstDash val="solid"/>
              <a:miter/>
            </a:ln>
          </p:spPr>
        </p:sp>
        <p:sp>
          <p:nvSpPr>
            <p:cNvPr name="TextBox 35" id="3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6" id="36"/>
          <p:cNvSpPr txBox="true"/>
          <p:nvPr/>
        </p:nvSpPr>
        <p:spPr>
          <a:xfrm rot="0">
            <a:off x="10532346" y="6172275"/>
            <a:ext cx="4320878" cy="2679663"/>
          </a:xfrm>
          <a:prstGeom prst="rect">
            <a:avLst/>
          </a:prstGeom>
        </p:spPr>
        <p:txBody>
          <a:bodyPr anchor="t" rtlCol="false" tIns="0" lIns="0" bIns="0" rIns="0">
            <a:spAutoFit/>
          </a:bodyPr>
          <a:lstStyle/>
          <a:p>
            <a:pPr algn="l">
              <a:lnSpc>
                <a:spcPts val="2129"/>
              </a:lnSpc>
            </a:pPr>
            <a:r>
              <a:rPr lang="en-US" sz="2150">
                <a:solidFill>
                  <a:srgbClr val="549D54"/>
                </a:solidFill>
                <a:latin typeface="Happy Font TH"/>
                <a:ea typeface="Happy Font TH"/>
                <a:cs typeface="Happy Font TH"/>
                <a:sym typeface="Happy Font TH"/>
              </a:rPr>
              <a:t>Los apellidos rusos a menudo indican una relación con el nombre del padre, el oficio o la localidad de origen.</a:t>
            </a:r>
          </a:p>
          <a:p>
            <a:pPr algn="l">
              <a:lnSpc>
                <a:spcPts val="2129"/>
              </a:lnSpc>
            </a:pPr>
            <a:r>
              <a:rPr lang="en-US" sz="2150">
                <a:solidFill>
                  <a:srgbClr val="549D54"/>
                </a:solidFill>
                <a:latin typeface="Happy Font TH"/>
                <a:ea typeface="Happy Font TH"/>
                <a:cs typeface="Happy Font TH"/>
                <a:sym typeface="Happy Font TH"/>
              </a:rPr>
              <a:t>Existen también apellidos que tienen raíces en la religión, la naturaleza o animales.</a:t>
            </a:r>
          </a:p>
          <a:p>
            <a:pPr algn="l">
              <a:lnSpc>
                <a:spcPts val="2129"/>
              </a:lnSpc>
            </a:pPr>
            <a:r>
              <a:rPr lang="en-US" sz="2150">
                <a:solidFill>
                  <a:srgbClr val="549D54"/>
                </a:solidFill>
                <a:latin typeface="Happy Font TH"/>
                <a:ea typeface="Happy Font TH"/>
                <a:cs typeface="Happy Font TH"/>
                <a:sym typeface="Happy Font TH"/>
              </a:rPr>
              <a:t>Algunos apellidos pueden ser de origen nobiliario o indicar una herencia importante.</a:t>
            </a:r>
          </a:p>
        </p:txBody>
      </p:sp>
      <p:grpSp>
        <p:nvGrpSpPr>
          <p:cNvPr name="Group 37" id="37"/>
          <p:cNvGrpSpPr/>
          <p:nvPr/>
        </p:nvGrpSpPr>
        <p:grpSpPr>
          <a:xfrm rot="612183">
            <a:off x="9557518" y="5966042"/>
            <a:ext cx="902065" cy="902065"/>
            <a:chOff x="0" y="0"/>
            <a:chExt cx="812800" cy="812800"/>
          </a:xfrm>
        </p:grpSpPr>
        <p:sp>
          <p:nvSpPr>
            <p:cNvPr name="Freeform 38" id="3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809680"/>
            </a:solidFill>
            <a:ln w="142875" cap="sq">
              <a:solidFill>
                <a:srgbClr val="FFFFFF"/>
              </a:solidFill>
              <a:prstDash val="solid"/>
              <a:miter/>
            </a:ln>
          </p:spPr>
        </p:sp>
        <p:sp>
          <p:nvSpPr>
            <p:cNvPr name="TextBox 39" id="3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40" id="40"/>
          <p:cNvGrpSpPr/>
          <p:nvPr/>
        </p:nvGrpSpPr>
        <p:grpSpPr>
          <a:xfrm rot="-697901">
            <a:off x="392576" y="921551"/>
            <a:ext cx="1809337" cy="1950913"/>
            <a:chOff x="0" y="0"/>
            <a:chExt cx="711734" cy="767425"/>
          </a:xfrm>
        </p:grpSpPr>
        <p:sp>
          <p:nvSpPr>
            <p:cNvPr name="Freeform 41" id="41"/>
            <p:cNvSpPr/>
            <p:nvPr/>
          </p:nvSpPr>
          <p:spPr>
            <a:xfrm flipH="false" flipV="false" rot="0">
              <a:off x="0" y="0"/>
              <a:ext cx="711734" cy="767425"/>
            </a:xfrm>
            <a:custGeom>
              <a:avLst/>
              <a:gdLst/>
              <a:ahLst/>
              <a:cxnLst/>
              <a:rect r="r" b="b" t="t" l="l"/>
              <a:pathLst>
                <a:path h="767425" w="711734">
                  <a:moveTo>
                    <a:pt x="218222" y="0"/>
                  </a:moveTo>
                  <a:lnTo>
                    <a:pt x="493512" y="0"/>
                  </a:lnTo>
                  <a:cubicBezTo>
                    <a:pt x="551388" y="0"/>
                    <a:pt x="606894" y="22991"/>
                    <a:pt x="647818" y="63916"/>
                  </a:cubicBezTo>
                  <a:cubicBezTo>
                    <a:pt x="688743" y="104840"/>
                    <a:pt x="711734" y="160346"/>
                    <a:pt x="711734" y="218222"/>
                  </a:cubicBezTo>
                  <a:lnTo>
                    <a:pt x="711734" y="549203"/>
                  </a:lnTo>
                  <a:cubicBezTo>
                    <a:pt x="711734" y="669724"/>
                    <a:pt x="614033" y="767425"/>
                    <a:pt x="493512" y="767425"/>
                  </a:cubicBezTo>
                  <a:lnTo>
                    <a:pt x="218222" y="767425"/>
                  </a:lnTo>
                  <a:cubicBezTo>
                    <a:pt x="97702" y="767425"/>
                    <a:pt x="0" y="669724"/>
                    <a:pt x="0" y="549203"/>
                  </a:cubicBezTo>
                  <a:lnTo>
                    <a:pt x="0" y="218222"/>
                  </a:lnTo>
                  <a:cubicBezTo>
                    <a:pt x="0" y="97702"/>
                    <a:pt x="97702" y="0"/>
                    <a:pt x="218222" y="0"/>
                  </a:cubicBezTo>
                  <a:close/>
                </a:path>
              </a:pathLst>
            </a:custGeom>
            <a:solidFill>
              <a:srgbClr val="F6F6E6"/>
            </a:solidFill>
            <a:ln w="142875" cap="rnd">
              <a:solidFill>
                <a:srgbClr val="FFFFFF"/>
              </a:solidFill>
              <a:prstDash val="solid"/>
              <a:round/>
            </a:ln>
          </p:spPr>
        </p:sp>
        <p:sp>
          <p:nvSpPr>
            <p:cNvPr name="TextBox 42" id="42"/>
            <p:cNvSpPr txBox="true"/>
            <p:nvPr/>
          </p:nvSpPr>
          <p:spPr>
            <a:xfrm>
              <a:off x="0" y="-38100"/>
              <a:ext cx="711734" cy="805525"/>
            </a:xfrm>
            <a:prstGeom prst="rect">
              <a:avLst/>
            </a:prstGeom>
          </p:spPr>
          <p:txBody>
            <a:bodyPr anchor="ctr" rtlCol="false" tIns="50800" lIns="50800" bIns="50800" rIns="50800"/>
            <a:lstStyle/>
            <a:p>
              <a:pPr algn="ctr">
                <a:lnSpc>
                  <a:spcPts val="2659"/>
                </a:lnSpc>
              </a:pPr>
            </a:p>
          </p:txBody>
        </p:sp>
      </p:grpSp>
      <p:grpSp>
        <p:nvGrpSpPr>
          <p:cNvPr name="Group 43" id="43"/>
          <p:cNvGrpSpPr/>
          <p:nvPr/>
        </p:nvGrpSpPr>
        <p:grpSpPr>
          <a:xfrm rot="612183">
            <a:off x="16090365" y="7512960"/>
            <a:ext cx="2215217" cy="2215217"/>
            <a:chOff x="0" y="0"/>
            <a:chExt cx="812800" cy="812800"/>
          </a:xfrm>
        </p:grpSpPr>
        <p:sp>
          <p:nvSpPr>
            <p:cNvPr name="Freeform 44" id="4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5B4B4"/>
            </a:solidFill>
            <a:ln w="142875" cap="sq">
              <a:solidFill>
                <a:srgbClr val="FFFFFF"/>
              </a:solidFill>
              <a:prstDash val="solid"/>
              <a:miter/>
            </a:ln>
          </p:spPr>
        </p:sp>
        <p:sp>
          <p:nvSpPr>
            <p:cNvPr name="TextBox 45" id="4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46" id="46"/>
          <p:cNvSpPr/>
          <p:nvPr/>
        </p:nvSpPr>
        <p:spPr>
          <a:xfrm flipH="false" flipV="false" rot="0">
            <a:off x="723213" y="1401460"/>
            <a:ext cx="1180202" cy="1130043"/>
          </a:xfrm>
          <a:custGeom>
            <a:avLst/>
            <a:gdLst/>
            <a:ahLst/>
            <a:cxnLst/>
            <a:rect r="r" b="b" t="t" l="l"/>
            <a:pathLst>
              <a:path h="1130043" w="1180202">
                <a:moveTo>
                  <a:pt x="0" y="0"/>
                </a:moveTo>
                <a:lnTo>
                  <a:pt x="1180202" y="0"/>
                </a:lnTo>
                <a:lnTo>
                  <a:pt x="1180202" y="1130044"/>
                </a:lnTo>
                <a:lnTo>
                  <a:pt x="0" y="113004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7" id="47"/>
          <p:cNvGrpSpPr/>
          <p:nvPr/>
        </p:nvGrpSpPr>
        <p:grpSpPr>
          <a:xfrm rot="-852157">
            <a:off x="16117939" y="421241"/>
            <a:ext cx="2240500" cy="1960438"/>
            <a:chOff x="0" y="0"/>
            <a:chExt cx="812800" cy="711200"/>
          </a:xfrm>
        </p:grpSpPr>
        <p:sp>
          <p:nvSpPr>
            <p:cNvPr name="Freeform 48" id="48"/>
            <p:cNvSpPr/>
            <p:nvPr/>
          </p:nvSpPr>
          <p:spPr>
            <a:xfrm flipH="false" flipV="false" rot="0">
              <a:off x="0" y="0"/>
              <a:ext cx="812800" cy="711200"/>
            </a:xfrm>
            <a:custGeom>
              <a:avLst/>
              <a:gdLst/>
              <a:ahLst/>
              <a:cxnLst/>
              <a:rect r="r" b="b" t="t" l="l"/>
              <a:pathLst>
                <a:path h="711200" w="812800">
                  <a:moveTo>
                    <a:pt x="406400" y="0"/>
                  </a:moveTo>
                  <a:lnTo>
                    <a:pt x="812800" y="711200"/>
                  </a:lnTo>
                  <a:lnTo>
                    <a:pt x="0" y="711200"/>
                  </a:lnTo>
                  <a:lnTo>
                    <a:pt x="406400" y="0"/>
                  </a:lnTo>
                  <a:close/>
                </a:path>
              </a:pathLst>
            </a:custGeom>
            <a:solidFill>
              <a:srgbClr val="AEC3AE"/>
            </a:solidFill>
            <a:ln w="142875" cap="sq">
              <a:solidFill>
                <a:srgbClr val="FFFFFF"/>
              </a:solidFill>
              <a:prstDash val="solid"/>
              <a:miter/>
            </a:ln>
          </p:spPr>
        </p:sp>
        <p:sp>
          <p:nvSpPr>
            <p:cNvPr name="TextBox 49" id="49"/>
            <p:cNvSpPr txBox="true"/>
            <p:nvPr/>
          </p:nvSpPr>
          <p:spPr>
            <a:xfrm>
              <a:off x="127000" y="292100"/>
              <a:ext cx="558800" cy="368300"/>
            </a:xfrm>
            <a:prstGeom prst="rect">
              <a:avLst/>
            </a:prstGeom>
          </p:spPr>
          <p:txBody>
            <a:bodyPr anchor="ctr" rtlCol="false" tIns="50800" lIns="50800" bIns="50800" rIns="50800"/>
            <a:lstStyle/>
            <a:p>
              <a:pPr algn="ctr">
                <a:lnSpc>
                  <a:spcPts val="2659"/>
                </a:lnSpc>
              </a:pPr>
            </a:p>
          </p:txBody>
        </p:sp>
      </p:grpSp>
      <p:grpSp>
        <p:nvGrpSpPr>
          <p:cNvPr name="Group 50" id="50"/>
          <p:cNvGrpSpPr/>
          <p:nvPr/>
        </p:nvGrpSpPr>
        <p:grpSpPr>
          <a:xfrm rot="525999">
            <a:off x="3198" y="7493563"/>
            <a:ext cx="2240500" cy="1960438"/>
            <a:chOff x="0" y="0"/>
            <a:chExt cx="812800" cy="711200"/>
          </a:xfrm>
        </p:grpSpPr>
        <p:sp>
          <p:nvSpPr>
            <p:cNvPr name="Freeform 51" id="51"/>
            <p:cNvSpPr/>
            <p:nvPr/>
          </p:nvSpPr>
          <p:spPr>
            <a:xfrm flipH="false" flipV="false" rot="0">
              <a:off x="0" y="0"/>
              <a:ext cx="812800" cy="711200"/>
            </a:xfrm>
            <a:custGeom>
              <a:avLst/>
              <a:gdLst/>
              <a:ahLst/>
              <a:cxnLst/>
              <a:rect r="r" b="b" t="t" l="l"/>
              <a:pathLst>
                <a:path h="711200" w="812800">
                  <a:moveTo>
                    <a:pt x="406400" y="0"/>
                  </a:moveTo>
                  <a:lnTo>
                    <a:pt x="812800" y="711200"/>
                  </a:lnTo>
                  <a:lnTo>
                    <a:pt x="0" y="711200"/>
                  </a:lnTo>
                  <a:lnTo>
                    <a:pt x="406400" y="0"/>
                  </a:lnTo>
                  <a:close/>
                </a:path>
              </a:pathLst>
            </a:custGeom>
            <a:solidFill>
              <a:srgbClr val="867070"/>
            </a:solidFill>
            <a:ln w="142875" cap="sq">
              <a:solidFill>
                <a:srgbClr val="FFFFFF"/>
              </a:solidFill>
              <a:prstDash val="solid"/>
              <a:miter/>
            </a:ln>
          </p:spPr>
        </p:sp>
        <p:sp>
          <p:nvSpPr>
            <p:cNvPr name="TextBox 52" id="52"/>
            <p:cNvSpPr txBox="true"/>
            <p:nvPr/>
          </p:nvSpPr>
          <p:spPr>
            <a:xfrm>
              <a:off x="127000" y="292100"/>
              <a:ext cx="558800" cy="368300"/>
            </a:xfrm>
            <a:prstGeom prst="rect">
              <a:avLst/>
            </a:prstGeom>
          </p:spPr>
          <p:txBody>
            <a:bodyPr anchor="ctr" rtlCol="false" tIns="50800" lIns="50800" bIns="50800" rIns="50800"/>
            <a:lstStyle/>
            <a:p>
              <a:pPr algn="ctr">
                <a:lnSpc>
                  <a:spcPts val="2659"/>
                </a:lnSpc>
              </a:pPr>
            </a:p>
          </p:txBody>
        </p:sp>
      </p:grpSp>
      <p:sp>
        <p:nvSpPr>
          <p:cNvPr name="Freeform 53" id="53"/>
          <p:cNvSpPr/>
          <p:nvPr/>
        </p:nvSpPr>
        <p:spPr>
          <a:xfrm flipH="false" flipV="false" rot="267107">
            <a:off x="16835314" y="8024823"/>
            <a:ext cx="725320" cy="1191491"/>
          </a:xfrm>
          <a:custGeom>
            <a:avLst/>
            <a:gdLst/>
            <a:ahLst/>
            <a:cxnLst/>
            <a:rect r="r" b="b" t="t" l="l"/>
            <a:pathLst>
              <a:path h="1191491" w="725320">
                <a:moveTo>
                  <a:pt x="0" y="0"/>
                </a:moveTo>
                <a:lnTo>
                  <a:pt x="725320" y="0"/>
                </a:lnTo>
                <a:lnTo>
                  <a:pt x="725320" y="1191491"/>
                </a:lnTo>
                <a:lnTo>
                  <a:pt x="0" y="119149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AEC3AE"/>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817029" y="886589"/>
            <a:ext cx="16653942" cy="8513821"/>
            <a:chOff x="0" y="0"/>
            <a:chExt cx="4386224" cy="2242323"/>
          </a:xfrm>
        </p:grpSpPr>
        <p:sp>
          <p:nvSpPr>
            <p:cNvPr name="Freeform 18" id="18"/>
            <p:cNvSpPr/>
            <p:nvPr/>
          </p:nvSpPr>
          <p:spPr>
            <a:xfrm flipH="false" flipV="false" rot="0">
              <a:off x="0" y="0"/>
              <a:ext cx="4386223" cy="2242323"/>
            </a:xfrm>
            <a:custGeom>
              <a:avLst/>
              <a:gdLst/>
              <a:ahLst/>
              <a:cxnLst/>
              <a:rect r="r" b="b" t="t" l="l"/>
              <a:pathLst>
                <a:path h="2242323" w="4386223">
                  <a:moveTo>
                    <a:pt x="9762" y="0"/>
                  </a:moveTo>
                  <a:lnTo>
                    <a:pt x="4376461" y="0"/>
                  </a:lnTo>
                  <a:cubicBezTo>
                    <a:pt x="4381853" y="0"/>
                    <a:pt x="4386223" y="4371"/>
                    <a:pt x="4386223" y="9762"/>
                  </a:cubicBezTo>
                  <a:lnTo>
                    <a:pt x="4386223" y="2232561"/>
                  </a:lnTo>
                  <a:cubicBezTo>
                    <a:pt x="4386223" y="2235150"/>
                    <a:pt x="4385195" y="2237633"/>
                    <a:pt x="4383364" y="2239464"/>
                  </a:cubicBezTo>
                  <a:cubicBezTo>
                    <a:pt x="4381533" y="2241295"/>
                    <a:pt x="4379050" y="2242323"/>
                    <a:pt x="4376461" y="2242323"/>
                  </a:cubicBezTo>
                  <a:lnTo>
                    <a:pt x="9762" y="2242323"/>
                  </a:lnTo>
                  <a:cubicBezTo>
                    <a:pt x="4371" y="2242323"/>
                    <a:pt x="0" y="2237953"/>
                    <a:pt x="0" y="2232561"/>
                  </a:cubicBezTo>
                  <a:lnTo>
                    <a:pt x="0" y="9762"/>
                  </a:lnTo>
                  <a:cubicBezTo>
                    <a:pt x="0" y="7173"/>
                    <a:pt x="1029" y="4690"/>
                    <a:pt x="2859" y="2859"/>
                  </a:cubicBezTo>
                  <a:cubicBezTo>
                    <a:pt x="4690" y="1029"/>
                    <a:pt x="7173" y="0"/>
                    <a:pt x="9762" y="0"/>
                  </a:cubicBezTo>
                  <a:close/>
                </a:path>
              </a:pathLst>
            </a:custGeom>
            <a:solidFill>
              <a:srgbClr val="FFFFFF"/>
            </a:solidFill>
            <a:ln cap="rnd">
              <a:noFill/>
              <a:prstDash val="solid"/>
              <a:round/>
            </a:ln>
          </p:spPr>
        </p:sp>
        <p:sp>
          <p:nvSpPr>
            <p:cNvPr name="TextBox 19" id="19"/>
            <p:cNvSpPr txBox="true"/>
            <p:nvPr/>
          </p:nvSpPr>
          <p:spPr>
            <a:xfrm>
              <a:off x="0" y="-38100"/>
              <a:ext cx="4386224" cy="2280423"/>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028700" y="1143619"/>
            <a:ext cx="16230600" cy="7999762"/>
            <a:chOff x="0" y="0"/>
            <a:chExt cx="4274726" cy="2106933"/>
          </a:xfrm>
        </p:grpSpPr>
        <p:sp>
          <p:nvSpPr>
            <p:cNvPr name="Freeform 21" id="21"/>
            <p:cNvSpPr/>
            <p:nvPr/>
          </p:nvSpPr>
          <p:spPr>
            <a:xfrm flipH="false" flipV="false" rot="0">
              <a:off x="0" y="0"/>
              <a:ext cx="4274726" cy="2106933"/>
            </a:xfrm>
            <a:custGeom>
              <a:avLst/>
              <a:gdLst/>
              <a:ahLst/>
              <a:cxnLst/>
              <a:rect r="r" b="b" t="t" l="l"/>
              <a:pathLst>
                <a:path h="2106933" w="4274726">
                  <a:moveTo>
                    <a:pt x="10017" y="0"/>
                  </a:moveTo>
                  <a:lnTo>
                    <a:pt x="4264709" y="0"/>
                  </a:lnTo>
                  <a:cubicBezTo>
                    <a:pt x="4267365" y="0"/>
                    <a:pt x="4269913" y="1055"/>
                    <a:pt x="4271792" y="2934"/>
                  </a:cubicBezTo>
                  <a:cubicBezTo>
                    <a:pt x="4273671" y="4812"/>
                    <a:pt x="4274726" y="7360"/>
                    <a:pt x="4274726" y="10017"/>
                  </a:cubicBezTo>
                  <a:lnTo>
                    <a:pt x="4274726" y="2096917"/>
                  </a:lnTo>
                  <a:cubicBezTo>
                    <a:pt x="4274726" y="2099573"/>
                    <a:pt x="4273671" y="2102121"/>
                    <a:pt x="4271792" y="2103999"/>
                  </a:cubicBezTo>
                  <a:cubicBezTo>
                    <a:pt x="4269913" y="2105878"/>
                    <a:pt x="4267365" y="2106933"/>
                    <a:pt x="4264709" y="2106933"/>
                  </a:cubicBezTo>
                  <a:lnTo>
                    <a:pt x="10017" y="2106933"/>
                  </a:lnTo>
                  <a:cubicBezTo>
                    <a:pt x="7360" y="2106933"/>
                    <a:pt x="4812" y="2105878"/>
                    <a:pt x="2934" y="2103999"/>
                  </a:cubicBezTo>
                  <a:cubicBezTo>
                    <a:pt x="1055" y="2102121"/>
                    <a:pt x="0" y="2099573"/>
                    <a:pt x="0" y="2096917"/>
                  </a:cubicBezTo>
                  <a:lnTo>
                    <a:pt x="0" y="10017"/>
                  </a:lnTo>
                  <a:cubicBezTo>
                    <a:pt x="0" y="7360"/>
                    <a:pt x="1055" y="4812"/>
                    <a:pt x="2934" y="2934"/>
                  </a:cubicBezTo>
                  <a:cubicBezTo>
                    <a:pt x="4812" y="1055"/>
                    <a:pt x="7360" y="0"/>
                    <a:pt x="10017" y="0"/>
                  </a:cubicBezTo>
                  <a:close/>
                </a:path>
              </a:pathLst>
            </a:custGeom>
            <a:solidFill>
              <a:srgbClr val="F6F6E6"/>
            </a:solidFill>
            <a:ln w="104775" cap="rnd">
              <a:solidFill>
                <a:srgbClr val="000000"/>
              </a:solidFill>
              <a:prstDash val="solid"/>
              <a:round/>
            </a:ln>
          </p:spPr>
        </p:sp>
        <p:sp>
          <p:nvSpPr>
            <p:cNvPr name="TextBox 22" id="22"/>
            <p:cNvSpPr txBox="true"/>
            <p:nvPr/>
          </p:nvSpPr>
          <p:spPr>
            <a:xfrm>
              <a:off x="0" y="-38100"/>
              <a:ext cx="4274726" cy="2145033"/>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15803147" y="726144"/>
            <a:ext cx="2540941" cy="1667493"/>
            <a:chOff x="0" y="0"/>
            <a:chExt cx="812800" cy="533400"/>
          </a:xfrm>
        </p:grpSpPr>
        <p:sp>
          <p:nvSpPr>
            <p:cNvPr name="Freeform 24" id="24"/>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25" id="25"/>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26" id="26"/>
          <p:cNvSpPr/>
          <p:nvPr/>
        </p:nvSpPr>
        <p:spPr>
          <a:xfrm flipH="false" flipV="false" rot="0">
            <a:off x="16412343" y="1245509"/>
            <a:ext cx="1310026" cy="679576"/>
          </a:xfrm>
          <a:custGeom>
            <a:avLst/>
            <a:gdLst/>
            <a:ahLst/>
            <a:cxnLst/>
            <a:rect r="r" b="b" t="t" l="l"/>
            <a:pathLst>
              <a:path h="679576" w="1310026">
                <a:moveTo>
                  <a:pt x="0" y="0"/>
                </a:moveTo>
                <a:lnTo>
                  <a:pt x="1310026" y="0"/>
                </a:lnTo>
                <a:lnTo>
                  <a:pt x="1310026" y="679576"/>
                </a:lnTo>
                <a:lnTo>
                  <a:pt x="0" y="67957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27" id="27"/>
          <p:cNvGrpSpPr/>
          <p:nvPr/>
        </p:nvGrpSpPr>
        <p:grpSpPr>
          <a:xfrm rot="612183">
            <a:off x="119426" y="7941625"/>
            <a:ext cx="1818548" cy="1818548"/>
            <a:chOff x="0" y="0"/>
            <a:chExt cx="812800" cy="812800"/>
          </a:xfrm>
        </p:grpSpPr>
        <p:sp>
          <p:nvSpPr>
            <p:cNvPr name="Freeform 28" id="2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6F6E6"/>
            </a:solidFill>
            <a:ln w="142875" cap="sq">
              <a:solidFill>
                <a:srgbClr val="FFFFFF"/>
              </a:solidFill>
              <a:prstDash val="solid"/>
              <a:miter/>
            </a:ln>
          </p:spPr>
        </p:sp>
        <p:sp>
          <p:nvSpPr>
            <p:cNvPr name="TextBox 29" id="2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30" id="30"/>
          <p:cNvSpPr/>
          <p:nvPr/>
        </p:nvSpPr>
        <p:spPr>
          <a:xfrm flipH="false" flipV="false" rot="0">
            <a:off x="496285" y="8341112"/>
            <a:ext cx="1064830" cy="1019574"/>
          </a:xfrm>
          <a:custGeom>
            <a:avLst/>
            <a:gdLst/>
            <a:ahLst/>
            <a:cxnLst/>
            <a:rect r="r" b="b" t="t" l="l"/>
            <a:pathLst>
              <a:path h="1019574" w="1064830">
                <a:moveTo>
                  <a:pt x="0" y="0"/>
                </a:moveTo>
                <a:lnTo>
                  <a:pt x="1064830" y="0"/>
                </a:lnTo>
                <a:lnTo>
                  <a:pt x="1064830" y="1019574"/>
                </a:lnTo>
                <a:lnTo>
                  <a:pt x="0" y="101957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31" id="31"/>
          <p:cNvGrpSpPr/>
          <p:nvPr/>
        </p:nvGrpSpPr>
        <p:grpSpPr>
          <a:xfrm rot="0">
            <a:off x="10556777" y="2520315"/>
            <a:ext cx="5246370" cy="5246370"/>
            <a:chOff x="0" y="0"/>
            <a:chExt cx="812800" cy="812800"/>
          </a:xfrm>
        </p:grpSpPr>
        <p:sp>
          <p:nvSpPr>
            <p:cNvPr name="Freeform 32" id="32"/>
            <p:cNvSpPr/>
            <p:nvPr/>
          </p:nvSpPr>
          <p:spPr>
            <a:xfrm flipH="false" flipV="false" rot="0">
              <a:off x="0" y="0"/>
              <a:ext cx="812800" cy="812800"/>
            </a:xfrm>
            <a:custGeom>
              <a:avLst/>
              <a:gdLst/>
              <a:ahLst/>
              <a:cxnLst/>
              <a:rect r="r" b="b" t="t" l="l"/>
              <a:pathLst>
                <a:path h="812800" w="812800">
                  <a:moveTo>
                    <a:pt x="33940" y="0"/>
                  </a:moveTo>
                  <a:lnTo>
                    <a:pt x="778860" y="0"/>
                  </a:lnTo>
                  <a:cubicBezTo>
                    <a:pt x="797604" y="0"/>
                    <a:pt x="812800" y="15196"/>
                    <a:pt x="812800" y="33940"/>
                  </a:cubicBezTo>
                  <a:lnTo>
                    <a:pt x="812800" y="778860"/>
                  </a:lnTo>
                  <a:cubicBezTo>
                    <a:pt x="812800" y="797604"/>
                    <a:pt x="797604" y="812800"/>
                    <a:pt x="778860" y="812800"/>
                  </a:cubicBezTo>
                  <a:lnTo>
                    <a:pt x="33940" y="812800"/>
                  </a:lnTo>
                  <a:cubicBezTo>
                    <a:pt x="15196" y="812800"/>
                    <a:pt x="0" y="797604"/>
                    <a:pt x="0" y="778860"/>
                  </a:cubicBezTo>
                  <a:lnTo>
                    <a:pt x="0" y="33940"/>
                  </a:lnTo>
                  <a:cubicBezTo>
                    <a:pt x="0" y="15196"/>
                    <a:pt x="15196" y="0"/>
                    <a:pt x="33940" y="0"/>
                  </a:cubicBezTo>
                  <a:close/>
                </a:path>
              </a:pathLst>
            </a:custGeom>
            <a:blipFill>
              <a:blip r:embed="rId6"/>
              <a:stretch>
                <a:fillRect l="0" t="-12500" r="0" b="-12500"/>
              </a:stretch>
            </a:blipFill>
          </p:spPr>
        </p:sp>
      </p:grpSp>
      <p:sp>
        <p:nvSpPr>
          <p:cNvPr name="TextBox 33" id="33"/>
          <p:cNvSpPr txBox="true"/>
          <p:nvPr/>
        </p:nvSpPr>
        <p:spPr>
          <a:xfrm rot="0">
            <a:off x="1454136" y="4346841"/>
            <a:ext cx="8103433" cy="3994271"/>
          </a:xfrm>
          <a:prstGeom prst="rect">
            <a:avLst/>
          </a:prstGeom>
        </p:spPr>
        <p:txBody>
          <a:bodyPr anchor="t" rtlCol="false" tIns="0" lIns="0" bIns="0" rIns="0">
            <a:spAutoFit/>
          </a:bodyPr>
          <a:lstStyle/>
          <a:p>
            <a:pPr algn="l">
              <a:lnSpc>
                <a:spcPts val="2285"/>
              </a:lnSpc>
            </a:pPr>
            <a:r>
              <a:rPr lang="en-US" sz="2308">
                <a:solidFill>
                  <a:srgbClr val="549D54"/>
                </a:solidFill>
                <a:latin typeface="Happy Font TH"/>
                <a:ea typeface="Happy Font TH"/>
                <a:cs typeface="Happy Font TH"/>
                <a:sym typeface="Happy Font TH"/>
              </a:rPr>
              <a:t>La literatura rusa es mundialmente reconocida, con una serie de escritores cuyas obras han dejado una marca profunda en la literatura universal. Entre los más famosos se encuentran:</a:t>
            </a:r>
          </a:p>
          <a:p>
            <a:pPr algn="l">
              <a:lnSpc>
                <a:spcPts val="2285"/>
              </a:lnSpc>
            </a:pPr>
          </a:p>
          <a:p>
            <a:pPr algn="l">
              <a:lnSpc>
                <a:spcPts val="2285"/>
              </a:lnSpc>
            </a:pPr>
            <a:r>
              <a:rPr lang="en-US" sz="2308">
                <a:solidFill>
                  <a:srgbClr val="549D54"/>
                </a:solidFill>
                <a:latin typeface="Happy Font TH"/>
                <a:ea typeface="Happy Font TH"/>
                <a:cs typeface="Happy Font TH"/>
                <a:sym typeface="Happy Font TH"/>
              </a:rPr>
              <a:t>Fiódor Dostoyevski: Conocido por obras como Crimen y castigo y Los hermanos Karamazov, que exploran la psicología humana, la moralidad y el sufrimiento.</a:t>
            </a:r>
          </a:p>
          <a:p>
            <a:pPr algn="l">
              <a:lnSpc>
                <a:spcPts val="2285"/>
              </a:lnSpc>
            </a:pPr>
            <a:r>
              <a:rPr lang="en-US" sz="2308">
                <a:solidFill>
                  <a:srgbClr val="549D54"/>
                </a:solidFill>
                <a:latin typeface="Happy Font TH"/>
                <a:ea typeface="Happy Font TH"/>
                <a:cs typeface="Happy Font TH"/>
                <a:sym typeface="Happy Font TH"/>
              </a:rPr>
              <a:t>León Tolstói: Autor de Guerra y paz y Anna Karénina, es uno de los más grandes novelistas de la historia.</a:t>
            </a:r>
          </a:p>
          <a:p>
            <a:pPr algn="l">
              <a:lnSpc>
                <a:spcPts val="2285"/>
              </a:lnSpc>
            </a:pPr>
            <a:r>
              <a:rPr lang="en-US" sz="2308">
                <a:solidFill>
                  <a:srgbClr val="549D54"/>
                </a:solidFill>
                <a:latin typeface="Happy Font TH"/>
                <a:ea typeface="Happy Font TH"/>
                <a:cs typeface="Happy Font TH"/>
                <a:sym typeface="Happy Font TH"/>
              </a:rPr>
              <a:t>Antón Chéjov: Famoso por sus obras de teatro, como El jardín de los cerezos y Tío Vania, que tratan temas de la vida cotidiana y las emociones humanas.</a:t>
            </a:r>
          </a:p>
          <a:p>
            <a:pPr algn="l">
              <a:lnSpc>
                <a:spcPts val="2285"/>
              </a:lnSpc>
            </a:pPr>
            <a:r>
              <a:rPr lang="en-US" sz="2308">
                <a:solidFill>
                  <a:srgbClr val="549D54"/>
                </a:solidFill>
                <a:latin typeface="Happy Font TH"/>
                <a:ea typeface="Happy Font TH"/>
                <a:cs typeface="Happy Font TH"/>
                <a:sym typeface="Happy Font TH"/>
              </a:rPr>
              <a:t>Aleksandr Pushkin: Considerado el padre de la literatura rusa moderna, su obra más conocida es Evgeni Oneguin.</a:t>
            </a:r>
          </a:p>
        </p:txBody>
      </p:sp>
      <p:sp>
        <p:nvSpPr>
          <p:cNvPr name="TextBox 34" id="34"/>
          <p:cNvSpPr txBox="true"/>
          <p:nvPr/>
        </p:nvSpPr>
        <p:spPr>
          <a:xfrm rot="0">
            <a:off x="2597628" y="2953231"/>
            <a:ext cx="6123537" cy="1015658"/>
          </a:xfrm>
          <a:prstGeom prst="rect">
            <a:avLst/>
          </a:prstGeom>
        </p:spPr>
        <p:txBody>
          <a:bodyPr anchor="t" rtlCol="false" tIns="0" lIns="0" bIns="0" rIns="0">
            <a:spAutoFit/>
          </a:bodyPr>
          <a:lstStyle/>
          <a:p>
            <a:pPr algn="l">
              <a:lnSpc>
                <a:spcPts val="7619"/>
              </a:lnSpc>
            </a:pPr>
            <a:r>
              <a:rPr lang="en-US" sz="7696">
                <a:solidFill>
                  <a:srgbClr val="549D54"/>
                </a:solidFill>
                <a:latin typeface="Happy Font TH"/>
                <a:ea typeface="Happy Font TH"/>
                <a:cs typeface="Happy Font TH"/>
                <a:sym typeface="Happy Font TH"/>
              </a:rPr>
              <a:t>LITERATURA </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AEC3AE"/>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F6F6E6"/>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817029" y="886589"/>
            <a:ext cx="16653942" cy="8513821"/>
            <a:chOff x="0" y="0"/>
            <a:chExt cx="4386224" cy="2242323"/>
          </a:xfrm>
        </p:grpSpPr>
        <p:sp>
          <p:nvSpPr>
            <p:cNvPr name="Freeform 18" id="18"/>
            <p:cNvSpPr/>
            <p:nvPr/>
          </p:nvSpPr>
          <p:spPr>
            <a:xfrm flipH="false" flipV="false" rot="0">
              <a:off x="0" y="0"/>
              <a:ext cx="4386223" cy="2242323"/>
            </a:xfrm>
            <a:custGeom>
              <a:avLst/>
              <a:gdLst/>
              <a:ahLst/>
              <a:cxnLst/>
              <a:rect r="r" b="b" t="t" l="l"/>
              <a:pathLst>
                <a:path h="2242323" w="4386223">
                  <a:moveTo>
                    <a:pt x="9762" y="0"/>
                  </a:moveTo>
                  <a:lnTo>
                    <a:pt x="4376461" y="0"/>
                  </a:lnTo>
                  <a:cubicBezTo>
                    <a:pt x="4381853" y="0"/>
                    <a:pt x="4386223" y="4371"/>
                    <a:pt x="4386223" y="9762"/>
                  </a:cubicBezTo>
                  <a:lnTo>
                    <a:pt x="4386223" y="2232561"/>
                  </a:lnTo>
                  <a:cubicBezTo>
                    <a:pt x="4386223" y="2235150"/>
                    <a:pt x="4385195" y="2237633"/>
                    <a:pt x="4383364" y="2239464"/>
                  </a:cubicBezTo>
                  <a:cubicBezTo>
                    <a:pt x="4381533" y="2241295"/>
                    <a:pt x="4379050" y="2242323"/>
                    <a:pt x="4376461" y="2242323"/>
                  </a:cubicBezTo>
                  <a:lnTo>
                    <a:pt x="9762" y="2242323"/>
                  </a:lnTo>
                  <a:cubicBezTo>
                    <a:pt x="4371" y="2242323"/>
                    <a:pt x="0" y="2237953"/>
                    <a:pt x="0" y="2232561"/>
                  </a:cubicBezTo>
                  <a:lnTo>
                    <a:pt x="0" y="9762"/>
                  </a:lnTo>
                  <a:cubicBezTo>
                    <a:pt x="0" y="7173"/>
                    <a:pt x="1029" y="4690"/>
                    <a:pt x="2859" y="2859"/>
                  </a:cubicBezTo>
                  <a:cubicBezTo>
                    <a:pt x="4690" y="1029"/>
                    <a:pt x="7173" y="0"/>
                    <a:pt x="9762" y="0"/>
                  </a:cubicBezTo>
                  <a:close/>
                </a:path>
              </a:pathLst>
            </a:custGeom>
            <a:solidFill>
              <a:srgbClr val="FFFFFF"/>
            </a:solidFill>
            <a:ln cap="rnd">
              <a:noFill/>
              <a:prstDash val="solid"/>
              <a:round/>
            </a:ln>
          </p:spPr>
        </p:sp>
        <p:sp>
          <p:nvSpPr>
            <p:cNvPr name="TextBox 19" id="19"/>
            <p:cNvSpPr txBox="true"/>
            <p:nvPr/>
          </p:nvSpPr>
          <p:spPr>
            <a:xfrm>
              <a:off x="0" y="-38100"/>
              <a:ext cx="4386224" cy="2280423"/>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028700" y="1143619"/>
            <a:ext cx="16230600" cy="7999762"/>
            <a:chOff x="0" y="0"/>
            <a:chExt cx="4274726" cy="2106933"/>
          </a:xfrm>
        </p:grpSpPr>
        <p:sp>
          <p:nvSpPr>
            <p:cNvPr name="Freeform 21" id="21"/>
            <p:cNvSpPr/>
            <p:nvPr/>
          </p:nvSpPr>
          <p:spPr>
            <a:xfrm flipH="false" flipV="false" rot="0">
              <a:off x="0" y="0"/>
              <a:ext cx="4274726" cy="2106933"/>
            </a:xfrm>
            <a:custGeom>
              <a:avLst/>
              <a:gdLst/>
              <a:ahLst/>
              <a:cxnLst/>
              <a:rect r="r" b="b" t="t" l="l"/>
              <a:pathLst>
                <a:path h="2106933" w="4274726">
                  <a:moveTo>
                    <a:pt x="10017" y="0"/>
                  </a:moveTo>
                  <a:lnTo>
                    <a:pt x="4264709" y="0"/>
                  </a:lnTo>
                  <a:cubicBezTo>
                    <a:pt x="4267365" y="0"/>
                    <a:pt x="4269913" y="1055"/>
                    <a:pt x="4271792" y="2934"/>
                  </a:cubicBezTo>
                  <a:cubicBezTo>
                    <a:pt x="4273671" y="4812"/>
                    <a:pt x="4274726" y="7360"/>
                    <a:pt x="4274726" y="10017"/>
                  </a:cubicBezTo>
                  <a:lnTo>
                    <a:pt x="4274726" y="2096917"/>
                  </a:lnTo>
                  <a:cubicBezTo>
                    <a:pt x="4274726" y="2099573"/>
                    <a:pt x="4273671" y="2102121"/>
                    <a:pt x="4271792" y="2103999"/>
                  </a:cubicBezTo>
                  <a:cubicBezTo>
                    <a:pt x="4269913" y="2105878"/>
                    <a:pt x="4267365" y="2106933"/>
                    <a:pt x="4264709" y="2106933"/>
                  </a:cubicBezTo>
                  <a:lnTo>
                    <a:pt x="10017" y="2106933"/>
                  </a:lnTo>
                  <a:cubicBezTo>
                    <a:pt x="7360" y="2106933"/>
                    <a:pt x="4812" y="2105878"/>
                    <a:pt x="2934" y="2103999"/>
                  </a:cubicBezTo>
                  <a:cubicBezTo>
                    <a:pt x="1055" y="2102121"/>
                    <a:pt x="0" y="2099573"/>
                    <a:pt x="0" y="2096917"/>
                  </a:cubicBezTo>
                  <a:lnTo>
                    <a:pt x="0" y="10017"/>
                  </a:lnTo>
                  <a:cubicBezTo>
                    <a:pt x="0" y="7360"/>
                    <a:pt x="1055" y="4812"/>
                    <a:pt x="2934" y="2934"/>
                  </a:cubicBezTo>
                  <a:cubicBezTo>
                    <a:pt x="4812" y="1055"/>
                    <a:pt x="7360" y="0"/>
                    <a:pt x="10017" y="0"/>
                  </a:cubicBezTo>
                  <a:close/>
                </a:path>
              </a:pathLst>
            </a:custGeom>
            <a:solidFill>
              <a:srgbClr val="F6F6E6"/>
            </a:solidFill>
            <a:ln w="104775" cap="rnd">
              <a:solidFill>
                <a:srgbClr val="000000"/>
              </a:solidFill>
              <a:prstDash val="solid"/>
              <a:round/>
            </a:ln>
          </p:spPr>
        </p:sp>
        <p:sp>
          <p:nvSpPr>
            <p:cNvPr name="TextBox 22" id="22"/>
            <p:cNvSpPr txBox="true"/>
            <p:nvPr/>
          </p:nvSpPr>
          <p:spPr>
            <a:xfrm>
              <a:off x="0" y="-38100"/>
              <a:ext cx="4274726" cy="2145033"/>
            </a:xfrm>
            <a:prstGeom prst="rect">
              <a:avLst/>
            </a:prstGeom>
          </p:spPr>
          <p:txBody>
            <a:bodyPr anchor="ctr" rtlCol="false" tIns="50800" lIns="50800" bIns="50800" rIns="50800"/>
            <a:lstStyle/>
            <a:p>
              <a:pPr algn="ctr">
                <a:lnSpc>
                  <a:spcPts val="2659"/>
                </a:lnSpc>
              </a:pPr>
            </a:p>
          </p:txBody>
        </p:sp>
      </p:grpSp>
      <p:sp>
        <p:nvSpPr>
          <p:cNvPr name="TextBox 23" id="23"/>
          <p:cNvSpPr txBox="true"/>
          <p:nvPr/>
        </p:nvSpPr>
        <p:spPr>
          <a:xfrm rot="0">
            <a:off x="3366413" y="3366106"/>
            <a:ext cx="12405091" cy="5368997"/>
          </a:xfrm>
          <a:prstGeom prst="rect">
            <a:avLst/>
          </a:prstGeom>
        </p:spPr>
        <p:txBody>
          <a:bodyPr anchor="t" rtlCol="false" tIns="0" lIns="0" bIns="0" rIns="0">
            <a:spAutoFit/>
          </a:bodyPr>
          <a:lstStyle/>
          <a:p>
            <a:pPr algn="l">
              <a:lnSpc>
                <a:spcPts val="1952"/>
              </a:lnSpc>
            </a:pPr>
            <a:r>
              <a:rPr lang="en-US" sz="1971">
                <a:solidFill>
                  <a:srgbClr val="549D54"/>
                </a:solidFill>
                <a:latin typeface="Happy Font TH"/>
                <a:ea typeface="Happy Font TH"/>
                <a:cs typeface="Happy Font TH"/>
                <a:sym typeface="Happy Font TH"/>
              </a:rPr>
              <a:t>Maslenitsa (Semana de los Panqueques)</a:t>
            </a:r>
          </a:p>
          <a:p>
            <a:pPr algn="l">
              <a:lnSpc>
                <a:spcPts val="1952"/>
              </a:lnSpc>
            </a:pPr>
            <a:r>
              <a:rPr lang="en-US" sz="1971">
                <a:solidFill>
                  <a:srgbClr val="549D54"/>
                </a:solidFill>
                <a:latin typeface="Happy Font TH"/>
                <a:ea typeface="Happy Font TH"/>
                <a:cs typeface="Happy Font TH"/>
                <a:sym typeface="Happy Font TH"/>
              </a:rPr>
              <a:t>Cuándo: Última semana antes de la Cuaresma (generalmente en febrero o marzo).</a:t>
            </a:r>
          </a:p>
          <a:p>
            <a:pPr algn="l">
              <a:lnSpc>
                <a:spcPts val="1952"/>
              </a:lnSpc>
            </a:pPr>
            <a:r>
              <a:rPr lang="en-US" sz="1971">
                <a:solidFill>
                  <a:srgbClr val="549D54"/>
                </a:solidFill>
                <a:latin typeface="Happy Font TH"/>
                <a:ea typeface="Happy Font TH"/>
                <a:cs typeface="Happy Font TH"/>
                <a:sym typeface="Happy Font TH"/>
              </a:rPr>
              <a:t>Descripción: Maslenitsa es una de las celebraciones más importantes de la cultura rusa, que marca el fin del invierno y la bienvenida de la primavera. Durante esta semana, se preparan blini (panqueques rusos), que son un símbolo del sol. Es una fiesta llena de música, danzas, competiciones y la quema de un muñeco de paja (representante del invierno), como un rito de purificación.</a:t>
            </a:r>
          </a:p>
          <a:p>
            <a:pPr algn="l">
              <a:lnSpc>
                <a:spcPts val="1952"/>
              </a:lnSpc>
            </a:pPr>
            <a:r>
              <a:rPr lang="en-US" sz="1971">
                <a:solidFill>
                  <a:srgbClr val="549D54"/>
                </a:solidFill>
                <a:latin typeface="Happy Font TH"/>
                <a:ea typeface="Happy Font TH"/>
                <a:cs typeface="Happy Font TH"/>
                <a:sym typeface="Happy Font TH"/>
              </a:rPr>
              <a:t>Navidad Ortodoxa (7 de enero)</a:t>
            </a:r>
          </a:p>
          <a:p>
            <a:pPr algn="l">
              <a:lnSpc>
                <a:spcPts val="1952"/>
              </a:lnSpc>
            </a:pPr>
            <a:r>
              <a:rPr lang="en-US" sz="1971">
                <a:solidFill>
                  <a:srgbClr val="549D54"/>
                </a:solidFill>
                <a:latin typeface="Happy Font TH"/>
                <a:ea typeface="Happy Font TH"/>
                <a:cs typeface="Happy Font TH"/>
                <a:sym typeface="Happy Font TH"/>
              </a:rPr>
              <a:t>Cuándo: 7 de enero (debido al uso del calendario juliano en la Iglesia Ortodoxa Rusa).</a:t>
            </a:r>
          </a:p>
          <a:p>
            <a:pPr algn="l">
              <a:lnSpc>
                <a:spcPts val="1952"/>
              </a:lnSpc>
            </a:pPr>
            <a:r>
              <a:rPr lang="en-US" sz="1971">
                <a:solidFill>
                  <a:srgbClr val="549D54"/>
                </a:solidFill>
                <a:latin typeface="Happy Font TH"/>
                <a:ea typeface="Happy Font TH"/>
                <a:cs typeface="Happy Font TH"/>
                <a:sym typeface="Happy Font TH"/>
              </a:rPr>
              <a:t>Descripción: La Navidad en Rusia es una festividad religiosa que se celebra con una misa de medianoche y un festín especial conocido como "Sviata vecheria", que incluye 12 platos (representando a los 12 apóstoles). La festividad tiene un tono espiritual, con una fuerte conexión con las tradiciones cristianas ortodoxas.</a:t>
            </a:r>
          </a:p>
          <a:p>
            <a:pPr algn="l">
              <a:lnSpc>
                <a:spcPts val="1952"/>
              </a:lnSpc>
            </a:pPr>
            <a:r>
              <a:rPr lang="en-US" sz="1971">
                <a:solidFill>
                  <a:srgbClr val="549D54"/>
                </a:solidFill>
                <a:latin typeface="Happy Font TH"/>
                <a:ea typeface="Happy Font TH"/>
                <a:cs typeface="Happy Font TH"/>
                <a:sym typeface="Happy Font TH"/>
              </a:rPr>
              <a:t>Dia </a:t>
            </a:r>
            <a:r>
              <a:rPr lang="en-US" sz="1971">
                <a:solidFill>
                  <a:srgbClr val="549D54"/>
                </a:solidFill>
                <a:latin typeface="Happy Font TH"/>
                <a:ea typeface="Happy Font TH"/>
                <a:cs typeface="Happy Font TH"/>
                <a:sym typeface="Happy Font TH"/>
              </a:rPr>
              <a:t>de la Victoria (9 de mayo)</a:t>
            </a:r>
          </a:p>
          <a:p>
            <a:pPr algn="l">
              <a:lnSpc>
                <a:spcPts val="1952"/>
              </a:lnSpc>
            </a:pPr>
            <a:r>
              <a:rPr lang="en-US" sz="1971">
                <a:solidFill>
                  <a:srgbClr val="549D54"/>
                </a:solidFill>
                <a:latin typeface="Happy Font TH"/>
                <a:ea typeface="Happy Font TH"/>
                <a:cs typeface="Happy Font TH"/>
                <a:sym typeface="Happy Font TH"/>
              </a:rPr>
              <a:t>Cuándo: 9 de mayo.</a:t>
            </a:r>
          </a:p>
          <a:p>
            <a:pPr algn="l">
              <a:lnSpc>
                <a:spcPts val="1952"/>
              </a:lnSpc>
            </a:pPr>
            <a:r>
              <a:rPr lang="en-US" sz="1971">
                <a:solidFill>
                  <a:srgbClr val="549D54"/>
                </a:solidFill>
                <a:latin typeface="Happy Font TH"/>
                <a:ea typeface="Happy Font TH"/>
                <a:cs typeface="Happy Font TH"/>
                <a:sym typeface="Happy Font TH"/>
              </a:rPr>
              <a:t>Descripción: Esta es una de las festividades más solemnes y patrióticas en Rusia, que conmemora la victoria sobre la Alemania nazi en la Segunda Guerra Mundial. Es tradicional que se realicen desfiles militares, especialmente el Desfile de la Victoria en Moscú, y los rusos honran a los veteranos de guerra.</a:t>
            </a:r>
          </a:p>
          <a:p>
            <a:pPr algn="l">
              <a:lnSpc>
                <a:spcPts val="1952"/>
              </a:lnSpc>
            </a:pPr>
            <a:r>
              <a:rPr lang="en-US" sz="1971">
                <a:solidFill>
                  <a:srgbClr val="549D54"/>
                </a:solidFill>
                <a:latin typeface="Happy Font TH"/>
                <a:ea typeface="Happy Font TH"/>
                <a:cs typeface="Happy Font TH"/>
                <a:sym typeface="Happy Font TH"/>
              </a:rPr>
              <a:t>2. Costumbres y Ritos Familiares</a:t>
            </a:r>
          </a:p>
          <a:p>
            <a:pPr algn="l">
              <a:lnSpc>
                <a:spcPts val="1952"/>
              </a:lnSpc>
            </a:pPr>
            <a:r>
              <a:rPr lang="en-US" sz="1971">
                <a:solidFill>
                  <a:srgbClr val="549D54"/>
                </a:solidFill>
                <a:latin typeface="Happy Font TH"/>
                <a:ea typeface="Happy Font TH"/>
                <a:cs typeface="Happy Font TH"/>
                <a:sym typeface="Happy Font TH"/>
              </a:rPr>
              <a:t>La visita a los "dachas"</a:t>
            </a:r>
          </a:p>
          <a:p>
            <a:pPr algn="l">
              <a:lnSpc>
                <a:spcPts val="1952"/>
              </a:lnSpc>
            </a:pPr>
            <a:r>
              <a:rPr lang="en-US" sz="1971">
                <a:solidFill>
                  <a:srgbClr val="549D54"/>
                </a:solidFill>
                <a:latin typeface="Happy Font TH"/>
                <a:ea typeface="Happy Font TH"/>
                <a:cs typeface="Happy Font TH"/>
                <a:sym typeface="Happy Font TH"/>
              </a:rPr>
              <a:t>Descripción: Las dachas son casas de campo, generalmente ubicadas en las afueras de las ciudades. Durante la primavera y el verano, las familias rusas pasan mucho tiempo en ellas, cultivando huertas, pasando tiempo en la naturaleza, haciendo barbacoas y reuniéndose con amigos y familiares. Las dachas son un lugar donde se mantienen muchas tradiciones rurales y se refuerzan los lazos familiares.</a:t>
            </a:r>
          </a:p>
        </p:txBody>
      </p:sp>
      <p:grpSp>
        <p:nvGrpSpPr>
          <p:cNvPr name="Group 24" id="24"/>
          <p:cNvGrpSpPr/>
          <p:nvPr/>
        </p:nvGrpSpPr>
        <p:grpSpPr>
          <a:xfrm rot="0">
            <a:off x="15360418" y="726144"/>
            <a:ext cx="2983670" cy="1958033"/>
            <a:chOff x="0" y="0"/>
            <a:chExt cx="812800" cy="533400"/>
          </a:xfrm>
        </p:grpSpPr>
        <p:sp>
          <p:nvSpPr>
            <p:cNvPr name="Freeform 25" id="25"/>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26" id="26"/>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grpSp>
        <p:nvGrpSpPr>
          <p:cNvPr name="Group 27" id="27"/>
          <p:cNvGrpSpPr/>
          <p:nvPr/>
        </p:nvGrpSpPr>
        <p:grpSpPr>
          <a:xfrm rot="0">
            <a:off x="0" y="6989166"/>
            <a:ext cx="2961812" cy="1943689"/>
            <a:chOff x="0" y="0"/>
            <a:chExt cx="812800" cy="533400"/>
          </a:xfrm>
        </p:grpSpPr>
        <p:sp>
          <p:nvSpPr>
            <p:cNvPr name="Freeform 28" id="28"/>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AEC3AE"/>
            </a:solidFill>
            <a:ln w="142875" cap="sq">
              <a:solidFill>
                <a:srgbClr val="FFFFFF"/>
              </a:solidFill>
              <a:prstDash val="solid"/>
              <a:miter/>
            </a:ln>
          </p:spPr>
        </p:sp>
        <p:sp>
          <p:nvSpPr>
            <p:cNvPr name="TextBox 29" id="29"/>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30" id="30"/>
          <p:cNvSpPr/>
          <p:nvPr/>
        </p:nvSpPr>
        <p:spPr>
          <a:xfrm flipH="false" flipV="false" rot="0">
            <a:off x="16075760" y="1336002"/>
            <a:ext cx="1538282" cy="797984"/>
          </a:xfrm>
          <a:custGeom>
            <a:avLst/>
            <a:gdLst/>
            <a:ahLst/>
            <a:cxnLst/>
            <a:rect r="r" b="b" t="t" l="l"/>
            <a:pathLst>
              <a:path h="797984" w="1538282">
                <a:moveTo>
                  <a:pt x="0" y="0"/>
                </a:moveTo>
                <a:lnTo>
                  <a:pt x="1538282" y="0"/>
                </a:lnTo>
                <a:lnTo>
                  <a:pt x="1538282" y="797984"/>
                </a:lnTo>
                <a:lnTo>
                  <a:pt x="0" y="79798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1" id="31"/>
          <p:cNvSpPr/>
          <p:nvPr/>
        </p:nvSpPr>
        <p:spPr>
          <a:xfrm flipH="false" flipV="false" rot="0">
            <a:off x="817029" y="7422046"/>
            <a:ext cx="1240782" cy="1077929"/>
          </a:xfrm>
          <a:custGeom>
            <a:avLst/>
            <a:gdLst/>
            <a:ahLst/>
            <a:cxnLst/>
            <a:rect r="r" b="b" t="t" l="l"/>
            <a:pathLst>
              <a:path h="1077929" w="1240782">
                <a:moveTo>
                  <a:pt x="0" y="0"/>
                </a:moveTo>
                <a:lnTo>
                  <a:pt x="1240782" y="0"/>
                </a:lnTo>
                <a:lnTo>
                  <a:pt x="1240782" y="1077929"/>
                </a:lnTo>
                <a:lnTo>
                  <a:pt x="0" y="107792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32" id="32"/>
          <p:cNvSpPr txBox="true"/>
          <p:nvPr/>
        </p:nvSpPr>
        <p:spPr>
          <a:xfrm rot="0">
            <a:off x="3119268" y="1971209"/>
            <a:ext cx="12049465" cy="1183150"/>
          </a:xfrm>
          <a:prstGeom prst="rect">
            <a:avLst/>
          </a:prstGeom>
        </p:spPr>
        <p:txBody>
          <a:bodyPr anchor="t" rtlCol="false" tIns="0" lIns="0" bIns="0" rIns="0">
            <a:spAutoFit/>
          </a:bodyPr>
          <a:lstStyle/>
          <a:p>
            <a:pPr algn="ctr">
              <a:lnSpc>
                <a:spcPts val="8894"/>
              </a:lnSpc>
            </a:pPr>
            <a:r>
              <a:rPr lang="en-US" sz="8984">
                <a:solidFill>
                  <a:srgbClr val="549D54"/>
                </a:solidFill>
                <a:latin typeface="Happy Font TH"/>
                <a:ea typeface="Happy Font TH"/>
                <a:cs typeface="Happy Font TH"/>
                <a:sym typeface="Happy Font TH"/>
              </a:rPr>
              <a:t>TRADICIONES</a:t>
            </a:r>
          </a:p>
        </p:txBody>
      </p:sp>
      <p:grpSp>
        <p:nvGrpSpPr>
          <p:cNvPr name="Group 33" id="33"/>
          <p:cNvGrpSpPr/>
          <p:nvPr/>
        </p:nvGrpSpPr>
        <p:grpSpPr>
          <a:xfrm rot="612183">
            <a:off x="15950188" y="7006510"/>
            <a:ext cx="2215217" cy="2215217"/>
            <a:chOff x="0" y="0"/>
            <a:chExt cx="812800" cy="812800"/>
          </a:xfrm>
        </p:grpSpPr>
        <p:sp>
          <p:nvSpPr>
            <p:cNvPr name="Freeform 34" id="3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6F6E6"/>
            </a:solidFill>
            <a:ln w="142875" cap="sq">
              <a:solidFill>
                <a:srgbClr val="FFFFFF"/>
              </a:solidFill>
              <a:prstDash val="solid"/>
              <a:miter/>
            </a:ln>
          </p:spPr>
        </p:sp>
        <p:sp>
          <p:nvSpPr>
            <p:cNvPr name="TextBox 35" id="3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36" id="36"/>
          <p:cNvSpPr/>
          <p:nvPr/>
        </p:nvSpPr>
        <p:spPr>
          <a:xfrm flipH="false" flipV="false" rot="0">
            <a:off x="16409249" y="7493135"/>
            <a:ext cx="1297095" cy="1241968"/>
          </a:xfrm>
          <a:custGeom>
            <a:avLst/>
            <a:gdLst/>
            <a:ahLst/>
            <a:cxnLst/>
            <a:rect r="r" b="b" t="t" l="l"/>
            <a:pathLst>
              <a:path h="1241968" w="1297095">
                <a:moveTo>
                  <a:pt x="0" y="0"/>
                </a:moveTo>
                <a:lnTo>
                  <a:pt x="1297094" y="0"/>
                </a:lnTo>
                <a:lnTo>
                  <a:pt x="1297094" y="1241968"/>
                </a:lnTo>
                <a:lnTo>
                  <a:pt x="0" y="124196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37" id="37"/>
          <p:cNvGrpSpPr/>
          <p:nvPr/>
        </p:nvGrpSpPr>
        <p:grpSpPr>
          <a:xfrm rot="612183">
            <a:off x="178683" y="597552"/>
            <a:ext cx="2215217" cy="2215217"/>
            <a:chOff x="0" y="0"/>
            <a:chExt cx="812800" cy="812800"/>
          </a:xfrm>
        </p:grpSpPr>
        <p:sp>
          <p:nvSpPr>
            <p:cNvPr name="Freeform 38" id="3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4D0D0"/>
            </a:solidFill>
            <a:ln w="142875" cap="sq">
              <a:solidFill>
                <a:srgbClr val="FFFFFF"/>
              </a:solidFill>
              <a:prstDash val="solid"/>
              <a:miter/>
            </a:ln>
          </p:spPr>
        </p:sp>
        <p:sp>
          <p:nvSpPr>
            <p:cNvPr name="TextBox 39" id="3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40" id="40"/>
          <p:cNvSpPr/>
          <p:nvPr/>
        </p:nvSpPr>
        <p:spPr>
          <a:xfrm flipH="false" flipV="false" rot="0">
            <a:off x="637744" y="1084177"/>
            <a:ext cx="1297095" cy="1241968"/>
          </a:xfrm>
          <a:custGeom>
            <a:avLst/>
            <a:gdLst/>
            <a:ahLst/>
            <a:cxnLst/>
            <a:rect r="r" b="b" t="t" l="l"/>
            <a:pathLst>
              <a:path h="1241968" w="1297095">
                <a:moveTo>
                  <a:pt x="0" y="0"/>
                </a:moveTo>
                <a:lnTo>
                  <a:pt x="1297095" y="0"/>
                </a:lnTo>
                <a:lnTo>
                  <a:pt x="1297095" y="1241968"/>
                </a:lnTo>
                <a:lnTo>
                  <a:pt x="0" y="124196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E4D0D0"/>
        </a:solidFill>
      </p:bgPr>
    </p:bg>
    <p:spTree>
      <p:nvGrpSpPr>
        <p:cNvPr id="1" name=""/>
        <p:cNvGrpSpPr/>
        <p:nvPr/>
      </p:nvGrpSpPr>
      <p:grpSpPr>
        <a:xfrm>
          <a:off x="0" y="0"/>
          <a:ext cx="0" cy="0"/>
          <a:chOff x="0" y="0"/>
          <a:chExt cx="0" cy="0"/>
        </a:xfrm>
      </p:grpSpPr>
      <p:grpSp>
        <p:nvGrpSpPr>
          <p:cNvPr name="Group 2" id="2"/>
          <p:cNvGrpSpPr/>
          <p:nvPr/>
        </p:nvGrpSpPr>
        <p:grpSpPr>
          <a:xfrm rot="0">
            <a:off x="-442179" y="358580"/>
            <a:ext cx="19477158" cy="857651"/>
            <a:chOff x="0" y="0"/>
            <a:chExt cx="5129786" cy="225883"/>
          </a:xfrm>
        </p:grpSpPr>
        <p:sp>
          <p:nvSpPr>
            <p:cNvPr name="Freeform 3" id="3"/>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D5B4B4"/>
            </a:solidFill>
          </p:spPr>
        </p:sp>
        <p:sp>
          <p:nvSpPr>
            <p:cNvPr name="TextBox 4" id="4"/>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442179" y="2684177"/>
            <a:ext cx="19477158" cy="857651"/>
            <a:chOff x="0" y="0"/>
            <a:chExt cx="5129786" cy="225883"/>
          </a:xfrm>
        </p:grpSpPr>
        <p:sp>
          <p:nvSpPr>
            <p:cNvPr name="Freeform 6" id="6"/>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D5B4B4"/>
            </a:solidFill>
          </p:spPr>
        </p:sp>
        <p:sp>
          <p:nvSpPr>
            <p:cNvPr name="TextBox 7" id="7"/>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442179" y="5009775"/>
            <a:ext cx="19477158" cy="857651"/>
            <a:chOff x="0" y="0"/>
            <a:chExt cx="5129786" cy="225883"/>
          </a:xfrm>
        </p:grpSpPr>
        <p:sp>
          <p:nvSpPr>
            <p:cNvPr name="Freeform 9" id="9"/>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D5B4B4"/>
            </a:solidFill>
          </p:spPr>
        </p:sp>
        <p:sp>
          <p:nvSpPr>
            <p:cNvPr name="TextBox 10" id="10"/>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442179" y="9215993"/>
            <a:ext cx="19477158" cy="857651"/>
            <a:chOff x="0" y="0"/>
            <a:chExt cx="5129786" cy="225883"/>
          </a:xfrm>
        </p:grpSpPr>
        <p:sp>
          <p:nvSpPr>
            <p:cNvPr name="Freeform 12" id="12"/>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D5B4B4"/>
            </a:solidFill>
          </p:spPr>
        </p:sp>
        <p:sp>
          <p:nvSpPr>
            <p:cNvPr name="TextBox 13" id="13"/>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442179" y="7103359"/>
            <a:ext cx="19477158" cy="857651"/>
            <a:chOff x="0" y="0"/>
            <a:chExt cx="5129786" cy="225883"/>
          </a:xfrm>
        </p:grpSpPr>
        <p:sp>
          <p:nvSpPr>
            <p:cNvPr name="Freeform 15" id="15"/>
            <p:cNvSpPr/>
            <p:nvPr/>
          </p:nvSpPr>
          <p:spPr>
            <a:xfrm flipH="false" flipV="false" rot="0">
              <a:off x="0" y="0"/>
              <a:ext cx="5129786" cy="225883"/>
            </a:xfrm>
            <a:custGeom>
              <a:avLst/>
              <a:gdLst/>
              <a:ahLst/>
              <a:cxnLst/>
              <a:rect r="r" b="b" t="t" l="l"/>
              <a:pathLst>
                <a:path h="225883" w="5129786">
                  <a:moveTo>
                    <a:pt x="20272" y="0"/>
                  </a:moveTo>
                  <a:lnTo>
                    <a:pt x="5109514" y="0"/>
                  </a:lnTo>
                  <a:cubicBezTo>
                    <a:pt x="5120710" y="0"/>
                    <a:pt x="5129786" y="9076"/>
                    <a:pt x="5129786" y="20272"/>
                  </a:cubicBezTo>
                  <a:lnTo>
                    <a:pt x="5129786" y="205612"/>
                  </a:lnTo>
                  <a:cubicBezTo>
                    <a:pt x="5129786" y="216807"/>
                    <a:pt x="5120710" y="225883"/>
                    <a:pt x="5109514" y="225883"/>
                  </a:cubicBezTo>
                  <a:lnTo>
                    <a:pt x="20272" y="225883"/>
                  </a:lnTo>
                  <a:cubicBezTo>
                    <a:pt x="9076" y="225883"/>
                    <a:pt x="0" y="216807"/>
                    <a:pt x="0" y="205612"/>
                  </a:cubicBezTo>
                  <a:lnTo>
                    <a:pt x="0" y="20272"/>
                  </a:lnTo>
                  <a:cubicBezTo>
                    <a:pt x="0" y="9076"/>
                    <a:pt x="9076" y="0"/>
                    <a:pt x="20272" y="0"/>
                  </a:cubicBezTo>
                  <a:close/>
                </a:path>
              </a:pathLst>
            </a:custGeom>
            <a:solidFill>
              <a:srgbClr val="D5B4B4"/>
            </a:solidFill>
          </p:spPr>
        </p:sp>
        <p:sp>
          <p:nvSpPr>
            <p:cNvPr name="TextBox 16" id="16"/>
            <p:cNvSpPr txBox="true"/>
            <p:nvPr/>
          </p:nvSpPr>
          <p:spPr>
            <a:xfrm>
              <a:off x="0" y="-38100"/>
              <a:ext cx="5129786" cy="263983"/>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1997597" y="717314"/>
            <a:ext cx="14292807" cy="8852372"/>
            <a:chOff x="0" y="0"/>
            <a:chExt cx="3764361" cy="2331489"/>
          </a:xfrm>
        </p:grpSpPr>
        <p:sp>
          <p:nvSpPr>
            <p:cNvPr name="Freeform 18" id="18"/>
            <p:cNvSpPr/>
            <p:nvPr/>
          </p:nvSpPr>
          <p:spPr>
            <a:xfrm flipH="false" flipV="false" rot="0">
              <a:off x="0" y="0"/>
              <a:ext cx="3764361" cy="2331489"/>
            </a:xfrm>
            <a:custGeom>
              <a:avLst/>
              <a:gdLst/>
              <a:ahLst/>
              <a:cxnLst/>
              <a:rect r="r" b="b" t="t" l="l"/>
              <a:pathLst>
                <a:path h="2331489" w="3764361">
                  <a:moveTo>
                    <a:pt x="27625" y="0"/>
                  </a:moveTo>
                  <a:lnTo>
                    <a:pt x="3736735" y="0"/>
                  </a:lnTo>
                  <a:cubicBezTo>
                    <a:pt x="3751992" y="0"/>
                    <a:pt x="3764361" y="12368"/>
                    <a:pt x="3764361" y="27625"/>
                  </a:cubicBezTo>
                  <a:lnTo>
                    <a:pt x="3764361" y="2303864"/>
                  </a:lnTo>
                  <a:cubicBezTo>
                    <a:pt x="3764361" y="2311191"/>
                    <a:pt x="3761450" y="2318217"/>
                    <a:pt x="3756270" y="2323398"/>
                  </a:cubicBezTo>
                  <a:cubicBezTo>
                    <a:pt x="3751089" y="2328578"/>
                    <a:pt x="3744062" y="2331489"/>
                    <a:pt x="3736735" y="2331489"/>
                  </a:cubicBezTo>
                  <a:lnTo>
                    <a:pt x="27625" y="2331489"/>
                  </a:lnTo>
                  <a:cubicBezTo>
                    <a:pt x="12368" y="2331489"/>
                    <a:pt x="0" y="2319121"/>
                    <a:pt x="0" y="2303864"/>
                  </a:cubicBezTo>
                  <a:lnTo>
                    <a:pt x="0" y="27625"/>
                  </a:lnTo>
                  <a:cubicBezTo>
                    <a:pt x="0" y="12368"/>
                    <a:pt x="12368" y="0"/>
                    <a:pt x="27625" y="0"/>
                  </a:cubicBezTo>
                  <a:close/>
                </a:path>
              </a:pathLst>
            </a:custGeom>
            <a:solidFill>
              <a:srgbClr val="F6F6E6"/>
            </a:solidFill>
            <a:ln w="114300" cap="rnd">
              <a:solidFill>
                <a:srgbClr val="FFFFFF"/>
              </a:solidFill>
              <a:prstDash val="solid"/>
              <a:round/>
            </a:ln>
          </p:spPr>
        </p:sp>
        <p:sp>
          <p:nvSpPr>
            <p:cNvPr name="TextBox 19" id="19"/>
            <p:cNvSpPr txBox="true"/>
            <p:nvPr/>
          </p:nvSpPr>
          <p:spPr>
            <a:xfrm>
              <a:off x="0" y="-38100"/>
              <a:ext cx="3764361" cy="2369589"/>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697901">
            <a:off x="15266166" y="6561158"/>
            <a:ext cx="2270914" cy="2270914"/>
            <a:chOff x="0" y="0"/>
            <a:chExt cx="812800" cy="812800"/>
          </a:xfrm>
        </p:grpSpPr>
        <p:sp>
          <p:nvSpPr>
            <p:cNvPr name="Freeform 21" id="21"/>
            <p:cNvSpPr/>
            <p:nvPr/>
          </p:nvSpPr>
          <p:spPr>
            <a:xfrm flipH="false" flipV="false" rot="0">
              <a:off x="0" y="0"/>
              <a:ext cx="812800" cy="812800"/>
            </a:xfrm>
            <a:custGeom>
              <a:avLst/>
              <a:gdLst/>
              <a:ahLst/>
              <a:cxnLst/>
              <a:rect r="r" b="b" t="t" l="l"/>
              <a:pathLst>
                <a:path h="812800" w="812800">
                  <a:moveTo>
                    <a:pt x="173867" y="0"/>
                  </a:moveTo>
                  <a:lnTo>
                    <a:pt x="638933" y="0"/>
                  </a:lnTo>
                  <a:cubicBezTo>
                    <a:pt x="685045" y="0"/>
                    <a:pt x="729269" y="18318"/>
                    <a:pt x="761875" y="50925"/>
                  </a:cubicBezTo>
                  <a:cubicBezTo>
                    <a:pt x="794482" y="83531"/>
                    <a:pt x="812800" y="127755"/>
                    <a:pt x="812800" y="173867"/>
                  </a:cubicBezTo>
                  <a:lnTo>
                    <a:pt x="812800" y="638933"/>
                  </a:lnTo>
                  <a:cubicBezTo>
                    <a:pt x="812800" y="685045"/>
                    <a:pt x="794482" y="729269"/>
                    <a:pt x="761875" y="761875"/>
                  </a:cubicBezTo>
                  <a:cubicBezTo>
                    <a:pt x="729269" y="794482"/>
                    <a:pt x="685045" y="812800"/>
                    <a:pt x="638933" y="812800"/>
                  </a:cubicBezTo>
                  <a:lnTo>
                    <a:pt x="173867" y="812800"/>
                  </a:lnTo>
                  <a:cubicBezTo>
                    <a:pt x="127755" y="812800"/>
                    <a:pt x="83531" y="794482"/>
                    <a:pt x="50925" y="761875"/>
                  </a:cubicBezTo>
                  <a:cubicBezTo>
                    <a:pt x="18318" y="729269"/>
                    <a:pt x="0" y="685045"/>
                    <a:pt x="0" y="638933"/>
                  </a:cubicBezTo>
                  <a:lnTo>
                    <a:pt x="0" y="173867"/>
                  </a:lnTo>
                  <a:cubicBezTo>
                    <a:pt x="0" y="127755"/>
                    <a:pt x="18318" y="83531"/>
                    <a:pt x="50925" y="50925"/>
                  </a:cubicBezTo>
                  <a:cubicBezTo>
                    <a:pt x="83531" y="18318"/>
                    <a:pt x="127755" y="0"/>
                    <a:pt x="173867" y="0"/>
                  </a:cubicBezTo>
                  <a:close/>
                </a:path>
              </a:pathLst>
            </a:custGeom>
            <a:solidFill>
              <a:srgbClr val="F6F6E6"/>
            </a:solidFill>
            <a:ln w="142875" cap="rnd">
              <a:solidFill>
                <a:srgbClr val="FFFFFF"/>
              </a:solidFill>
              <a:prstDash val="solid"/>
              <a:round/>
            </a:ln>
          </p:spPr>
        </p:sp>
        <p:sp>
          <p:nvSpPr>
            <p:cNvPr name="TextBox 22" id="22"/>
            <p:cNvSpPr txBox="true"/>
            <p:nvPr/>
          </p:nvSpPr>
          <p:spPr>
            <a:xfrm>
              <a:off x="0" y="-38100"/>
              <a:ext cx="812800" cy="850900"/>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612183">
            <a:off x="865064" y="1576569"/>
            <a:ext cx="2215217" cy="2215217"/>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5B4B4"/>
            </a:solidFill>
            <a:ln w="142875" cap="sq">
              <a:solidFill>
                <a:srgbClr val="FFFFFF"/>
              </a:solidFill>
              <a:prstDash val="solid"/>
              <a:miter/>
            </a:ln>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26" id="26"/>
          <p:cNvSpPr/>
          <p:nvPr/>
        </p:nvSpPr>
        <p:spPr>
          <a:xfrm flipH="false" flipV="false" rot="0">
            <a:off x="1324126" y="2063193"/>
            <a:ext cx="1297095" cy="1241968"/>
          </a:xfrm>
          <a:custGeom>
            <a:avLst/>
            <a:gdLst/>
            <a:ahLst/>
            <a:cxnLst/>
            <a:rect r="r" b="b" t="t" l="l"/>
            <a:pathLst>
              <a:path h="1241968" w="1297095">
                <a:moveTo>
                  <a:pt x="0" y="0"/>
                </a:moveTo>
                <a:lnTo>
                  <a:pt x="1297094" y="0"/>
                </a:lnTo>
                <a:lnTo>
                  <a:pt x="1297094" y="1241968"/>
                </a:lnTo>
                <a:lnTo>
                  <a:pt x="0" y="124196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7" id="27"/>
          <p:cNvSpPr/>
          <p:nvPr/>
        </p:nvSpPr>
        <p:spPr>
          <a:xfrm flipH="false" flipV="false" rot="0">
            <a:off x="15655209" y="6988037"/>
            <a:ext cx="1492827" cy="1296894"/>
          </a:xfrm>
          <a:custGeom>
            <a:avLst/>
            <a:gdLst/>
            <a:ahLst/>
            <a:cxnLst/>
            <a:rect r="r" b="b" t="t" l="l"/>
            <a:pathLst>
              <a:path h="1296894" w="1492827">
                <a:moveTo>
                  <a:pt x="0" y="0"/>
                </a:moveTo>
                <a:lnTo>
                  <a:pt x="1492828" y="0"/>
                </a:lnTo>
                <a:lnTo>
                  <a:pt x="1492828" y="1296893"/>
                </a:lnTo>
                <a:lnTo>
                  <a:pt x="0" y="129689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28" id="28"/>
          <p:cNvSpPr txBox="true"/>
          <p:nvPr/>
        </p:nvSpPr>
        <p:spPr>
          <a:xfrm rot="0">
            <a:off x="4553600" y="4078058"/>
            <a:ext cx="10110710" cy="2258843"/>
          </a:xfrm>
          <a:prstGeom prst="rect">
            <a:avLst/>
          </a:prstGeom>
        </p:spPr>
        <p:txBody>
          <a:bodyPr anchor="t" rtlCol="false" tIns="0" lIns="0" bIns="0" rIns="0">
            <a:spAutoFit/>
          </a:bodyPr>
          <a:lstStyle/>
          <a:p>
            <a:pPr algn="ctr">
              <a:lnSpc>
                <a:spcPts val="16963"/>
              </a:lnSpc>
            </a:pPr>
            <a:r>
              <a:rPr lang="en-US" sz="17135">
                <a:solidFill>
                  <a:srgbClr val="867070"/>
                </a:solidFill>
                <a:latin typeface="Happy Font TH"/>
                <a:ea typeface="Happy Font TH"/>
                <a:cs typeface="Happy Font TH"/>
                <a:sym typeface="Happy Font TH"/>
              </a:rPr>
              <a:t>GRACIAS</a:t>
            </a:r>
          </a:p>
        </p:txBody>
      </p:sp>
      <p:grpSp>
        <p:nvGrpSpPr>
          <p:cNvPr name="Group 29" id="29"/>
          <p:cNvGrpSpPr/>
          <p:nvPr/>
        </p:nvGrpSpPr>
        <p:grpSpPr>
          <a:xfrm rot="0">
            <a:off x="14523987" y="1705161"/>
            <a:ext cx="2983670" cy="1958033"/>
            <a:chOff x="0" y="0"/>
            <a:chExt cx="812800" cy="533400"/>
          </a:xfrm>
        </p:grpSpPr>
        <p:sp>
          <p:nvSpPr>
            <p:cNvPr name="Freeform 30" id="30"/>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867070"/>
            </a:solidFill>
            <a:ln w="142875" cap="sq">
              <a:solidFill>
                <a:srgbClr val="FFFFFF"/>
              </a:solidFill>
              <a:prstDash val="solid"/>
              <a:miter/>
            </a:ln>
          </p:spPr>
        </p:sp>
        <p:sp>
          <p:nvSpPr>
            <p:cNvPr name="TextBox 31" id="31"/>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grpSp>
        <p:nvGrpSpPr>
          <p:cNvPr name="Group 32" id="32"/>
          <p:cNvGrpSpPr/>
          <p:nvPr/>
        </p:nvGrpSpPr>
        <p:grpSpPr>
          <a:xfrm rot="0">
            <a:off x="716493" y="6603482"/>
            <a:ext cx="2961812" cy="1943689"/>
            <a:chOff x="0" y="0"/>
            <a:chExt cx="812800" cy="533400"/>
          </a:xfrm>
        </p:grpSpPr>
        <p:sp>
          <p:nvSpPr>
            <p:cNvPr name="Freeform 33" id="33"/>
            <p:cNvSpPr/>
            <p:nvPr/>
          </p:nvSpPr>
          <p:spPr>
            <a:xfrm flipH="false" flipV="false" rot="0">
              <a:off x="0" y="0"/>
              <a:ext cx="827989" cy="537638"/>
            </a:xfrm>
            <a:custGeom>
              <a:avLst/>
              <a:gdLst/>
              <a:ahLst/>
              <a:cxnLst/>
              <a:rect r="r" b="b" t="t" l="l"/>
              <a:pathLst>
                <a:path h="537638" w="827989">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AEC3AE"/>
            </a:solidFill>
            <a:ln w="142875" cap="sq">
              <a:solidFill>
                <a:srgbClr val="FFFFFF"/>
              </a:solidFill>
              <a:prstDash val="solid"/>
              <a:miter/>
            </a:ln>
          </p:spPr>
        </p:sp>
        <p:sp>
          <p:nvSpPr>
            <p:cNvPr name="TextBox 34" id="34"/>
            <p:cNvSpPr txBox="true"/>
            <p:nvPr/>
          </p:nvSpPr>
          <p:spPr>
            <a:xfrm>
              <a:off x="38100" y="50800"/>
              <a:ext cx="736600" cy="406400"/>
            </a:xfrm>
            <a:prstGeom prst="rect">
              <a:avLst/>
            </a:prstGeom>
          </p:spPr>
          <p:txBody>
            <a:bodyPr anchor="ctr" rtlCol="false" tIns="50800" lIns="50800" bIns="50800" rIns="50800"/>
            <a:lstStyle/>
            <a:p>
              <a:pPr algn="ctr">
                <a:lnSpc>
                  <a:spcPts val="2659"/>
                </a:lnSpc>
              </a:pPr>
            </a:p>
          </p:txBody>
        </p:sp>
      </p:grpSp>
      <p:sp>
        <p:nvSpPr>
          <p:cNvPr name="Freeform 35" id="35"/>
          <p:cNvSpPr/>
          <p:nvPr/>
        </p:nvSpPr>
        <p:spPr>
          <a:xfrm flipH="false" flipV="false" rot="0">
            <a:off x="4356795" y="3113003"/>
            <a:ext cx="1871143" cy="1244310"/>
          </a:xfrm>
          <a:custGeom>
            <a:avLst/>
            <a:gdLst/>
            <a:ahLst/>
            <a:cxnLst/>
            <a:rect r="r" b="b" t="t" l="l"/>
            <a:pathLst>
              <a:path h="1244310" w="1871143">
                <a:moveTo>
                  <a:pt x="0" y="0"/>
                </a:moveTo>
                <a:lnTo>
                  <a:pt x="1871143" y="0"/>
                </a:lnTo>
                <a:lnTo>
                  <a:pt x="1871143" y="1244310"/>
                </a:lnTo>
                <a:lnTo>
                  <a:pt x="0" y="124431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36" id="36"/>
          <p:cNvSpPr/>
          <p:nvPr/>
        </p:nvSpPr>
        <p:spPr>
          <a:xfrm flipH="true" flipV="false" rot="-178423">
            <a:off x="12369951" y="5915124"/>
            <a:ext cx="1871143" cy="1244310"/>
          </a:xfrm>
          <a:custGeom>
            <a:avLst/>
            <a:gdLst/>
            <a:ahLst/>
            <a:cxnLst/>
            <a:rect r="r" b="b" t="t" l="l"/>
            <a:pathLst>
              <a:path h="1244310" w="1871143">
                <a:moveTo>
                  <a:pt x="1871143" y="0"/>
                </a:moveTo>
                <a:lnTo>
                  <a:pt x="0" y="0"/>
                </a:lnTo>
                <a:lnTo>
                  <a:pt x="0" y="1244310"/>
                </a:lnTo>
                <a:lnTo>
                  <a:pt x="1871143" y="1244310"/>
                </a:lnTo>
                <a:lnTo>
                  <a:pt x="1871143"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37" id="37"/>
          <p:cNvSpPr/>
          <p:nvPr/>
        </p:nvSpPr>
        <p:spPr>
          <a:xfrm flipH="false" flipV="false" rot="0">
            <a:off x="15239328" y="2315019"/>
            <a:ext cx="1538282" cy="797984"/>
          </a:xfrm>
          <a:custGeom>
            <a:avLst/>
            <a:gdLst/>
            <a:ahLst/>
            <a:cxnLst/>
            <a:rect r="r" b="b" t="t" l="l"/>
            <a:pathLst>
              <a:path h="797984" w="1538282">
                <a:moveTo>
                  <a:pt x="0" y="0"/>
                </a:moveTo>
                <a:lnTo>
                  <a:pt x="1538283" y="0"/>
                </a:lnTo>
                <a:lnTo>
                  <a:pt x="1538283" y="797984"/>
                </a:lnTo>
                <a:lnTo>
                  <a:pt x="0" y="79798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38" id="38"/>
          <p:cNvSpPr/>
          <p:nvPr/>
        </p:nvSpPr>
        <p:spPr>
          <a:xfrm flipH="false" flipV="false" rot="0">
            <a:off x="4553600" y="7430671"/>
            <a:ext cx="1477533" cy="1333474"/>
          </a:xfrm>
          <a:custGeom>
            <a:avLst/>
            <a:gdLst/>
            <a:ahLst/>
            <a:cxnLst/>
            <a:rect r="r" b="b" t="t" l="l"/>
            <a:pathLst>
              <a:path h="1333474" w="1477533">
                <a:moveTo>
                  <a:pt x="0" y="0"/>
                </a:moveTo>
                <a:lnTo>
                  <a:pt x="1477533" y="0"/>
                </a:lnTo>
                <a:lnTo>
                  <a:pt x="1477533" y="1333474"/>
                </a:lnTo>
                <a:lnTo>
                  <a:pt x="0" y="1333474"/>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39" id="39"/>
          <p:cNvSpPr/>
          <p:nvPr/>
        </p:nvSpPr>
        <p:spPr>
          <a:xfrm flipH="false" flipV="false" rot="0">
            <a:off x="12794577" y="1779529"/>
            <a:ext cx="1477533" cy="1333474"/>
          </a:xfrm>
          <a:custGeom>
            <a:avLst/>
            <a:gdLst/>
            <a:ahLst/>
            <a:cxnLst/>
            <a:rect r="r" b="b" t="t" l="l"/>
            <a:pathLst>
              <a:path h="1333474" w="1477533">
                <a:moveTo>
                  <a:pt x="0" y="0"/>
                </a:moveTo>
                <a:lnTo>
                  <a:pt x="1477533" y="0"/>
                </a:lnTo>
                <a:lnTo>
                  <a:pt x="1477533" y="1333474"/>
                </a:lnTo>
                <a:lnTo>
                  <a:pt x="0" y="1333474"/>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DAGZeLLNu9c</dc:identifier>
  <dcterms:modified xsi:type="dcterms:W3CDTF">2011-08-01T06:04:30Z</dcterms:modified>
  <cp:revision>1</cp:revision>
  <dc:title>Pautas de convivencia</dc:title>
</cp:coreProperties>
</file>