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RoxboroughCF" charset="1" panose="00000500000000000000"/>
      <p:regular r:id="rId14"/>
    </p:embeddedFont>
    <p:embeddedFont>
      <p:font typeface="Aileron" charset="1" panose="00000500000000000000"/>
      <p:regular r:id="rId15"/>
    </p:embeddedFont>
    <p:embeddedFont>
      <p:font typeface="Aileron Bold Italics" charset="1" panose="00000800000000000000"/>
      <p:regular r:id="rId16"/>
    </p:embeddedFont>
    <p:embeddedFont>
      <p:font typeface="Open Sans" charset="1" panose="020B0606030504020204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5.svg" Type="http://schemas.openxmlformats.org/officeDocument/2006/relationships/image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11.png" Type="http://schemas.openxmlformats.org/officeDocument/2006/relationships/image"/><Relationship Id="rId7" Target="../media/image12.svg" Type="http://schemas.openxmlformats.org/officeDocument/2006/relationships/image"/><Relationship Id="rId8" Target="../media/image13.png" Type="http://schemas.openxmlformats.org/officeDocument/2006/relationships/image"/><Relationship Id="rId9" Target="../media/image1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Relationship Id="rId4" Target="../media/image21.png" Type="http://schemas.openxmlformats.org/officeDocument/2006/relationships/image"/><Relationship Id="rId5" Target="../media/image22.svg" Type="http://schemas.openxmlformats.org/officeDocument/2006/relationships/image"/><Relationship Id="rId6" Target="../media/image11.png" Type="http://schemas.openxmlformats.org/officeDocument/2006/relationships/image"/><Relationship Id="rId7" Target="../media/image1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4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13.png" Type="http://schemas.openxmlformats.org/officeDocument/2006/relationships/image"/><Relationship Id="rId7" Target="../media/image14.png" Type="http://schemas.openxmlformats.org/officeDocument/2006/relationships/image"/><Relationship Id="rId8" Target="../media/image15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Relationship Id="rId3" Target="../media/image26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B2C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854173" y="8705226"/>
            <a:ext cx="245806" cy="245806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6641889" y="942773"/>
            <a:ext cx="5004222" cy="1144966"/>
          </a:xfrm>
          <a:custGeom>
            <a:avLst/>
            <a:gdLst/>
            <a:ahLst/>
            <a:cxnLst/>
            <a:rect r="r" b="b" t="t" l="l"/>
            <a:pathLst>
              <a:path h="1144966" w="5004222">
                <a:moveTo>
                  <a:pt x="0" y="0"/>
                </a:moveTo>
                <a:lnTo>
                  <a:pt x="5004222" y="0"/>
                </a:lnTo>
                <a:lnTo>
                  <a:pt x="5004222" y="1144966"/>
                </a:lnTo>
                <a:lnTo>
                  <a:pt x="0" y="1144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28700" y="942773"/>
            <a:ext cx="3751619" cy="3402339"/>
          </a:xfrm>
          <a:custGeom>
            <a:avLst/>
            <a:gdLst/>
            <a:ahLst/>
            <a:cxnLst/>
            <a:rect r="r" b="b" t="t" l="l"/>
            <a:pathLst>
              <a:path h="3402339" w="3751619">
                <a:moveTo>
                  <a:pt x="0" y="0"/>
                </a:moveTo>
                <a:lnTo>
                  <a:pt x="3751619" y="0"/>
                </a:lnTo>
                <a:lnTo>
                  <a:pt x="3751619" y="3402339"/>
                </a:lnTo>
                <a:lnTo>
                  <a:pt x="0" y="34023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110185" b="-131762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1028700" y="5855961"/>
            <a:ext cx="3751619" cy="3402339"/>
          </a:xfrm>
          <a:custGeom>
            <a:avLst/>
            <a:gdLst/>
            <a:ahLst/>
            <a:cxnLst/>
            <a:rect r="r" b="b" t="t" l="l"/>
            <a:pathLst>
              <a:path h="3402339" w="3751619">
                <a:moveTo>
                  <a:pt x="0" y="3402339"/>
                </a:moveTo>
                <a:lnTo>
                  <a:pt x="3751619" y="3402339"/>
                </a:lnTo>
                <a:lnTo>
                  <a:pt x="3751619" y="0"/>
                </a:lnTo>
                <a:lnTo>
                  <a:pt x="0" y="0"/>
                </a:lnTo>
                <a:lnTo>
                  <a:pt x="0" y="34023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110185" b="-131762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13507681" y="1028700"/>
            <a:ext cx="3751619" cy="3402339"/>
          </a:xfrm>
          <a:custGeom>
            <a:avLst/>
            <a:gdLst/>
            <a:ahLst/>
            <a:cxnLst/>
            <a:rect r="r" b="b" t="t" l="l"/>
            <a:pathLst>
              <a:path h="3402339" w="3751619">
                <a:moveTo>
                  <a:pt x="3751619" y="0"/>
                </a:moveTo>
                <a:lnTo>
                  <a:pt x="0" y="0"/>
                </a:lnTo>
                <a:lnTo>
                  <a:pt x="0" y="3402339"/>
                </a:lnTo>
                <a:lnTo>
                  <a:pt x="3751619" y="3402339"/>
                </a:lnTo>
                <a:lnTo>
                  <a:pt x="3751619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110185" b="-131762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true" rot="0">
            <a:off x="13507681" y="5941888"/>
            <a:ext cx="3751619" cy="3402339"/>
          </a:xfrm>
          <a:custGeom>
            <a:avLst/>
            <a:gdLst/>
            <a:ahLst/>
            <a:cxnLst/>
            <a:rect r="r" b="b" t="t" l="l"/>
            <a:pathLst>
              <a:path h="3402339" w="3751619">
                <a:moveTo>
                  <a:pt x="3751619" y="3402339"/>
                </a:moveTo>
                <a:lnTo>
                  <a:pt x="0" y="3402339"/>
                </a:lnTo>
                <a:lnTo>
                  <a:pt x="0" y="0"/>
                </a:lnTo>
                <a:lnTo>
                  <a:pt x="3751619" y="0"/>
                </a:lnTo>
                <a:lnTo>
                  <a:pt x="3751619" y="34023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110185" b="-131762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7012002" y="8759034"/>
            <a:ext cx="4263996" cy="852799"/>
          </a:xfrm>
          <a:custGeom>
            <a:avLst/>
            <a:gdLst/>
            <a:ahLst/>
            <a:cxnLst/>
            <a:rect r="r" b="b" t="t" l="l"/>
            <a:pathLst>
              <a:path h="852799" w="4263996">
                <a:moveTo>
                  <a:pt x="0" y="0"/>
                </a:moveTo>
                <a:lnTo>
                  <a:pt x="4263996" y="0"/>
                </a:lnTo>
                <a:lnTo>
                  <a:pt x="4263996" y="852800"/>
                </a:lnTo>
                <a:lnTo>
                  <a:pt x="0" y="852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3379985" y="3615629"/>
            <a:ext cx="11528030" cy="3055742"/>
            <a:chOff x="0" y="0"/>
            <a:chExt cx="15370707" cy="4074323"/>
          </a:xfrm>
        </p:grpSpPr>
        <p:sp>
          <p:nvSpPr>
            <p:cNvPr name="TextBox 11" id="11"/>
            <p:cNvSpPr txBox="true"/>
            <p:nvPr/>
          </p:nvSpPr>
          <p:spPr>
            <a:xfrm rot="0">
              <a:off x="0" y="-19028"/>
              <a:ext cx="15370707" cy="2457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4400"/>
                </a:lnSpc>
              </a:pPr>
              <a:r>
                <a:rPr lang="en-US" sz="12000">
                  <a:solidFill>
                    <a:srgbClr val="D4A522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Estados Unidos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177542" y="3278646"/>
              <a:ext cx="15015622" cy="79565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sz="3600">
                  <a:solidFill>
                    <a:srgbClr val="D4A522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By:Alfredo Sanchez  Otañez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F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4611555" y="0"/>
            <a:ext cx="2647745" cy="5321031"/>
          </a:xfrm>
          <a:custGeom>
            <a:avLst/>
            <a:gdLst/>
            <a:ahLst/>
            <a:cxnLst/>
            <a:rect r="r" b="b" t="t" l="l"/>
            <a:pathLst>
              <a:path h="5321031" w="2647745">
                <a:moveTo>
                  <a:pt x="0" y="0"/>
                </a:moveTo>
                <a:lnTo>
                  <a:pt x="2647745" y="0"/>
                </a:lnTo>
                <a:lnTo>
                  <a:pt x="2647745" y="5321031"/>
                </a:lnTo>
                <a:lnTo>
                  <a:pt x="0" y="53210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876143" y="0"/>
            <a:ext cx="2735412" cy="7869952"/>
            <a:chOff x="0" y="0"/>
            <a:chExt cx="3647216" cy="1049327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3163656"/>
              <a:ext cx="3647216" cy="7329613"/>
            </a:xfrm>
            <a:custGeom>
              <a:avLst/>
              <a:gdLst/>
              <a:ahLst/>
              <a:cxnLst/>
              <a:rect r="r" b="b" t="t" l="l"/>
              <a:pathLst>
                <a:path h="7329613" w="3647216">
                  <a:moveTo>
                    <a:pt x="0" y="0"/>
                  </a:moveTo>
                  <a:lnTo>
                    <a:pt x="3647216" y="0"/>
                  </a:lnTo>
                  <a:lnTo>
                    <a:pt x="3647216" y="7329614"/>
                  </a:lnTo>
                  <a:lnTo>
                    <a:pt x="0" y="73296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5" id="5"/>
            <p:cNvSpPr/>
            <p:nvPr/>
          </p:nvSpPr>
          <p:spPr>
            <a:xfrm rot="-5400000">
              <a:off x="-227498" y="1998275"/>
              <a:ext cx="4026739" cy="0"/>
            </a:xfrm>
            <a:prstGeom prst="line">
              <a:avLst/>
            </a:prstGeom>
            <a:ln cap="rnd" w="30190">
              <a:solidFill>
                <a:srgbClr val="D4A522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 rot="-5400000">
              <a:off x="-114288" y="1998275"/>
              <a:ext cx="4026739" cy="0"/>
            </a:xfrm>
            <a:prstGeom prst="line">
              <a:avLst/>
            </a:prstGeom>
            <a:ln cap="rnd" w="30190">
              <a:solidFill>
                <a:srgbClr val="D4A522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7" id="7"/>
          <p:cNvGrpSpPr/>
          <p:nvPr/>
        </p:nvGrpSpPr>
        <p:grpSpPr>
          <a:xfrm rot="0">
            <a:off x="1028700" y="5232840"/>
            <a:ext cx="190500" cy="190500"/>
            <a:chOff x="0" y="0"/>
            <a:chExt cx="6350000" cy="63500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4A522"/>
            </a:solidFill>
          </p:spPr>
        </p:sp>
      </p:grpSp>
      <p:grpSp>
        <p:nvGrpSpPr>
          <p:cNvPr name="Group 9" id="9"/>
          <p:cNvGrpSpPr/>
          <p:nvPr/>
        </p:nvGrpSpPr>
        <p:grpSpPr>
          <a:xfrm rot="0">
            <a:off x="1028700" y="6341806"/>
            <a:ext cx="190500" cy="190500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4A522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028700" y="7450771"/>
            <a:ext cx="190500" cy="190500"/>
            <a:chOff x="0" y="0"/>
            <a:chExt cx="6350000" cy="6350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4A522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028700" y="8559737"/>
            <a:ext cx="190500" cy="190500"/>
            <a:chOff x="0" y="0"/>
            <a:chExt cx="6350000" cy="6350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4A522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028700" y="1028700"/>
            <a:ext cx="9335583" cy="1874703"/>
            <a:chOff x="0" y="0"/>
            <a:chExt cx="12447444" cy="2499604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9525"/>
              <a:ext cx="12447444" cy="14190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399"/>
                </a:lnSpc>
                <a:spcBef>
                  <a:spcPct val="0"/>
                </a:spcBef>
              </a:pPr>
              <a:r>
                <a:rPr lang="en-US" sz="6999" u="none">
                  <a:solidFill>
                    <a:srgbClr val="1B2C51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Índice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1851904"/>
              <a:ext cx="10189167" cy="64756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840"/>
                </a:lnSpc>
                <a:spcBef>
                  <a:spcPct val="0"/>
                </a:spcBef>
              </a:pPr>
              <a:r>
                <a:rPr lang="en-US" sz="3200" u="none">
                  <a:solidFill>
                    <a:srgbClr val="1B2C51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Temas a tratar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1864637" y="5042340"/>
            <a:ext cx="3689578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sz="2799" u="sng">
                <a:solidFill>
                  <a:srgbClr val="1B2C51"/>
                </a:solidFill>
                <a:latin typeface="Aileron"/>
                <a:ea typeface="Aileron"/>
                <a:cs typeface="Aileron"/>
                <a:sym typeface="Aileron"/>
              </a:rPr>
              <a:t>Pautas de convivencia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864637" y="6151306"/>
            <a:ext cx="3689578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sz="2799" u="sng">
                <a:solidFill>
                  <a:srgbClr val="1B2C51"/>
                </a:solidFill>
                <a:latin typeface="Aileron"/>
                <a:ea typeface="Aileron"/>
                <a:cs typeface="Aileron"/>
                <a:sym typeface="Aileron"/>
              </a:rPr>
              <a:t>Tradiciones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864637" y="7260271"/>
            <a:ext cx="3689578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sz="2799" u="sng">
                <a:solidFill>
                  <a:srgbClr val="1B2C51"/>
                </a:solidFill>
                <a:latin typeface="Aileron"/>
                <a:ea typeface="Aileron"/>
                <a:cs typeface="Aileron"/>
                <a:sym typeface="Aileron"/>
              </a:rPr>
              <a:t>Creencias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864637" y="8369237"/>
            <a:ext cx="3689578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sz="2799" u="sng">
                <a:solidFill>
                  <a:srgbClr val="1B2C51"/>
                </a:solidFill>
                <a:latin typeface="Aileron"/>
                <a:ea typeface="Aileron"/>
                <a:cs typeface="Aileron"/>
                <a:sym typeface="Aileron"/>
              </a:rPr>
              <a:t>Valores </a:t>
            </a:r>
          </a:p>
        </p:txBody>
      </p:sp>
      <p:sp>
        <p:nvSpPr>
          <p:cNvPr name="Freeform 22" id="22"/>
          <p:cNvSpPr/>
          <p:nvPr/>
        </p:nvSpPr>
        <p:spPr>
          <a:xfrm flipH="false" flipV="false" rot="0">
            <a:off x="14322048" y="1116436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11826184" y="8460730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3"/>
                </a:lnTo>
                <a:lnTo>
                  <a:pt x="0" y="57901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935428" y="6532306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3" y="0"/>
                </a:lnTo>
                <a:lnTo>
                  <a:pt x="579013" y="579013"/>
                </a:lnTo>
                <a:lnTo>
                  <a:pt x="0" y="57901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5" id="25"/>
          <p:cNvGrpSpPr/>
          <p:nvPr/>
        </p:nvGrpSpPr>
        <p:grpSpPr>
          <a:xfrm rot="0">
            <a:off x="6388406" y="4719596"/>
            <a:ext cx="3975877" cy="2391723"/>
            <a:chOff x="0" y="0"/>
            <a:chExt cx="5301169" cy="3188964"/>
          </a:xfrm>
        </p:grpSpPr>
        <p:grpSp>
          <p:nvGrpSpPr>
            <p:cNvPr name="Group 26" id="26"/>
            <p:cNvGrpSpPr/>
            <p:nvPr/>
          </p:nvGrpSpPr>
          <p:grpSpPr>
            <a:xfrm rot="0">
              <a:off x="0" y="0"/>
              <a:ext cx="5301169" cy="3188964"/>
              <a:chOff x="0" y="0"/>
              <a:chExt cx="3472874" cy="2097536"/>
            </a:xfrm>
          </p:grpSpPr>
          <p:sp>
            <p:nvSpPr>
              <p:cNvPr name="Freeform 27" id="27"/>
              <p:cNvSpPr/>
              <p:nvPr/>
            </p:nvSpPr>
            <p:spPr>
              <a:xfrm flipH="false" flipV="false" rot="0">
                <a:off x="0" y="0"/>
                <a:ext cx="3472874" cy="2097537"/>
              </a:xfrm>
              <a:custGeom>
                <a:avLst/>
                <a:gdLst/>
                <a:ahLst/>
                <a:cxnLst/>
                <a:rect r="r" b="b" t="t" l="l"/>
                <a:pathLst>
                  <a:path h="2097537" w="3472874">
                    <a:moveTo>
                      <a:pt x="3348414" y="2097537"/>
                    </a:moveTo>
                    <a:lnTo>
                      <a:pt x="124460" y="2097537"/>
                    </a:lnTo>
                    <a:cubicBezTo>
                      <a:pt x="55880" y="2097537"/>
                      <a:pt x="0" y="2041656"/>
                      <a:pt x="0" y="1973076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348414" y="0"/>
                    </a:lnTo>
                    <a:cubicBezTo>
                      <a:pt x="3416994" y="0"/>
                      <a:pt x="3472874" y="55880"/>
                      <a:pt x="3472874" y="124460"/>
                    </a:cubicBezTo>
                    <a:lnTo>
                      <a:pt x="3472874" y="1973076"/>
                    </a:lnTo>
                    <a:cubicBezTo>
                      <a:pt x="3472874" y="2041656"/>
                      <a:pt x="3416994" y="2097537"/>
                      <a:pt x="3348414" y="2097537"/>
                    </a:cubicBezTo>
                    <a:close/>
                  </a:path>
                </a:pathLst>
              </a:custGeom>
              <a:solidFill>
                <a:srgbClr val="D4A522"/>
              </a:solidFill>
            </p:spPr>
          </p:sp>
        </p:grpSp>
        <p:sp>
          <p:nvSpPr>
            <p:cNvPr name="Freeform 28" id="28"/>
            <p:cNvSpPr/>
            <p:nvPr/>
          </p:nvSpPr>
          <p:spPr>
            <a:xfrm flipH="false" flipV="false" rot="0">
              <a:off x="207386" y="291601"/>
              <a:ext cx="558565" cy="596996"/>
            </a:xfrm>
            <a:custGeom>
              <a:avLst/>
              <a:gdLst/>
              <a:ahLst/>
              <a:cxnLst/>
              <a:rect r="r" b="b" t="t" l="l"/>
              <a:pathLst>
                <a:path h="596996" w="558565">
                  <a:moveTo>
                    <a:pt x="0" y="0"/>
                  </a:moveTo>
                  <a:lnTo>
                    <a:pt x="558565" y="0"/>
                  </a:lnTo>
                  <a:lnTo>
                    <a:pt x="558565" y="596996"/>
                  </a:lnTo>
                  <a:lnTo>
                    <a:pt x="0" y="5969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2700000">
              <a:off x="180901" y="1359306"/>
              <a:ext cx="611536" cy="611536"/>
            </a:xfrm>
            <a:custGeom>
              <a:avLst/>
              <a:gdLst/>
              <a:ahLst/>
              <a:cxnLst/>
              <a:rect r="r" b="b" t="t" l="l"/>
              <a:pathLst>
                <a:path h="611536" w="611536">
                  <a:moveTo>
                    <a:pt x="0" y="0"/>
                  </a:moveTo>
                  <a:lnTo>
                    <a:pt x="611536" y="0"/>
                  </a:lnTo>
                  <a:lnTo>
                    <a:pt x="611536" y="611536"/>
                  </a:lnTo>
                  <a:lnTo>
                    <a:pt x="0" y="6115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30" id="30"/>
            <p:cNvSpPr txBox="true"/>
            <p:nvPr/>
          </p:nvSpPr>
          <p:spPr>
            <a:xfrm rot="0">
              <a:off x="1036125" y="2390780"/>
              <a:ext cx="3971943" cy="48346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68"/>
                </a:lnSpc>
                <a:spcBef>
                  <a:spcPct val="0"/>
                </a:spcBef>
              </a:pPr>
              <a:r>
                <a:rPr lang="en-US" b="true" sz="1045" i="true">
                  <a:solidFill>
                    <a:srgbClr val="F6F3EB"/>
                  </a:solidFill>
                  <a:latin typeface="Aileron Bold Italics"/>
                  <a:ea typeface="Aileron Bold Italics"/>
                  <a:cs typeface="Aileron Bold Italics"/>
                  <a:sym typeface="Aileron Bold Italics"/>
                </a:rPr>
                <a:t>Borrá esta nota después de editar esta página. ¡Gracias!</a:t>
              </a:r>
            </a:p>
          </p:txBody>
        </p:sp>
        <p:sp>
          <p:nvSpPr>
            <p:cNvPr name="TextBox 31" id="31"/>
            <p:cNvSpPr txBox="true"/>
            <p:nvPr/>
          </p:nvSpPr>
          <p:spPr>
            <a:xfrm rot="0">
              <a:off x="1036125" y="303531"/>
              <a:ext cx="3977696" cy="1753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68"/>
                </a:lnSpc>
              </a:pPr>
              <a:r>
                <a:rPr lang="en-US" sz="1045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Consejo: usá enlaces para ir a una página diferente dentro de tu presentación. ¡Los enlaces funcionan mejor para páginas como esta! </a:t>
              </a:r>
            </a:p>
            <a:p>
              <a:pPr algn="l">
                <a:lnSpc>
                  <a:spcPts val="1568"/>
                </a:lnSpc>
              </a:pPr>
            </a:p>
            <a:p>
              <a:pPr algn="l">
                <a:lnSpc>
                  <a:spcPts val="1568"/>
                </a:lnSpc>
              </a:pPr>
              <a:r>
                <a:rPr lang="en-US" sz="1045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Cómo: Resaltá el texto, hacé clic en el símbolo de la barra de herramientas, y seleccioná la página de la presentación que querés conectar.</a:t>
              </a: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1028700" y="9526809"/>
            <a:ext cx="177745" cy="177745"/>
            <a:chOff x="0" y="0"/>
            <a:chExt cx="6350000" cy="63500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4A522"/>
            </a:solidFill>
          </p:spPr>
        </p:sp>
      </p:grpSp>
      <p:sp>
        <p:nvSpPr>
          <p:cNvPr name="TextBox 34" id="34"/>
          <p:cNvSpPr txBox="true"/>
          <p:nvPr/>
        </p:nvSpPr>
        <p:spPr>
          <a:xfrm rot="0">
            <a:off x="1864637" y="9309639"/>
            <a:ext cx="1124248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Cultura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4A5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854025" y="2123931"/>
            <a:ext cx="9433975" cy="5689370"/>
          </a:xfrm>
          <a:custGeom>
            <a:avLst/>
            <a:gdLst/>
            <a:ahLst/>
            <a:cxnLst/>
            <a:rect r="r" b="b" t="t" l="l"/>
            <a:pathLst>
              <a:path h="5689370" w="9433975">
                <a:moveTo>
                  <a:pt x="0" y="0"/>
                </a:moveTo>
                <a:lnTo>
                  <a:pt x="9433975" y="0"/>
                </a:lnTo>
                <a:lnTo>
                  <a:pt x="9433975" y="5689370"/>
                </a:lnTo>
                <a:lnTo>
                  <a:pt x="0" y="568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453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969041"/>
            <a:ext cx="9796259" cy="8385480"/>
            <a:chOff x="0" y="0"/>
            <a:chExt cx="13061679" cy="11180640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-9378"/>
              <a:ext cx="13061679" cy="31329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305"/>
                </a:lnSpc>
                <a:spcBef>
                  <a:spcPct val="0"/>
                </a:spcBef>
              </a:pPr>
              <a:r>
                <a:rPr lang="en-US" sz="7754">
                  <a:solidFill>
                    <a:srgbClr val="1B2C51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Pautas de convivencia 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3989494"/>
              <a:ext cx="10536859" cy="719109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669709" indent="-334854" lvl="1">
                <a:lnSpc>
                  <a:spcPts val="4342"/>
                </a:lnSpc>
                <a:buFont typeface="Arial"/>
                <a:buChar char="•"/>
              </a:pPr>
              <a:r>
                <a:rPr lang="en-US" sz="3101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Ser cortés: Decir "por favor", "gracias", "lo siento", cubrirse la boca al toser o eructar, saludar a las personas nuevas, y no dar la mano si no te sientes cómodo. </a:t>
              </a:r>
            </a:p>
            <a:p>
              <a:pPr algn="l" marL="669709" indent="-334854" lvl="1">
                <a:lnSpc>
                  <a:spcPts val="4342"/>
                </a:lnSpc>
                <a:buFont typeface="Arial"/>
                <a:buChar char="•"/>
              </a:pPr>
              <a:r>
                <a:rPr lang="en-US" sz="3101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Mantener la información personal segura: No compartir detalles personales con desconocidos ni en línea. </a:t>
              </a:r>
            </a:p>
            <a:p>
              <a:pPr algn="l" marL="669709" indent="-334854" lvl="1">
                <a:lnSpc>
                  <a:spcPts val="4342"/>
                </a:lnSpc>
                <a:buFont typeface="Arial"/>
                <a:buChar char="•"/>
              </a:pPr>
              <a:r>
                <a:rPr lang="en-US" sz="3101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Conocer el entorno: Investigar sobre las áreas seguras y los vecindarios antes de visitarlos o mudarse. 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B2C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190235" y="-113736"/>
            <a:ext cx="9589199" cy="10514472"/>
          </a:xfrm>
          <a:custGeom>
            <a:avLst/>
            <a:gdLst/>
            <a:ahLst/>
            <a:cxnLst/>
            <a:rect r="r" b="b" t="t" l="l"/>
            <a:pathLst>
              <a:path h="10514472" w="9589199">
                <a:moveTo>
                  <a:pt x="0" y="0"/>
                </a:moveTo>
                <a:lnTo>
                  <a:pt x="9589198" y="0"/>
                </a:lnTo>
                <a:lnTo>
                  <a:pt x="9589198" y="10514472"/>
                </a:lnTo>
                <a:lnTo>
                  <a:pt x="0" y="105144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407117" y="2692337"/>
            <a:ext cx="7120797" cy="4902326"/>
            <a:chOff x="0" y="0"/>
            <a:chExt cx="9494396" cy="6536435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-9393"/>
              <a:ext cx="9494396" cy="14192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399"/>
                </a:lnSpc>
                <a:spcBef>
                  <a:spcPct val="0"/>
                </a:spcBef>
              </a:pPr>
              <a:r>
                <a:rPr lang="en-US" sz="6999">
                  <a:solidFill>
                    <a:srgbClr val="D4A522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Tradiciones 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1951267"/>
              <a:ext cx="6680669" cy="45851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Día de Acción de Gracias </a:t>
              </a:r>
            </a:p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Día de la Independencia </a:t>
              </a:r>
            </a:p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Día de Martin Luther King </a:t>
              </a:r>
            </a:p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Halloween </a:t>
              </a:r>
            </a:p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Navidad </a:t>
              </a:r>
            </a:p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Pascua </a:t>
              </a:r>
            </a:p>
            <a:p>
              <a:pPr algn="l" marL="604519" indent="-302260" lvl="1">
                <a:lnSpc>
                  <a:spcPts val="3919"/>
                </a:lnSpc>
                <a:buFont typeface="Arial"/>
                <a:buChar char="•"/>
              </a:pPr>
              <a:r>
                <a:rPr lang="en-US" sz="2799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Día de la Madre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1850893">
            <a:off x="4488909" y="9034751"/>
            <a:ext cx="447097" cy="447097"/>
          </a:xfrm>
          <a:custGeom>
            <a:avLst/>
            <a:gdLst/>
            <a:ahLst/>
            <a:cxnLst/>
            <a:rect r="r" b="b" t="t" l="l"/>
            <a:pathLst>
              <a:path h="447097" w="447097">
                <a:moveTo>
                  <a:pt x="0" y="0"/>
                </a:moveTo>
                <a:lnTo>
                  <a:pt x="447097" y="0"/>
                </a:lnTo>
                <a:lnTo>
                  <a:pt x="447097" y="447098"/>
                </a:lnTo>
                <a:lnTo>
                  <a:pt x="0" y="4470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19009" y="5740928"/>
            <a:ext cx="425931" cy="425931"/>
          </a:xfrm>
          <a:custGeom>
            <a:avLst/>
            <a:gdLst/>
            <a:ahLst/>
            <a:cxnLst/>
            <a:rect r="r" b="b" t="t" l="l"/>
            <a:pathLst>
              <a:path h="425931" w="425931">
                <a:moveTo>
                  <a:pt x="0" y="0"/>
                </a:moveTo>
                <a:lnTo>
                  <a:pt x="425931" y="0"/>
                </a:lnTo>
                <a:lnTo>
                  <a:pt x="425931" y="425932"/>
                </a:lnTo>
                <a:lnTo>
                  <a:pt x="0" y="42593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1850893">
            <a:off x="4025952" y="1879387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3" y="0"/>
                </a:lnTo>
                <a:lnTo>
                  <a:pt x="579013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B2C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62137" y="3208252"/>
            <a:ext cx="9435230" cy="6179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771"/>
              </a:lnSpc>
            </a:pPr>
            <a:r>
              <a:rPr lang="en-US" sz="2693">
                <a:solidFill>
                  <a:srgbClr val="D4A522"/>
                </a:solidFill>
                <a:latin typeface="RoxboroughCF"/>
                <a:ea typeface="RoxboroughCF"/>
                <a:cs typeface="RoxboroughCF"/>
                <a:sym typeface="RoxboroughCF"/>
              </a:rPr>
              <a:t>ESTADOS UNIDOS ES UNO DE LOS PAÍSES CON MAYOR DIVERSIDAD RELIGIOSA DEL MUNDO. LA RELIGIÓN MÁS EXTENDIDA ES EL CRISTIANISMO, PERO TAMBIÉN HAY OTRAS CREENCIAS, COMO EL JUDAÍSMO Y EL ISLAM</a:t>
            </a:r>
          </a:p>
          <a:p>
            <a:pPr algn="l">
              <a:lnSpc>
                <a:spcPts val="3771"/>
              </a:lnSpc>
            </a:pPr>
          </a:p>
          <a:p>
            <a:pPr algn="l" marL="581557" indent="-290778" lvl="1">
              <a:lnSpc>
                <a:spcPts val="3771"/>
              </a:lnSpc>
              <a:buFont typeface="Arial"/>
              <a:buChar char="•"/>
            </a:pPr>
            <a:r>
              <a:rPr lang="en-US" sz="2693">
                <a:solidFill>
                  <a:srgbClr val="D4A522"/>
                </a:solidFill>
                <a:latin typeface="RoxboroughCF"/>
                <a:ea typeface="RoxboroughCF"/>
                <a:cs typeface="RoxboroughCF"/>
                <a:sym typeface="RoxboroughCF"/>
              </a:rPr>
              <a:t>CRISTIANISMO: LA RELIGIÓN MÁS EXTENDIDA EN ESTADOS UNIDOS, CON UN 74,54% DE LA POBLACIÓN QUE LA PROFESA. </a:t>
            </a:r>
          </a:p>
          <a:p>
            <a:pPr algn="l" marL="581557" indent="-290778" lvl="1">
              <a:lnSpc>
                <a:spcPts val="3771"/>
              </a:lnSpc>
              <a:buFont typeface="Arial"/>
              <a:buChar char="•"/>
            </a:pPr>
            <a:r>
              <a:rPr lang="en-US" sz="2693">
                <a:solidFill>
                  <a:srgbClr val="D4A522"/>
                </a:solidFill>
                <a:latin typeface="RoxboroughCF"/>
                <a:ea typeface="RoxboroughCF"/>
                <a:cs typeface="RoxboroughCF"/>
                <a:sym typeface="RoxboroughCF"/>
              </a:rPr>
              <a:t>Judaísmo: En Florida, el 3% de la población se identifica como judía. </a:t>
            </a:r>
          </a:p>
          <a:p>
            <a:pPr algn="l" marL="581557" indent="-290778" lvl="1">
              <a:lnSpc>
                <a:spcPts val="3771"/>
              </a:lnSpc>
              <a:buFont typeface="Arial"/>
              <a:buChar char="•"/>
            </a:pPr>
            <a:r>
              <a:rPr lang="en-US" sz="2693">
                <a:solidFill>
                  <a:srgbClr val="D4A522"/>
                </a:solidFill>
                <a:latin typeface="RoxboroughCF"/>
                <a:ea typeface="RoxboroughCF"/>
                <a:cs typeface="RoxboroughCF"/>
                <a:sym typeface="RoxboroughCF"/>
              </a:rPr>
              <a:t>Islam: En Florida, hay 156 congregaciones musulmanas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-513025">
            <a:off x="13743692" y="3461567"/>
            <a:ext cx="3125109" cy="5486497"/>
          </a:xfrm>
          <a:custGeom>
            <a:avLst/>
            <a:gdLst/>
            <a:ahLst/>
            <a:cxnLst/>
            <a:rect r="r" b="b" t="t" l="l"/>
            <a:pathLst>
              <a:path h="5486497" w="3125109">
                <a:moveTo>
                  <a:pt x="0" y="0"/>
                </a:moveTo>
                <a:lnTo>
                  <a:pt x="3125109" y="0"/>
                </a:lnTo>
                <a:lnTo>
                  <a:pt x="3125109" y="5486497"/>
                </a:lnTo>
                <a:lnTo>
                  <a:pt x="0" y="54864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408755">
            <a:off x="11567680" y="1161317"/>
            <a:ext cx="2564988" cy="5527991"/>
          </a:xfrm>
          <a:custGeom>
            <a:avLst/>
            <a:gdLst/>
            <a:ahLst/>
            <a:cxnLst/>
            <a:rect r="r" b="b" t="t" l="l"/>
            <a:pathLst>
              <a:path h="5527991" w="2564988">
                <a:moveTo>
                  <a:pt x="0" y="0"/>
                </a:moveTo>
                <a:lnTo>
                  <a:pt x="2564988" y="0"/>
                </a:lnTo>
                <a:lnTo>
                  <a:pt x="2564988" y="5527991"/>
                </a:lnTo>
                <a:lnTo>
                  <a:pt x="0" y="55279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5802395" y="1429116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34726" y="1342046"/>
            <a:ext cx="11179145" cy="13583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679"/>
              </a:lnSpc>
              <a:spcBef>
                <a:spcPct val="0"/>
              </a:spcBef>
            </a:pPr>
            <a:r>
              <a:rPr lang="en-US" sz="8899">
                <a:solidFill>
                  <a:srgbClr val="D4A522"/>
                </a:solidFill>
                <a:latin typeface="RoxboroughCF"/>
                <a:ea typeface="RoxboroughCF"/>
                <a:cs typeface="RoxboroughCF"/>
                <a:sym typeface="RoxboroughCF"/>
              </a:rPr>
              <a:t>Creencias 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2774180" y="7795633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3"/>
                </a:lnTo>
                <a:lnTo>
                  <a:pt x="0" y="57901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B2C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848616"/>
            <a:ext cx="12865590" cy="9827692"/>
            <a:chOff x="0" y="0"/>
            <a:chExt cx="17154121" cy="13103589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35"/>
              <a:ext cx="17154121" cy="14381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569"/>
                </a:lnSpc>
                <a:spcBef>
                  <a:spcPct val="0"/>
                </a:spcBef>
              </a:pPr>
              <a:r>
                <a:rPr lang="en-US" sz="7141">
                  <a:solidFill>
                    <a:srgbClr val="D4A522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Valores 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2348288"/>
              <a:ext cx="12930335" cy="107552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616719" indent="-308359" lvl="1">
                <a:lnSpc>
                  <a:spcPts val="3999"/>
                </a:lnSpc>
                <a:buFont typeface="Arial"/>
                <a:buChar char="•"/>
              </a:pPr>
              <a:r>
                <a:rPr lang="en-US" sz="2856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Individualismo: Se incentiva a los estadounidenses a ser independientes y a perseguir sus propios objetivos.</a:t>
              </a:r>
            </a:p>
            <a:p>
              <a:pPr algn="just" marL="616719" indent="-308359" lvl="1">
                <a:lnSpc>
                  <a:spcPts val="3999"/>
                </a:lnSpc>
                <a:buFont typeface="Arial"/>
                <a:buChar char="•"/>
              </a:pPr>
              <a:r>
                <a:rPr lang="en-US" sz="2856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Igualdad de oportunidades: Se cree que todas las personas deberían tener las mismas oportunidades.</a:t>
              </a:r>
            </a:p>
            <a:p>
              <a:pPr algn="l" marL="616719" indent="-308359" lvl="1">
                <a:lnSpc>
                  <a:spcPts val="3999"/>
                </a:lnSpc>
                <a:buFont typeface="Arial"/>
                <a:buChar char="•"/>
              </a:pPr>
              <a:r>
                <a:rPr lang="en-US" sz="2856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Éxito personal: Se valora el mérito personal y se estimula la competitividad.</a:t>
              </a:r>
            </a:p>
            <a:p>
              <a:pPr algn="l" marL="616719" indent="-308359" lvl="1">
                <a:lnSpc>
                  <a:spcPts val="3999"/>
                </a:lnSpc>
                <a:buFont typeface="Arial"/>
                <a:buChar char="•"/>
              </a:pPr>
              <a:r>
                <a:rPr lang="en-US" sz="2856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Bienestar material: Se cree que el éxito deriva en ganar dinero y disfrutar de las cosas que se pueden comprar.</a:t>
              </a:r>
            </a:p>
            <a:p>
              <a:pPr algn="l" marL="616719" indent="-308359" lvl="1">
                <a:lnSpc>
                  <a:spcPts val="3999"/>
                </a:lnSpc>
                <a:buFont typeface="Arial"/>
                <a:buChar char="•"/>
              </a:pPr>
              <a:r>
                <a:rPr lang="en-US" sz="2856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Eficiencia: Se valora hacer las cosas de manera eficiente.</a:t>
              </a:r>
            </a:p>
            <a:p>
              <a:pPr algn="l" marL="616719" indent="-308359" lvl="1">
                <a:lnSpc>
                  <a:spcPts val="3999"/>
                </a:lnSpc>
                <a:buFont typeface="Arial"/>
                <a:buChar char="•"/>
              </a:pPr>
              <a:r>
                <a:rPr lang="en-US" sz="2856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Progreso: Se tiende a ser optimista y a pensar que el futuro será mejor que el pasado.</a:t>
              </a:r>
            </a:p>
            <a:p>
              <a:pPr algn="l">
                <a:lnSpc>
                  <a:spcPts val="3999"/>
                </a:lnSpc>
              </a:pPr>
            </a:p>
            <a:p>
              <a:pPr algn="l">
                <a:lnSpc>
                  <a:spcPts val="3999"/>
                </a:lnSpc>
              </a:pPr>
            </a:p>
            <a:p>
              <a:pPr algn="l">
                <a:lnSpc>
                  <a:spcPts val="3999"/>
                </a:lnSpc>
              </a:pPr>
            </a:p>
            <a:p>
              <a:pPr algn="l" marL="0" indent="0" lvl="0">
                <a:lnSpc>
                  <a:spcPts val="399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8267669" y="1441220"/>
            <a:ext cx="8340012" cy="7404561"/>
          </a:xfrm>
          <a:custGeom>
            <a:avLst/>
            <a:gdLst/>
            <a:ahLst/>
            <a:cxnLst/>
            <a:rect r="r" b="b" t="t" l="l"/>
            <a:pathLst>
              <a:path h="7404561" w="8340012">
                <a:moveTo>
                  <a:pt x="0" y="0"/>
                </a:moveTo>
                <a:lnTo>
                  <a:pt x="8340012" y="0"/>
                </a:lnTo>
                <a:lnTo>
                  <a:pt x="8340012" y="7404560"/>
                </a:lnTo>
                <a:lnTo>
                  <a:pt x="0" y="74045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818190" y="1719034"/>
            <a:ext cx="651619" cy="651619"/>
          </a:xfrm>
          <a:custGeom>
            <a:avLst/>
            <a:gdLst/>
            <a:ahLst/>
            <a:cxnLst/>
            <a:rect r="r" b="b" t="t" l="l"/>
            <a:pathLst>
              <a:path h="651619" w="651619">
                <a:moveTo>
                  <a:pt x="0" y="0"/>
                </a:moveTo>
                <a:lnTo>
                  <a:pt x="651620" y="0"/>
                </a:lnTo>
                <a:lnTo>
                  <a:pt x="651620" y="651619"/>
                </a:lnTo>
                <a:lnTo>
                  <a:pt x="0" y="651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6607681" y="6103480"/>
            <a:ext cx="651619" cy="651619"/>
          </a:xfrm>
          <a:custGeom>
            <a:avLst/>
            <a:gdLst/>
            <a:ahLst/>
            <a:cxnLst/>
            <a:rect r="r" b="b" t="t" l="l"/>
            <a:pathLst>
              <a:path h="651619" w="651619">
                <a:moveTo>
                  <a:pt x="0" y="0"/>
                </a:moveTo>
                <a:lnTo>
                  <a:pt x="651619" y="0"/>
                </a:lnTo>
                <a:lnTo>
                  <a:pt x="651619" y="651619"/>
                </a:lnTo>
                <a:lnTo>
                  <a:pt x="0" y="651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13283423" y="1174791"/>
            <a:ext cx="3975877" cy="2391723"/>
            <a:chOff x="0" y="0"/>
            <a:chExt cx="5301169" cy="3188964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5301169" cy="3188964"/>
              <a:chOff x="0" y="0"/>
              <a:chExt cx="3472874" cy="2097536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3472874" cy="2097537"/>
              </a:xfrm>
              <a:custGeom>
                <a:avLst/>
                <a:gdLst/>
                <a:ahLst/>
                <a:cxnLst/>
                <a:rect r="r" b="b" t="t" l="l"/>
                <a:pathLst>
                  <a:path h="2097537" w="3472874">
                    <a:moveTo>
                      <a:pt x="3348414" y="2097537"/>
                    </a:moveTo>
                    <a:lnTo>
                      <a:pt x="124460" y="2097537"/>
                    </a:lnTo>
                    <a:cubicBezTo>
                      <a:pt x="55880" y="2097537"/>
                      <a:pt x="0" y="2041656"/>
                      <a:pt x="0" y="1973076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348414" y="0"/>
                    </a:lnTo>
                    <a:cubicBezTo>
                      <a:pt x="3416994" y="0"/>
                      <a:pt x="3472874" y="55880"/>
                      <a:pt x="3472874" y="124460"/>
                    </a:cubicBezTo>
                    <a:lnTo>
                      <a:pt x="3472874" y="1973076"/>
                    </a:lnTo>
                    <a:cubicBezTo>
                      <a:pt x="3472874" y="2041656"/>
                      <a:pt x="3416994" y="2097537"/>
                      <a:pt x="3348414" y="2097537"/>
                    </a:cubicBezTo>
                    <a:close/>
                  </a:path>
                </a:pathLst>
              </a:custGeom>
              <a:solidFill>
                <a:srgbClr val="F6F3EB"/>
              </a:solidFill>
            </p:spPr>
          </p:sp>
        </p:grpSp>
        <p:sp>
          <p:nvSpPr>
            <p:cNvPr name="Freeform 11" id="11"/>
            <p:cNvSpPr/>
            <p:nvPr/>
          </p:nvSpPr>
          <p:spPr>
            <a:xfrm flipH="false" flipV="false" rot="0">
              <a:off x="207386" y="291601"/>
              <a:ext cx="558565" cy="596996"/>
            </a:xfrm>
            <a:custGeom>
              <a:avLst/>
              <a:gdLst/>
              <a:ahLst/>
              <a:cxnLst/>
              <a:rect r="r" b="b" t="t" l="l"/>
              <a:pathLst>
                <a:path h="596996" w="558565">
                  <a:moveTo>
                    <a:pt x="0" y="0"/>
                  </a:moveTo>
                  <a:lnTo>
                    <a:pt x="558565" y="0"/>
                  </a:lnTo>
                  <a:lnTo>
                    <a:pt x="558565" y="596996"/>
                  </a:lnTo>
                  <a:lnTo>
                    <a:pt x="0" y="5969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2700000">
              <a:off x="180901" y="1359306"/>
              <a:ext cx="611536" cy="611536"/>
            </a:xfrm>
            <a:custGeom>
              <a:avLst/>
              <a:gdLst/>
              <a:ahLst/>
              <a:cxnLst/>
              <a:rect r="r" b="b" t="t" l="l"/>
              <a:pathLst>
                <a:path h="611536" w="611536">
                  <a:moveTo>
                    <a:pt x="0" y="0"/>
                  </a:moveTo>
                  <a:lnTo>
                    <a:pt x="611536" y="0"/>
                  </a:lnTo>
                  <a:lnTo>
                    <a:pt x="611536" y="611536"/>
                  </a:lnTo>
                  <a:lnTo>
                    <a:pt x="0" y="6115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1036125" y="2390780"/>
              <a:ext cx="3971943" cy="48346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68"/>
                </a:lnSpc>
                <a:spcBef>
                  <a:spcPct val="0"/>
                </a:spcBef>
              </a:pPr>
              <a:r>
                <a:rPr lang="en-US" b="true" sz="1045" i="true">
                  <a:solidFill>
                    <a:srgbClr val="D4A522"/>
                  </a:solidFill>
                  <a:latin typeface="Aileron Bold Italics"/>
                  <a:ea typeface="Aileron Bold Italics"/>
                  <a:cs typeface="Aileron Bold Italics"/>
                  <a:sym typeface="Aileron Bold Italics"/>
                </a:rPr>
                <a:t>Borrá esta nota después de editar esta página. ¡Gracias!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1036125" y="303531"/>
              <a:ext cx="3977696" cy="1753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68"/>
                </a:lnSpc>
              </a:pPr>
              <a:r>
                <a:rPr lang="en-US" sz="1045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Consejo: usá enlaces para ir a una página diferente dentro de tu presentación. ¡Los enlaces funcionan mejor para páginas como esta! </a:t>
              </a:r>
            </a:p>
            <a:p>
              <a:pPr algn="l">
                <a:lnSpc>
                  <a:spcPts val="1568"/>
                </a:lnSpc>
              </a:pPr>
            </a:p>
            <a:p>
              <a:pPr algn="l">
                <a:lnSpc>
                  <a:spcPts val="1568"/>
                </a:lnSpc>
              </a:pPr>
              <a:r>
                <a:rPr lang="en-US" sz="1045">
                  <a:solidFill>
                    <a:srgbClr val="1B2C51"/>
                  </a:solidFill>
                  <a:latin typeface="Aileron"/>
                  <a:ea typeface="Aileron"/>
                  <a:cs typeface="Aileron"/>
                  <a:sym typeface="Aileron"/>
                </a:rPr>
                <a:t>Cómo: Resaltá el texto, hacé clic en el símbolo de la barra de herramientas, y seleccioná la página de la presentación que querés conectar.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B2C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57618"/>
            <a:ext cx="16500543" cy="9808805"/>
            <a:chOff x="0" y="0"/>
            <a:chExt cx="22000724" cy="13078406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2550568"/>
              <a:ext cx="15186541" cy="1052777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Valores</a:t>
              </a:r>
            </a:p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Los estadounidenses valoran el trabajo duro, el esfuerzo y el talento para alcanzar el éxito. También aprecian a las personas que logran sus objetivos sin influencias externas. </a:t>
              </a:r>
            </a:p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Religión</a:t>
              </a:r>
            </a:p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Estados Unidos tiene libertad de religión, por lo que la mayoría de las personas se describen como cristianas, pero también hay quienes practican el judaísmo, el hinduismo, el budismo y el Islam. </a:t>
              </a:r>
            </a:p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Lenguas</a:t>
              </a:r>
            </a:p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Estados Unidos tiene una gran diversidad lingüística, con raíces en las lenguas indígenas, las influencias coloniales y las oleadas de inmigración. </a:t>
              </a:r>
            </a:p>
            <a:p>
              <a:pPr algn="just">
                <a:lnSpc>
                  <a:spcPts val="3959"/>
                </a:lnSpc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Arte</a:t>
              </a:r>
            </a:p>
            <a:p>
              <a:pPr algn="just" marL="0" indent="0" lvl="0">
                <a:lnSpc>
                  <a:spcPts val="3959"/>
                </a:lnSpc>
                <a:spcBef>
                  <a:spcPct val="0"/>
                </a:spcBef>
              </a:pPr>
              <a:r>
                <a:rPr lang="en-US" sz="2827">
                  <a:solidFill>
                    <a:srgbClr val="D4A522"/>
                  </a:solidFill>
                  <a:latin typeface="Aileron"/>
                  <a:ea typeface="Aileron"/>
                  <a:cs typeface="Aileron"/>
                  <a:sym typeface="Aileron"/>
                </a:rPr>
                <a:t>Estados Unidos ha sido el escenario de grandes artistas, como Aretha Franklin, Jimi Hendrix, Ella Fitzgerald y Michael Jackson en la música, o James Dean y Marilyn Monroe en el cine. 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92"/>
              <a:ext cx="22000724" cy="123506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330"/>
                </a:lnSpc>
                <a:spcBef>
                  <a:spcPct val="0"/>
                </a:spcBef>
              </a:pPr>
              <a:r>
                <a:rPr lang="en-US" sz="6109">
                  <a:solidFill>
                    <a:srgbClr val="D4A522"/>
                  </a:solidFill>
                  <a:latin typeface="RoxboroughCF"/>
                  <a:ea typeface="RoxboroughCF"/>
                  <a:cs typeface="RoxboroughCF"/>
                  <a:sym typeface="RoxboroughCF"/>
                </a:rPr>
                <a:t>Cultura general 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0563336" y="1028700"/>
            <a:ext cx="6135990" cy="8229600"/>
          </a:xfrm>
          <a:custGeom>
            <a:avLst/>
            <a:gdLst/>
            <a:ahLst/>
            <a:cxnLst/>
            <a:rect r="r" b="b" t="t" l="l"/>
            <a:pathLst>
              <a:path h="8229600" w="6135990">
                <a:moveTo>
                  <a:pt x="0" y="0"/>
                </a:moveTo>
                <a:lnTo>
                  <a:pt x="6135990" y="0"/>
                </a:lnTo>
                <a:lnTo>
                  <a:pt x="613599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5921530" y="1848717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3" y="0"/>
                </a:lnTo>
                <a:lnTo>
                  <a:pt x="579013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0728988" y="3421486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341824" y="6352604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3"/>
                </a:lnTo>
                <a:lnTo>
                  <a:pt x="0" y="57901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341824" y="4564486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4" y="0"/>
                </a:lnTo>
                <a:lnTo>
                  <a:pt x="579014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B2C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190235" y="-113736"/>
            <a:ext cx="9589199" cy="10514472"/>
          </a:xfrm>
          <a:custGeom>
            <a:avLst/>
            <a:gdLst/>
            <a:ahLst/>
            <a:cxnLst/>
            <a:rect r="r" b="b" t="t" l="l"/>
            <a:pathLst>
              <a:path h="10514472" w="9589199">
                <a:moveTo>
                  <a:pt x="0" y="0"/>
                </a:moveTo>
                <a:lnTo>
                  <a:pt x="9589198" y="0"/>
                </a:lnTo>
                <a:lnTo>
                  <a:pt x="9589198" y="10514472"/>
                </a:lnTo>
                <a:lnTo>
                  <a:pt x="0" y="105144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6200872" y="1762370"/>
            <a:ext cx="11058428" cy="6863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7988"/>
              </a:lnSpc>
              <a:spcBef>
                <a:spcPct val="0"/>
              </a:spcBef>
            </a:pPr>
            <a:r>
              <a:rPr lang="en-US" sz="14990">
                <a:solidFill>
                  <a:srgbClr val="D4A522"/>
                </a:solidFill>
                <a:latin typeface="RoxboroughCF"/>
                <a:ea typeface="RoxboroughCF"/>
                <a:cs typeface="RoxboroughCF"/>
                <a:sym typeface="RoxboroughCF"/>
              </a:rPr>
              <a:t>Eso fue todo gracias por su atención 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1850893">
            <a:off x="4488909" y="9034751"/>
            <a:ext cx="447097" cy="447097"/>
          </a:xfrm>
          <a:custGeom>
            <a:avLst/>
            <a:gdLst/>
            <a:ahLst/>
            <a:cxnLst/>
            <a:rect r="r" b="b" t="t" l="l"/>
            <a:pathLst>
              <a:path h="447097" w="447097">
                <a:moveTo>
                  <a:pt x="0" y="0"/>
                </a:moveTo>
                <a:lnTo>
                  <a:pt x="447097" y="0"/>
                </a:lnTo>
                <a:lnTo>
                  <a:pt x="447097" y="447098"/>
                </a:lnTo>
                <a:lnTo>
                  <a:pt x="0" y="4470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019009" y="5740928"/>
            <a:ext cx="425931" cy="425931"/>
          </a:xfrm>
          <a:custGeom>
            <a:avLst/>
            <a:gdLst/>
            <a:ahLst/>
            <a:cxnLst/>
            <a:rect r="r" b="b" t="t" l="l"/>
            <a:pathLst>
              <a:path h="425931" w="425931">
                <a:moveTo>
                  <a:pt x="0" y="0"/>
                </a:moveTo>
                <a:lnTo>
                  <a:pt x="425931" y="0"/>
                </a:lnTo>
                <a:lnTo>
                  <a:pt x="425931" y="425932"/>
                </a:lnTo>
                <a:lnTo>
                  <a:pt x="0" y="42593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1850893">
            <a:off x="4025952" y="1879387"/>
            <a:ext cx="579014" cy="579014"/>
          </a:xfrm>
          <a:custGeom>
            <a:avLst/>
            <a:gdLst/>
            <a:ahLst/>
            <a:cxnLst/>
            <a:rect r="r" b="b" t="t" l="l"/>
            <a:pathLst>
              <a:path h="579014" w="579014">
                <a:moveTo>
                  <a:pt x="0" y="0"/>
                </a:moveTo>
                <a:lnTo>
                  <a:pt x="579013" y="0"/>
                </a:lnTo>
                <a:lnTo>
                  <a:pt x="579013" y="579014"/>
                </a:lnTo>
                <a:lnTo>
                  <a:pt x="0" y="5790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DAGZawZoeAw</dc:identifier>
  <dcterms:modified xsi:type="dcterms:W3CDTF">2011-08-01T06:04:30Z</dcterms:modified>
  <cp:revision>1</cp:revision>
  <dc:title>Estados Unidos</dc:title>
</cp:coreProperties>
</file>