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8" r:id="rId1"/>
  </p:sldMasterIdLst>
  <p:sldIdLst>
    <p:sldId id="256" r:id="rId2"/>
  </p:sldIdLst>
  <p:sldSz cx="43200638" cy="43200638"/>
  <p:notesSz cx="6858000" cy="9144000"/>
  <p:defaultTextStyle>
    <a:defPPr>
      <a:defRPr lang="es-MX"/>
    </a:defPPr>
    <a:lvl1pPr marL="0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1pPr>
    <a:lvl2pPr marL="2073631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2pPr>
    <a:lvl3pPr marL="4147261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3pPr>
    <a:lvl4pPr marL="6220892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4pPr>
    <a:lvl5pPr marL="8294522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5pPr>
    <a:lvl6pPr marL="10368153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6pPr>
    <a:lvl7pPr marL="12441784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7pPr>
    <a:lvl8pPr marL="14515414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8pPr>
    <a:lvl9pPr marL="16589045" algn="l" defTabSz="4147261" rtl="0" eaLnBrk="1" latinLnBrk="0" hangingPunct="1">
      <a:defRPr sz="816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E11"/>
    <a:srgbClr val="FF7619"/>
    <a:srgbClr val="FFA219"/>
    <a:srgbClr val="CCFF33"/>
    <a:srgbClr val="FF3300"/>
    <a:srgbClr val="7CA800"/>
    <a:srgbClr val="008E00"/>
    <a:srgbClr val="CC3300"/>
    <a:srgbClr val="FFFFFF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35" d="100"/>
          <a:sy n="35" d="100"/>
        </p:scale>
        <p:origin x="43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400080" y="7070108"/>
            <a:ext cx="32400479" cy="15040222"/>
          </a:xfrm>
        </p:spPr>
        <p:txBody>
          <a:bodyPr anchor="b"/>
          <a:lstStyle>
            <a:lvl1pPr algn="ctr">
              <a:defRPr sz="2126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400080" y="22690338"/>
            <a:ext cx="32400479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20042" indent="0" algn="ctr">
              <a:buNone/>
              <a:defRPr sz="7087"/>
            </a:lvl2pPr>
            <a:lvl3pPr marL="3240085" indent="0" algn="ctr">
              <a:buNone/>
              <a:defRPr sz="6378"/>
            </a:lvl3pPr>
            <a:lvl4pPr marL="4860127" indent="0" algn="ctr">
              <a:buNone/>
              <a:defRPr sz="5669"/>
            </a:lvl4pPr>
            <a:lvl5pPr marL="6480170" indent="0" algn="ctr">
              <a:buNone/>
              <a:defRPr sz="5669"/>
            </a:lvl5pPr>
            <a:lvl6pPr marL="8100212" indent="0" algn="ctr">
              <a:buNone/>
              <a:defRPr sz="5669"/>
            </a:lvl6pPr>
            <a:lvl7pPr marL="9720255" indent="0" algn="ctr">
              <a:buNone/>
              <a:defRPr sz="5669"/>
            </a:lvl7pPr>
            <a:lvl8pPr marL="11340297" indent="0" algn="ctr">
              <a:buNone/>
              <a:defRPr sz="5669"/>
            </a:lvl8pPr>
            <a:lvl9pPr marL="12960340" indent="0" algn="ctr">
              <a:buNone/>
              <a:defRPr sz="5669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29/11/2024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78258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29/11/2024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15920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0915456" y="2300034"/>
            <a:ext cx="9315138" cy="366105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2970044" y="2300034"/>
            <a:ext cx="27405405" cy="36610544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29/11/2024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11738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29/11/2024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05686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47544" y="10770165"/>
            <a:ext cx="37260550" cy="17970262"/>
          </a:xfrm>
        </p:spPr>
        <p:txBody>
          <a:bodyPr anchor="b"/>
          <a:lstStyle>
            <a:lvl1pPr>
              <a:defRPr sz="2126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947544" y="28910433"/>
            <a:ext cx="37260550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>
                    <a:tint val="75000"/>
                  </a:schemeClr>
                </a:solidFill>
              </a:defRPr>
            </a:lvl1pPr>
            <a:lvl2pPr marL="1620042" indent="0">
              <a:buNone/>
              <a:defRPr sz="7087">
                <a:solidFill>
                  <a:schemeClr val="tx1">
                    <a:tint val="75000"/>
                  </a:schemeClr>
                </a:solidFill>
              </a:defRPr>
            </a:lvl2pPr>
            <a:lvl3pPr marL="3240085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6012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80170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100212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202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4029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60340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29/11/2024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62470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2970044" y="11500170"/>
            <a:ext cx="18360271" cy="2741040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1870323" y="11500170"/>
            <a:ext cx="18360271" cy="2741040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29/11/2024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51345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75671" y="2300037"/>
            <a:ext cx="37260550" cy="835012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975673" y="10590160"/>
            <a:ext cx="18275893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20042" indent="0">
              <a:buNone/>
              <a:defRPr sz="7087" b="1"/>
            </a:lvl2pPr>
            <a:lvl3pPr marL="3240085" indent="0">
              <a:buNone/>
              <a:defRPr sz="6378" b="1"/>
            </a:lvl3pPr>
            <a:lvl4pPr marL="4860127" indent="0">
              <a:buNone/>
              <a:defRPr sz="5669" b="1"/>
            </a:lvl4pPr>
            <a:lvl5pPr marL="6480170" indent="0">
              <a:buNone/>
              <a:defRPr sz="5669" b="1"/>
            </a:lvl5pPr>
            <a:lvl6pPr marL="8100212" indent="0">
              <a:buNone/>
              <a:defRPr sz="5669" b="1"/>
            </a:lvl6pPr>
            <a:lvl7pPr marL="9720255" indent="0">
              <a:buNone/>
              <a:defRPr sz="5669" b="1"/>
            </a:lvl7pPr>
            <a:lvl8pPr marL="11340297" indent="0">
              <a:buNone/>
              <a:defRPr sz="5669" b="1"/>
            </a:lvl8pPr>
            <a:lvl9pPr marL="12960340" indent="0">
              <a:buNone/>
              <a:defRPr sz="5669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975673" y="15780233"/>
            <a:ext cx="18275893" cy="2321034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21870323" y="10590160"/>
            <a:ext cx="18365898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20042" indent="0">
              <a:buNone/>
              <a:defRPr sz="7087" b="1"/>
            </a:lvl2pPr>
            <a:lvl3pPr marL="3240085" indent="0">
              <a:buNone/>
              <a:defRPr sz="6378" b="1"/>
            </a:lvl3pPr>
            <a:lvl4pPr marL="4860127" indent="0">
              <a:buNone/>
              <a:defRPr sz="5669" b="1"/>
            </a:lvl4pPr>
            <a:lvl5pPr marL="6480170" indent="0">
              <a:buNone/>
              <a:defRPr sz="5669" b="1"/>
            </a:lvl5pPr>
            <a:lvl6pPr marL="8100212" indent="0">
              <a:buNone/>
              <a:defRPr sz="5669" b="1"/>
            </a:lvl6pPr>
            <a:lvl7pPr marL="9720255" indent="0">
              <a:buNone/>
              <a:defRPr sz="5669" b="1"/>
            </a:lvl7pPr>
            <a:lvl8pPr marL="11340297" indent="0">
              <a:buNone/>
              <a:defRPr sz="5669" b="1"/>
            </a:lvl8pPr>
            <a:lvl9pPr marL="12960340" indent="0">
              <a:buNone/>
              <a:defRPr sz="5669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21870323" y="15780233"/>
            <a:ext cx="18365898" cy="23210346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29/11/2024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97291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29/11/2024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50340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29/11/2024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35542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75672" y="2880042"/>
            <a:ext cx="13933329" cy="10080149"/>
          </a:xfrm>
        </p:spPr>
        <p:txBody>
          <a:bodyPr anchor="b"/>
          <a:lstStyle>
            <a:lvl1pPr>
              <a:defRPr sz="11339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8365898" y="6220095"/>
            <a:ext cx="21870323" cy="30700453"/>
          </a:xfrm>
        </p:spPr>
        <p:txBody>
          <a:bodyPr/>
          <a:lstStyle>
            <a:lvl1pPr>
              <a:defRPr sz="11339"/>
            </a:lvl1pPr>
            <a:lvl2pPr>
              <a:defRPr sz="9922"/>
            </a:lvl2pPr>
            <a:lvl3pPr>
              <a:defRPr sz="8504"/>
            </a:lvl3pPr>
            <a:lvl4pPr>
              <a:defRPr sz="7087"/>
            </a:lvl4pPr>
            <a:lvl5pPr>
              <a:defRPr sz="7087"/>
            </a:lvl5pPr>
            <a:lvl6pPr>
              <a:defRPr sz="7087"/>
            </a:lvl6pPr>
            <a:lvl7pPr>
              <a:defRPr sz="7087"/>
            </a:lvl7pPr>
            <a:lvl8pPr>
              <a:defRPr sz="7087"/>
            </a:lvl8pPr>
            <a:lvl9pPr>
              <a:defRPr sz="7087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975672" y="12960191"/>
            <a:ext cx="13933329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20042" indent="0">
              <a:buNone/>
              <a:defRPr sz="4961"/>
            </a:lvl2pPr>
            <a:lvl3pPr marL="3240085" indent="0">
              <a:buNone/>
              <a:defRPr sz="4252"/>
            </a:lvl3pPr>
            <a:lvl4pPr marL="4860127" indent="0">
              <a:buNone/>
              <a:defRPr sz="3543"/>
            </a:lvl4pPr>
            <a:lvl5pPr marL="6480170" indent="0">
              <a:buNone/>
              <a:defRPr sz="3543"/>
            </a:lvl5pPr>
            <a:lvl6pPr marL="8100212" indent="0">
              <a:buNone/>
              <a:defRPr sz="3543"/>
            </a:lvl6pPr>
            <a:lvl7pPr marL="9720255" indent="0">
              <a:buNone/>
              <a:defRPr sz="3543"/>
            </a:lvl7pPr>
            <a:lvl8pPr marL="11340297" indent="0">
              <a:buNone/>
              <a:defRPr sz="3543"/>
            </a:lvl8pPr>
            <a:lvl9pPr marL="12960340" indent="0">
              <a:buNone/>
              <a:defRPr sz="3543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29/11/2024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9090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75672" y="2880042"/>
            <a:ext cx="13933329" cy="10080149"/>
          </a:xfrm>
        </p:spPr>
        <p:txBody>
          <a:bodyPr anchor="b"/>
          <a:lstStyle>
            <a:lvl1pPr>
              <a:defRPr sz="11339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8365898" y="6220095"/>
            <a:ext cx="21870323" cy="30700453"/>
          </a:xfrm>
        </p:spPr>
        <p:txBody>
          <a:bodyPr/>
          <a:lstStyle>
            <a:lvl1pPr marL="0" indent="0">
              <a:buNone/>
              <a:defRPr sz="11339"/>
            </a:lvl1pPr>
            <a:lvl2pPr marL="1620042" indent="0">
              <a:buNone/>
              <a:defRPr sz="9922"/>
            </a:lvl2pPr>
            <a:lvl3pPr marL="3240085" indent="0">
              <a:buNone/>
              <a:defRPr sz="8504"/>
            </a:lvl3pPr>
            <a:lvl4pPr marL="4860127" indent="0">
              <a:buNone/>
              <a:defRPr sz="7087"/>
            </a:lvl4pPr>
            <a:lvl5pPr marL="6480170" indent="0">
              <a:buNone/>
              <a:defRPr sz="7087"/>
            </a:lvl5pPr>
            <a:lvl6pPr marL="8100212" indent="0">
              <a:buNone/>
              <a:defRPr sz="7087"/>
            </a:lvl6pPr>
            <a:lvl7pPr marL="9720255" indent="0">
              <a:buNone/>
              <a:defRPr sz="7087"/>
            </a:lvl7pPr>
            <a:lvl8pPr marL="11340297" indent="0">
              <a:buNone/>
              <a:defRPr sz="7087"/>
            </a:lvl8pPr>
            <a:lvl9pPr marL="12960340" indent="0">
              <a:buNone/>
              <a:defRPr sz="7087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975672" y="12960191"/>
            <a:ext cx="13933329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20042" indent="0">
              <a:buNone/>
              <a:defRPr sz="4961"/>
            </a:lvl2pPr>
            <a:lvl3pPr marL="3240085" indent="0">
              <a:buNone/>
              <a:defRPr sz="4252"/>
            </a:lvl3pPr>
            <a:lvl4pPr marL="4860127" indent="0">
              <a:buNone/>
              <a:defRPr sz="3543"/>
            </a:lvl4pPr>
            <a:lvl5pPr marL="6480170" indent="0">
              <a:buNone/>
              <a:defRPr sz="3543"/>
            </a:lvl5pPr>
            <a:lvl6pPr marL="8100212" indent="0">
              <a:buNone/>
              <a:defRPr sz="3543"/>
            </a:lvl6pPr>
            <a:lvl7pPr marL="9720255" indent="0">
              <a:buNone/>
              <a:defRPr sz="3543"/>
            </a:lvl7pPr>
            <a:lvl8pPr marL="11340297" indent="0">
              <a:buNone/>
              <a:defRPr sz="3543"/>
            </a:lvl8pPr>
            <a:lvl9pPr marL="12960340" indent="0">
              <a:buNone/>
              <a:defRPr sz="3543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71CCB-C447-4F4F-90EA-194A68B165F2}" type="datetimeFigureOut">
              <a:rPr lang="es-MX" smtClean="0"/>
              <a:t>29/11/2024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3967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2970044" y="2300037"/>
            <a:ext cx="37260550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970044" y="11500170"/>
            <a:ext cx="37260550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2970044" y="40040594"/>
            <a:ext cx="9720144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71CCB-C447-4F4F-90EA-194A68B165F2}" type="datetimeFigureOut">
              <a:rPr lang="es-MX" smtClean="0"/>
              <a:t>29/11/2024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14310212" y="40040594"/>
            <a:ext cx="14580215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30510450" y="40040594"/>
            <a:ext cx="9720144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3E08E3-4913-4A52-A93B-56D0871E02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59210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9" r:id="rId1"/>
    <p:sldLayoutId id="2147483880" r:id="rId2"/>
    <p:sldLayoutId id="2147483881" r:id="rId3"/>
    <p:sldLayoutId id="2147483882" r:id="rId4"/>
    <p:sldLayoutId id="2147483883" r:id="rId5"/>
    <p:sldLayoutId id="2147483884" r:id="rId6"/>
    <p:sldLayoutId id="2147483885" r:id="rId7"/>
    <p:sldLayoutId id="2147483886" r:id="rId8"/>
    <p:sldLayoutId id="2147483887" r:id="rId9"/>
    <p:sldLayoutId id="2147483888" r:id="rId10"/>
    <p:sldLayoutId id="2147483889" r:id="rId11"/>
  </p:sldLayoutIdLst>
  <p:txStyles>
    <p:titleStyle>
      <a:lvl1pPr algn="l" defTabSz="3240085" rtl="0" eaLnBrk="1" latinLnBrk="0" hangingPunct="1">
        <a:lnSpc>
          <a:spcPct val="90000"/>
        </a:lnSpc>
        <a:spcBef>
          <a:spcPct val="0"/>
        </a:spcBef>
        <a:buNone/>
        <a:defRPr sz="1559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0021" indent="-810021" algn="l" defTabSz="3240085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2" kern="1200">
          <a:solidFill>
            <a:schemeClr val="tx1"/>
          </a:solidFill>
          <a:latin typeface="+mn-lt"/>
          <a:ea typeface="+mn-ea"/>
          <a:cs typeface="+mn-cs"/>
        </a:defRPr>
      </a:lvl1pPr>
      <a:lvl2pPr marL="2430064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50106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7" kern="1200">
          <a:solidFill>
            <a:schemeClr val="tx1"/>
          </a:solidFill>
          <a:latin typeface="+mn-lt"/>
          <a:ea typeface="+mn-ea"/>
          <a:cs typeface="+mn-cs"/>
        </a:defRPr>
      </a:lvl3pPr>
      <a:lvl4pPr marL="5670149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90191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10234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30276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50319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70361" indent="-810021" algn="l" defTabSz="3240085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20042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40085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60127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80170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100212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20255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40297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60340" algn="l" defTabSz="3240085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ve.scielo.org/scielo.php?pid=S2665-02662022000500029&amp;script=sci_arttext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hyperlink" Target="https://ve.scielo.org/scielo.php?pid=S2665-02662023000200209&amp;script=sci_arttext" TargetMode="External"/><Relationship Id="rId4" Type="http://schemas.openxmlformats.org/officeDocument/2006/relationships/hyperlink" Target="http://ve.scielo.org/scielo.php?script=sci_arttext&amp;pid=S2665-0266202200060003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40AB906-D601-0696-1DFE-57630857E0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3200638" cy="43200638"/>
          </a:xfrm>
          <a:prstGeom prst="rect">
            <a:avLst/>
          </a:prstGeom>
        </p:spPr>
      </p:pic>
      <p:sp>
        <p:nvSpPr>
          <p:cNvPr id="13" name="CuadroTexto 12"/>
          <p:cNvSpPr txBox="1"/>
          <p:nvPr/>
        </p:nvSpPr>
        <p:spPr>
          <a:xfrm>
            <a:off x="798908" y="12106682"/>
            <a:ext cx="41853101" cy="169277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US" sz="10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MATMANIA</a:t>
            </a:r>
            <a:endParaRPr lang="es-MX" sz="10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Recortar rectángulo de esquina sencilla 16"/>
          <p:cNvSpPr/>
          <p:nvPr/>
        </p:nvSpPr>
        <p:spPr>
          <a:xfrm>
            <a:off x="277160" y="3354484"/>
            <a:ext cx="8866840" cy="928204"/>
          </a:xfrm>
          <a:prstGeom prst="snip1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RESUMEN </a:t>
            </a:r>
          </a:p>
        </p:txBody>
      </p:sp>
      <p:sp>
        <p:nvSpPr>
          <p:cNvPr id="19" name="Rectángulo 18"/>
          <p:cNvSpPr/>
          <p:nvPr/>
        </p:nvSpPr>
        <p:spPr>
          <a:xfrm>
            <a:off x="226976" y="4589003"/>
            <a:ext cx="13393383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US" sz="5400" dirty="0"/>
              <a:t>El proyecto es una aplicación que ayuda al aprendizaje fácil de las matemáticas para asesorar a la personas que se le dificulta.</a:t>
            </a:r>
            <a:endParaRPr lang="es-MX" sz="5400" dirty="0"/>
          </a:p>
        </p:txBody>
      </p:sp>
      <p:sp>
        <p:nvSpPr>
          <p:cNvPr id="30" name="Rectángulo 29"/>
          <p:cNvSpPr/>
          <p:nvPr/>
        </p:nvSpPr>
        <p:spPr>
          <a:xfrm>
            <a:off x="164368" y="16789024"/>
            <a:ext cx="1311718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US" sz="5400" dirty="0"/>
              <a:t>El objetivo de este proyecto es crear una aplicación para facilitar el estudio de las matemáticas para que no tengan problemas</a:t>
            </a:r>
            <a:endParaRPr lang="es-MX" sz="5400" dirty="0"/>
          </a:p>
        </p:txBody>
      </p:sp>
      <p:sp>
        <p:nvSpPr>
          <p:cNvPr id="89" name="Recortar rectángulo de esquina sencilla 88"/>
          <p:cNvSpPr/>
          <p:nvPr/>
        </p:nvSpPr>
        <p:spPr>
          <a:xfrm>
            <a:off x="316329" y="15821737"/>
            <a:ext cx="9592051" cy="860702"/>
          </a:xfrm>
          <a:prstGeom prst="snip1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Objetivo General</a:t>
            </a:r>
          </a:p>
        </p:txBody>
      </p:sp>
      <p:sp>
        <p:nvSpPr>
          <p:cNvPr id="43" name="Rectángulo 42"/>
          <p:cNvSpPr/>
          <p:nvPr/>
        </p:nvSpPr>
        <p:spPr>
          <a:xfrm>
            <a:off x="291720" y="10310240"/>
            <a:ext cx="13352407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es-US" sz="5400" dirty="0"/>
              <a:t>En el mundo hay muchas personas que se le puede llegar a complicar el aprendizaje de las matemáticas, la aplicación busca ayudar a estas. De aquí surge la pregunta, ¿es posible hacer una aplicación que facilite el aprendizaje de las matemáticas?</a:t>
            </a:r>
            <a:endParaRPr lang="es-MX" sz="5400" dirty="0"/>
          </a:p>
        </p:txBody>
      </p:sp>
      <p:sp>
        <p:nvSpPr>
          <p:cNvPr id="90" name="Recortar rectángulo de esquina sencilla 89"/>
          <p:cNvSpPr/>
          <p:nvPr/>
        </p:nvSpPr>
        <p:spPr>
          <a:xfrm>
            <a:off x="160567" y="26468547"/>
            <a:ext cx="8983433" cy="683512"/>
          </a:xfrm>
          <a:prstGeom prst="snip1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Hipótesis</a:t>
            </a:r>
          </a:p>
        </p:txBody>
      </p:sp>
      <p:sp>
        <p:nvSpPr>
          <p:cNvPr id="93" name="Recortar rectángulo de esquina sencilla 92"/>
          <p:cNvSpPr/>
          <p:nvPr/>
        </p:nvSpPr>
        <p:spPr>
          <a:xfrm>
            <a:off x="15547430" y="14433312"/>
            <a:ext cx="9609660" cy="891574"/>
          </a:xfrm>
          <a:prstGeom prst="snip1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Materiales </a:t>
            </a:r>
          </a:p>
        </p:txBody>
      </p:sp>
      <p:cxnSp>
        <p:nvCxnSpPr>
          <p:cNvPr id="95" name="Conector recto 94"/>
          <p:cNvCxnSpPr/>
          <p:nvPr/>
        </p:nvCxnSpPr>
        <p:spPr>
          <a:xfrm>
            <a:off x="13832409" y="3737590"/>
            <a:ext cx="125805" cy="3301007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Conector recto 104"/>
          <p:cNvCxnSpPr/>
          <p:nvPr/>
        </p:nvCxnSpPr>
        <p:spPr>
          <a:xfrm>
            <a:off x="28495860" y="5036812"/>
            <a:ext cx="0" cy="3301007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Recortar rectángulo de esquina sencilla 141"/>
          <p:cNvSpPr/>
          <p:nvPr/>
        </p:nvSpPr>
        <p:spPr>
          <a:xfrm>
            <a:off x="29069043" y="3436374"/>
            <a:ext cx="12727300" cy="817310"/>
          </a:xfrm>
          <a:prstGeom prst="snip1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Resultados</a:t>
            </a:r>
          </a:p>
        </p:txBody>
      </p:sp>
      <p:sp>
        <p:nvSpPr>
          <p:cNvPr id="143" name="Rectángulo 142"/>
          <p:cNvSpPr/>
          <p:nvPr/>
        </p:nvSpPr>
        <p:spPr>
          <a:xfrm>
            <a:off x="14470403" y="15821737"/>
            <a:ext cx="13310696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57250" indent="-857250" algn="just">
              <a:lnSpc>
                <a:spcPct val="95000"/>
              </a:lnSpc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182880" algn="l"/>
              </a:tabLst>
            </a:pPr>
            <a:r>
              <a:rPr lang="es-US" sz="6000" b="1" dirty="0">
                <a:solidFill>
                  <a:srgbClr val="008E00"/>
                </a:solidFill>
                <a:cs typeface="Arial" panose="020B0604020202020204" pitchFamily="34" charset="0"/>
              </a:rPr>
              <a:t>Una computadora</a:t>
            </a:r>
          </a:p>
          <a:p>
            <a:pPr marL="857250" indent="-857250" algn="just">
              <a:lnSpc>
                <a:spcPct val="95000"/>
              </a:lnSpc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182880" algn="l"/>
              </a:tabLst>
            </a:pPr>
            <a:r>
              <a:rPr lang="es-US" sz="6000" b="1" dirty="0">
                <a:solidFill>
                  <a:srgbClr val="008E00"/>
                </a:solidFill>
                <a:cs typeface="Arial" panose="020B0604020202020204" pitchFamily="34" charset="0"/>
              </a:rPr>
              <a:t>Visual Studio (aplicación para programar)</a:t>
            </a:r>
          </a:p>
          <a:p>
            <a:pPr marL="857250" indent="-857250" algn="just">
              <a:lnSpc>
                <a:spcPct val="95000"/>
              </a:lnSpc>
              <a:spcAft>
                <a:spcPts val="600"/>
              </a:spcAft>
              <a:buFont typeface="Arial" panose="020B0604020202020204" pitchFamily="34" charset="0"/>
              <a:buChar char="•"/>
              <a:tabLst>
                <a:tab pos="182880" algn="l"/>
              </a:tabLst>
            </a:pPr>
            <a:r>
              <a:rPr lang="es-US" sz="6000" b="1" dirty="0">
                <a:solidFill>
                  <a:srgbClr val="008E00"/>
                </a:solidFill>
                <a:cs typeface="Arial" panose="020B0604020202020204" pitchFamily="34" charset="0"/>
              </a:rPr>
              <a:t>Apoyo de un programador</a:t>
            </a:r>
            <a:endParaRPr lang="es-MX" sz="6000" b="1" dirty="0">
              <a:solidFill>
                <a:srgbClr val="008E00"/>
              </a:solidFill>
              <a:cs typeface="Arial" panose="020B060402020202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94329" y="27417138"/>
            <a:ext cx="1333075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1137285" algn="l"/>
              </a:tabLst>
            </a:pPr>
            <a:r>
              <a:rPr lang="es-MX" sz="5400" dirty="0"/>
              <a:t>Sí, es posible. Con esta aplicación, las personas pueden aprender matemáticas de una forma fácil y divertida, usando ejemplos y ejercicios interactivos.</a:t>
            </a:r>
            <a:endParaRPr lang="es-MX" sz="5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6" name="Rectángulo 185"/>
          <p:cNvSpPr/>
          <p:nvPr/>
        </p:nvSpPr>
        <p:spPr>
          <a:xfrm>
            <a:off x="14514037" y="24032657"/>
            <a:ext cx="13310696" cy="66941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0" indent="-1143000" algn="just">
              <a:lnSpc>
                <a:spcPct val="95000"/>
              </a:lnSpc>
              <a:spcAft>
                <a:spcPts val="600"/>
              </a:spcAft>
              <a:buFont typeface="+mj-lt"/>
              <a:buAutoNum type="arabicPeriod"/>
              <a:tabLst>
                <a:tab pos="182880" algn="l"/>
              </a:tabLst>
            </a:pPr>
            <a:r>
              <a:rPr lang="es-US" sz="6000" b="1" dirty="0">
                <a:solidFill>
                  <a:srgbClr val="008E00"/>
                </a:solidFill>
                <a:cs typeface="Arial" panose="020B0604020202020204" pitchFamily="34" charset="0"/>
              </a:rPr>
              <a:t>Abrir Visual Studio</a:t>
            </a:r>
          </a:p>
          <a:p>
            <a:pPr marL="1143000" indent="-1143000" algn="just">
              <a:lnSpc>
                <a:spcPct val="95000"/>
              </a:lnSpc>
              <a:spcAft>
                <a:spcPts val="600"/>
              </a:spcAft>
              <a:buFont typeface="+mj-lt"/>
              <a:buAutoNum type="arabicPeriod"/>
              <a:tabLst>
                <a:tab pos="182880" algn="l"/>
              </a:tabLst>
            </a:pPr>
            <a:r>
              <a:rPr lang="es-US" sz="6000" b="1" dirty="0">
                <a:solidFill>
                  <a:srgbClr val="008E00"/>
                </a:solidFill>
                <a:cs typeface="Arial" panose="020B0604020202020204" pitchFamily="34" charset="0"/>
              </a:rPr>
              <a:t>Definir variables del programa </a:t>
            </a:r>
          </a:p>
          <a:p>
            <a:pPr marL="1143000" indent="-1143000" algn="just">
              <a:lnSpc>
                <a:spcPct val="95000"/>
              </a:lnSpc>
              <a:spcAft>
                <a:spcPts val="600"/>
              </a:spcAft>
              <a:buFont typeface="+mj-lt"/>
              <a:buAutoNum type="arabicPeriod"/>
              <a:tabLst>
                <a:tab pos="182880" algn="l"/>
              </a:tabLst>
            </a:pPr>
            <a:r>
              <a:rPr lang="es-US" sz="6000" b="1" dirty="0">
                <a:solidFill>
                  <a:srgbClr val="008E00"/>
                </a:solidFill>
                <a:cs typeface="Arial" panose="020B0604020202020204" pitchFamily="34" charset="0"/>
              </a:rPr>
              <a:t>Elegir un ambiente ejemplo java</a:t>
            </a:r>
          </a:p>
          <a:p>
            <a:pPr marL="1143000" indent="-1143000" algn="just">
              <a:lnSpc>
                <a:spcPct val="95000"/>
              </a:lnSpc>
              <a:spcAft>
                <a:spcPts val="600"/>
              </a:spcAft>
              <a:buFont typeface="+mj-lt"/>
              <a:buAutoNum type="arabicPeriod"/>
              <a:tabLst>
                <a:tab pos="182880" algn="l"/>
              </a:tabLst>
            </a:pPr>
            <a:r>
              <a:rPr lang="es-US" sz="6000" b="1" dirty="0">
                <a:solidFill>
                  <a:srgbClr val="008E00"/>
                </a:solidFill>
                <a:cs typeface="Arial" panose="020B0604020202020204" pitchFamily="34" charset="0"/>
              </a:rPr>
              <a:t>Escribir el script</a:t>
            </a:r>
          </a:p>
          <a:p>
            <a:pPr marL="1143000" indent="-1143000" algn="just">
              <a:lnSpc>
                <a:spcPct val="95000"/>
              </a:lnSpc>
              <a:spcAft>
                <a:spcPts val="600"/>
              </a:spcAft>
              <a:buFont typeface="+mj-lt"/>
              <a:buAutoNum type="arabicPeriod"/>
              <a:tabLst>
                <a:tab pos="182880" algn="l"/>
              </a:tabLst>
            </a:pPr>
            <a:r>
              <a:rPr lang="es-US" sz="6000" b="1" dirty="0">
                <a:solidFill>
                  <a:srgbClr val="008E00"/>
                </a:solidFill>
                <a:cs typeface="Arial" panose="020B0604020202020204" pitchFamily="34" charset="0"/>
              </a:rPr>
              <a:t>Correr el script</a:t>
            </a:r>
          </a:p>
          <a:p>
            <a:pPr marL="1143000" indent="-1143000" algn="just">
              <a:lnSpc>
                <a:spcPct val="95000"/>
              </a:lnSpc>
              <a:spcAft>
                <a:spcPts val="600"/>
              </a:spcAft>
              <a:buFont typeface="+mj-lt"/>
              <a:buAutoNum type="arabicPeriod"/>
              <a:tabLst>
                <a:tab pos="182880" algn="l"/>
              </a:tabLst>
            </a:pPr>
            <a:r>
              <a:rPr lang="es-US" sz="6000" b="1" dirty="0">
                <a:solidFill>
                  <a:srgbClr val="008E00"/>
                </a:solidFill>
                <a:cs typeface="Arial" panose="020B0604020202020204" pitchFamily="34" charset="0"/>
              </a:rPr>
              <a:t>Lanzar la aplicación </a:t>
            </a:r>
          </a:p>
          <a:p>
            <a:pPr algn="just">
              <a:lnSpc>
                <a:spcPct val="95000"/>
              </a:lnSpc>
              <a:spcAft>
                <a:spcPts val="600"/>
              </a:spcAft>
              <a:tabLst>
                <a:tab pos="182880" algn="l"/>
              </a:tabLst>
            </a:pPr>
            <a:endParaRPr lang="es-MX" sz="6000" b="1" dirty="0">
              <a:solidFill>
                <a:srgbClr val="008E00"/>
              </a:solidFill>
              <a:cs typeface="Arial" panose="020B0604020202020204" pitchFamily="34" charset="0"/>
            </a:endParaRPr>
          </a:p>
        </p:txBody>
      </p:sp>
      <p:sp>
        <p:nvSpPr>
          <p:cNvPr id="27" name="Rectángulo 26"/>
          <p:cNvSpPr/>
          <p:nvPr/>
        </p:nvSpPr>
        <p:spPr>
          <a:xfrm>
            <a:off x="28983568" y="5009514"/>
            <a:ext cx="13612837" cy="48144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s-MX" sz="5400" dirty="0"/>
              <a:t>Al probar la aplicación, algunas personas dijeron que les ayudó a entender mejor las matemáticas y les pareció útil. Sin embargo, también notaron que todavía tiene errores que se deben corregir para que funcione mejor.</a:t>
            </a:r>
            <a:endParaRPr lang="es-MX" sz="5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2" name="Recortar rectángulo de esquina sencilla 201"/>
          <p:cNvSpPr/>
          <p:nvPr/>
        </p:nvSpPr>
        <p:spPr>
          <a:xfrm>
            <a:off x="29526575" y="22862835"/>
            <a:ext cx="9645781" cy="1036632"/>
          </a:xfrm>
          <a:prstGeom prst="snip1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Conclusiones</a:t>
            </a:r>
          </a:p>
        </p:txBody>
      </p:sp>
      <p:sp>
        <p:nvSpPr>
          <p:cNvPr id="31" name="Rectángulo 30"/>
          <p:cNvSpPr/>
          <p:nvPr/>
        </p:nvSpPr>
        <p:spPr>
          <a:xfrm>
            <a:off x="29056048" y="24324383"/>
            <a:ext cx="13834715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MX" sz="5400" dirty="0"/>
              <a:t>La aplicación es una buena idea para ayudar a aprender matemáticas de forma más fácil y divertida. Sin embargo, todavía necesita mejoras para que funcione correctamente y sea más útil para las personas. Con más trabajo, el proyecto podrá alcanzar sus objetivos.</a:t>
            </a:r>
            <a:endParaRPr lang="es-US" sz="5400" dirty="0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16701883" y="532845"/>
            <a:ext cx="9010275" cy="95541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sz="7200" b="1" dirty="0">
              <a:solidFill>
                <a:schemeClr val="tx1"/>
              </a:solidFill>
            </a:endParaRPr>
          </a:p>
        </p:txBody>
      </p:sp>
      <p:sp>
        <p:nvSpPr>
          <p:cNvPr id="139" name="Recortar rectángulo de esquina sencilla 138"/>
          <p:cNvSpPr/>
          <p:nvPr/>
        </p:nvSpPr>
        <p:spPr>
          <a:xfrm>
            <a:off x="302547" y="9237352"/>
            <a:ext cx="9574162" cy="914944"/>
          </a:xfrm>
          <a:prstGeom prst="snip1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Definición del problema</a:t>
            </a:r>
          </a:p>
        </p:txBody>
      </p:sp>
      <p:sp>
        <p:nvSpPr>
          <p:cNvPr id="140" name="Recortar rectángulo de esquina sencilla 139"/>
          <p:cNvSpPr/>
          <p:nvPr/>
        </p:nvSpPr>
        <p:spPr>
          <a:xfrm>
            <a:off x="342605" y="19332946"/>
            <a:ext cx="9565775" cy="909682"/>
          </a:xfrm>
          <a:prstGeom prst="snip1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Objetivos específicos</a:t>
            </a:r>
          </a:p>
        </p:txBody>
      </p:sp>
      <p:sp>
        <p:nvSpPr>
          <p:cNvPr id="141" name="Rectángulo 140"/>
          <p:cNvSpPr/>
          <p:nvPr/>
        </p:nvSpPr>
        <p:spPr>
          <a:xfrm>
            <a:off x="407653" y="21126966"/>
            <a:ext cx="13330753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es-US" sz="5400" dirty="0"/>
              <a:t>Crear la versión beta</a:t>
            </a: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es-US" sz="5400" dirty="0"/>
              <a:t>Probar esa versión </a:t>
            </a: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es-US" sz="5400" dirty="0"/>
              <a:t>En caso de que tenga errores, hacer una nueva versión</a:t>
            </a:r>
          </a:p>
          <a:p>
            <a:pPr marL="685800" indent="-685800" algn="just">
              <a:buFont typeface="Arial" panose="020B0604020202020204" pitchFamily="34" charset="0"/>
              <a:buChar char="•"/>
            </a:pPr>
            <a:r>
              <a:rPr lang="es-US" sz="5400" dirty="0"/>
              <a:t>Subir la aplicación</a:t>
            </a:r>
          </a:p>
        </p:txBody>
      </p:sp>
      <p:sp>
        <p:nvSpPr>
          <p:cNvPr id="162" name="Recortar rectángulo de esquina sencilla 161"/>
          <p:cNvSpPr/>
          <p:nvPr/>
        </p:nvSpPr>
        <p:spPr>
          <a:xfrm>
            <a:off x="226976" y="31699826"/>
            <a:ext cx="9565775" cy="866124"/>
          </a:xfrm>
          <a:prstGeom prst="snip1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Marco teórico</a:t>
            </a:r>
          </a:p>
        </p:txBody>
      </p:sp>
      <p:sp>
        <p:nvSpPr>
          <p:cNvPr id="163" name="Rectángulo 162"/>
          <p:cNvSpPr/>
          <p:nvPr/>
        </p:nvSpPr>
        <p:spPr>
          <a:xfrm>
            <a:off x="302547" y="33581590"/>
            <a:ext cx="1333075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1137285" algn="l"/>
              </a:tabLst>
            </a:pPr>
            <a:r>
              <a:rPr lang="es-US" sz="5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Matemáticas: ciencia que estudia las propiedades de los entes abstractos </a:t>
            </a:r>
          </a:p>
          <a:p>
            <a:pPr algn="just">
              <a:spcAft>
                <a:spcPts val="0"/>
              </a:spcAft>
              <a:tabLst>
                <a:tab pos="1137285" algn="l"/>
              </a:tabLst>
            </a:pPr>
            <a:r>
              <a:rPr lang="es-US" sz="5400" dirty="0">
                <a:ea typeface="Calibri" panose="020F0502020204030204" pitchFamily="34" charset="0"/>
                <a:cs typeface="Times New Roman" panose="02020603050405020304" pitchFamily="18" charset="0"/>
              </a:rPr>
              <a:t>Aprendizaje: proceso de adquirir conocimientos, habilidades, valores, actitudes, comportamientos y preferencias</a:t>
            </a:r>
          </a:p>
          <a:p>
            <a:pPr algn="just">
              <a:spcAft>
                <a:spcPts val="0"/>
              </a:spcAft>
              <a:tabLst>
                <a:tab pos="1137285" algn="l"/>
              </a:tabLst>
            </a:pPr>
            <a:r>
              <a:rPr lang="es-US" sz="54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Aplicación: </a:t>
            </a:r>
            <a:r>
              <a:rPr lang="es-MX" sz="5400" dirty="0"/>
              <a:t>es un programa que funciona en computadoras, teléfonos o tabletas para realizar tareas específicas</a:t>
            </a:r>
            <a:endParaRPr lang="es-MX" sz="5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5" name="Recortar rectángulo de esquina sencilla 204"/>
          <p:cNvSpPr/>
          <p:nvPr/>
        </p:nvSpPr>
        <p:spPr>
          <a:xfrm>
            <a:off x="15796168" y="21733712"/>
            <a:ext cx="9675255" cy="871778"/>
          </a:xfrm>
          <a:prstGeom prst="snip1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Metodología</a:t>
            </a:r>
          </a:p>
        </p:txBody>
      </p:sp>
      <p:sp>
        <p:nvSpPr>
          <p:cNvPr id="213" name="Rectángulo 212"/>
          <p:cNvSpPr/>
          <p:nvPr/>
        </p:nvSpPr>
        <p:spPr>
          <a:xfrm>
            <a:off x="29210622" y="37347303"/>
            <a:ext cx="11788391" cy="455681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US" sz="7200" b="1" dirty="0">
                <a:solidFill>
                  <a:schemeClr val="tx1"/>
                </a:solidFill>
              </a:rPr>
              <a:t>Alfredo </a:t>
            </a:r>
            <a:r>
              <a:rPr lang="es-US" sz="7200" b="1" dirty="0" err="1">
                <a:solidFill>
                  <a:schemeClr val="tx1"/>
                </a:solidFill>
              </a:rPr>
              <a:t>Sanchez</a:t>
            </a:r>
            <a:r>
              <a:rPr lang="es-US" sz="7200" b="1" dirty="0">
                <a:solidFill>
                  <a:schemeClr val="tx1"/>
                </a:solidFill>
              </a:rPr>
              <a:t> </a:t>
            </a:r>
            <a:r>
              <a:rPr lang="es-US" sz="7200" b="1" dirty="0" err="1">
                <a:solidFill>
                  <a:schemeClr val="tx1"/>
                </a:solidFill>
              </a:rPr>
              <a:t>Otañez</a:t>
            </a:r>
            <a:endParaRPr lang="es-US" sz="7200" b="1" dirty="0">
              <a:solidFill>
                <a:schemeClr val="tx1"/>
              </a:solidFill>
            </a:endParaRPr>
          </a:p>
          <a:p>
            <a:pPr algn="ctr"/>
            <a:r>
              <a:rPr lang="es-US" sz="7200" b="1" dirty="0">
                <a:solidFill>
                  <a:schemeClr val="tx1"/>
                </a:solidFill>
              </a:rPr>
              <a:t>16/06/11</a:t>
            </a:r>
          </a:p>
          <a:p>
            <a:pPr algn="ctr"/>
            <a:r>
              <a:rPr lang="es-US" sz="7200" b="1" dirty="0">
                <a:solidFill>
                  <a:schemeClr val="tx1"/>
                </a:solidFill>
              </a:rPr>
              <a:t>Escuela: INEI</a:t>
            </a:r>
          </a:p>
          <a:p>
            <a:pPr algn="ctr"/>
            <a:r>
              <a:rPr lang="es-US" sz="7200" b="1" dirty="0">
                <a:solidFill>
                  <a:schemeClr val="tx1"/>
                </a:solidFill>
              </a:rPr>
              <a:t>Grado: 2⁰ secundaria </a:t>
            </a:r>
            <a:endParaRPr lang="es-MX" sz="7200" b="1" dirty="0">
              <a:solidFill>
                <a:schemeClr val="tx1"/>
              </a:solidFill>
            </a:endParaRPr>
          </a:p>
        </p:txBody>
      </p:sp>
      <p:sp>
        <p:nvSpPr>
          <p:cNvPr id="214" name="Rectángulo 213"/>
          <p:cNvSpPr/>
          <p:nvPr/>
        </p:nvSpPr>
        <p:spPr>
          <a:xfrm>
            <a:off x="14241631" y="33166092"/>
            <a:ext cx="137199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MX" sz="4800" b="1" dirty="0">
                <a:solidFill>
                  <a:srgbClr val="FF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32" name="Recortar rectángulo de esquina sencilla 141">
            <a:extLst>
              <a:ext uri="{FF2B5EF4-FFF2-40B4-BE49-F238E27FC236}">
                <a16:creationId xmlns:a16="http://schemas.microsoft.com/office/drawing/2014/main" id="{8E20A80E-1E91-40E7-8659-B5C588EA7E40}"/>
              </a:ext>
            </a:extLst>
          </p:cNvPr>
          <p:cNvSpPr/>
          <p:nvPr/>
        </p:nvSpPr>
        <p:spPr>
          <a:xfrm>
            <a:off x="29240056" y="12496824"/>
            <a:ext cx="12727300" cy="817310"/>
          </a:xfrm>
          <a:prstGeom prst="snip1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Análisis de resultados</a:t>
            </a:r>
          </a:p>
        </p:txBody>
      </p:sp>
      <p:sp>
        <p:nvSpPr>
          <p:cNvPr id="34" name="Recortar rectángulo de esquina sencilla 201">
            <a:extLst>
              <a:ext uri="{FF2B5EF4-FFF2-40B4-BE49-F238E27FC236}">
                <a16:creationId xmlns:a16="http://schemas.microsoft.com/office/drawing/2014/main" id="{FA878A44-6E25-4AAD-B530-D41A94806288}"/>
              </a:ext>
            </a:extLst>
          </p:cNvPr>
          <p:cNvSpPr/>
          <p:nvPr/>
        </p:nvSpPr>
        <p:spPr>
          <a:xfrm>
            <a:off x="29779200" y="30151304"/>
            <a:ext cx="9645781" cy="1036632"/>
          </a:xfrm>
          <a:prstGeom prst="snip1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5400" b="1" dirty="0">
                <a:solidFill>
                  <a:schemeClr val="tx1"/>
                </a:solidFill>
              </a:rPr>
              <a:t>Bibliografía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35A0DBBF-A2AF-F707-81D9-3B43068389F1}"/>
              </a:ext>
            </a:extLst>
          </p:cNvPr>
          <p:cNvSpPr/>
          <p:nvPr/>
        </p:nvSpPr>
        <p:spPr>
          <a:xfrm>
            <a:off x="29166988" y="14965752"/>
            <a:ext cx="13612837" cy="67257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s-MX" sz="5400" dirty="0"/>
              <a:t>Los resultados muestran que la aplicación tiene potencial para ayudar a las personas a aprender matemáticas. Sin embargo, los errores identificados indican que es necesario seguir trabajando en la programación y diseño para mejorar su funcionamiento y hacerla más fácil de usar.</a:t>
            </a:r>
            <a:endParaRPr lang="es-MX" sz="5400" dirty="0">
              <a:effectLst/>
              <a:ea typeface="Arial MT"/>
              <a:cs typeface="Arial MT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0D05BFA3-C686-6DB2-2805-95B860F77CA0}"/>
              </a:ext>
            </a:extLst>
          </p:cNvPr>
          <p:cNvSpPr/>
          <p:nvPr/>
        </p:nvSpPr>
        <p:spPr>
          <a:xfrm>
            <a:off x="29431994" y="32035575"/>
            <a:ext cx="13834715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US" sz="5400" dirty="0">
                <a:ea typeface="Calibri" panose="020F0502020204030204" pitchFamily="34" charset="0"/>
                <a:cs typeface="Arial" panose="020B0604020202020204" pitchFamily="34" charset="0"/>
                <a:hlinkClick r:id="rId3"/>
              </a:rPr>
              <a:t>https://ve.scielo.org/scielo.php?pid=S2665-02662022000500029&amp;script=sci_arttext</a:t>
            </a:r>
            <a:endParaRPr lang="es-US" sz="54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US" sz="5400" dirty="0">
                <a:ea typeface="Calibri" panose="020F0502020204030204" pitchFamily="34" charset="0"/>
                <a:cs typeface="Arial" panose="020B0604020202020204" pitchFamily="34" charset="0"/>
                <a:hlinkClick r:id="rId4"/>
              </a:rPr>
              <a:t>http://ve.scielo.org/scielo.php?script=sci_arttext&amp;pid=S2665-02662022000600036</a:t>
            </a:r>
            <a:endParaRPr lang="es-US" sz="54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US" sz="5400" dirty="0">
                <a:ea typeface="Calibri" panose="020F0502020204030204" pitchFamily="34" charset="0"/>
                <a:cs typeface="Arial" panose="020B0604020202020204" pitchFamily="34" charset="0"/>
                <a:hlinkClick r:id="rId5"/>
              </a:rPr>
              <a:t>https://ve.scielo.org/scielo.php?pid=S2665-02662023000200209&amp;script=sci_arttext</a:t>
            </a:r>
            <a:endParaRPr lang="es-US" sz="54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0"/>
              </a:spcAft>
            </a:pPr>
            <a:endParaRPr lang="es-MX" sz="5400" dirty="0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7F2B89FF-5B5D-859B-E4BA-4D9F8FFC71B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77" t="17722" r="4611" b="16621"/>
          <a:stretch/>
        </p:blipFill>
        <p:spPr>
          <a:xfrm>
            <a:off x="17315099" y="2696441"/>
            <a:ext cx="8729507" cy="8076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16691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743</TotalTime>
  <Words>443</Words>
  <Application>Microsoft Office PowerPoint</Application>
  <PresentationFormat>Personalizado</PresentationFormat>
  <Paragraphs>44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Arial MT</vt:lpstr>
      <vt:lpstr>Calibri</vt:lpstr>
      <vt:lpstr>Calibri Light</vt:lpstr>
      <vt:lpstr>Tema de Office</vt:lpstr>
      <vt:lpstr>Presentación de PowerPoint</vt:lpstr>
    </vt:vector>
  </TitlesOfParts>
  <Company>eXit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Ing. Omar</dc:creator>
  <cp:lastModifiedBy>Pilar Félix León</cp:lastModifiedBy>
  <cp:revision>73</cp:revision>
  <dcterms:created xsi:type="dcterms:W3CDTF">2017-11-22T23:20:12Z</dcterms:created>
  <dcterms:modified xsi:type="dcterms:W3CDTF">2024-11-29T19:25:24Z</dcterms:modified>
</cp:coreProperties>
</file>