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56" r:id="rId2"/>
  </p:sldIdLst>
  <p:sldSz cx="43200638" cy="43200638"/>
  <p:notesSz cx="6858000" cy="9144000"/>
  <p:defaultTextStyle>
    <a:defPPr>
      <a:defRPr lang="es-MX"/>
    </a:defPPr>
    <a:lvl1pPr marL="0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1pPr>
    <a:lvl2pPr marL="2073631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2pPr>
    <a:lvl3pPr marL="4147261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3pPr>
    <a:lvl4pPr marL="6220892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4pPr>
    <a:lvl5pPr marL="8294522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5pPr>
    <a:lvl6pPr marL="10368153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6pPr>
    <a:lvl7pPr marL="12441784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7pPr>
    <a:lvl8pPr marL="14515414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8pPr>
    <a:lvl9pPr marL="16589045" algn="l" defTabSz="4147261" rtl="0" eaLnBrk="1" latinLnBrk="0" hangingPunct="1">
      <a:defRPr sz="81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3300"/>
    <a:srgbClr val="7CA800"/>
    <a:srgbClr val="008E00"/>
    <a:srgbClr val="FFA219"/>
    <a:srgbClr val="CC3300"/>
    <a:srgbClr val="FF7619"/>
    <a:srgbClr val="FFFFFF"/>
    <a:srgbClr val="FF3E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" d="100"/>
          <a:sy n="13" d="100"/>
        </p:scale>
        <p:origin x="2155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00080" y="7070108"/>
            <a:ext cx="32400479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0080" y="22690338"/>
            <a:ext cx="32400479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20042" indent="0" algn="ctr">
              <a:buNone/>
              <a:defRPr sz="7087"/>
            </a:lvl2pPr>
            <a:lvl3pPr marL="3240085" indent="0" algn="ctr">
              <a:buNone/>
              <a:defRPr sz="6378"/>
            </a:lvl3pPr>
            <a:lvl4pPr marL="4860127" indent="0" algn="ctr">
              <a:buNone/>
              <a:defRPr sz="5669"/>
            </a:lvl4pPr>
            <a:lvl5pPr marL="6480170" indent="0" algn="ctr">
              <a:buNone/>
              <a:defRPr sz="5669"/>
            </a:lvl5pPr>
            <a:lvl6pPr marL="8100212" indent="0" algn="ctr">
              <a:buNone/>
              <a:defRPr sz="5669"/>
            </a:lvl6pPr>
            <a:lvl7pPr marL="9720255" indent="0" algn="ctr">
              <a:buNone/>
              <a:defRPr sz="5669"/>
            </a:lvl7pPr>
            <a:lvl8pPr marL="11340297" indent="0" algn="ctr">
              <a:buNone/>
              <a:defRPr sz="5669"/>
            </a:lvl8pPr>
            <a:lvl9pPr marL="12960340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25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92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0915456" y="2300034"/>
            <a:ext cx="9315138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970044" y="2300034"/>
            <a:ext cx="27405405" cy="366105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73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68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7544" y="10770165"/>
            <a:ext cx="37260550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7544" y="28910433"/>
            <a:ext cx="37260550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47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970044" y="11500170"/>
            <a:ext cx="18360271" cy="274104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1870323" y="11500170"/>
            <a:ext cx="18360271" cy="274104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34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5671" y="2300037"/>
            <a:ext cx="37260550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75673" y="10590160"/>
            <a:ext cx="18275893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975673" y="15780233"/>
            <a:ext cx="18275893" cy="23210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1870323" y="10590160"/>
            <a:ext cx="18365898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1870323" y="15780233"/>
            <a:ext cx="18365898" cy="23210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29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34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54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5672" y="2880042"/>
            <a:ext cx="13933329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65898" y="6220095"/>
            <a:ext cx="21870323" cy="30700453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75672" y="12960191"/>
            <a:ext cx="13933329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909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5672" y="2880042"/>
            <a:ext cx="13933329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8365898" y="6220095"/>
            <a:ext cx="21870323" cy="30700453"/>
          </a:xfrm>
        </p:spPr>
        <p:txBody>
          <a:bodyPr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75672" y="12960191"/>
            <a:ext cx="13933329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967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70044" y="2300037"/>
            <a:ext cx="37260550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70044" y="11500170"/>
            <a:ext cx="37260550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970044" y="40040594"/>
            <a:ext cx="972014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1CCB-C447-4F4F-90EA-194A68B165F2}" type="datetimeFigureOut">
              <a:rPr lang="es-MX" smtClean="0"/>
              <a:t>29/11/2024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4310212" y="40040594"/>
            <a:ext cx="1458021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30510450" y="40040594"/>
            <a:ext cx="972014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E08E3-4913-4A52-A93B-56D0871E02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21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324008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42605" y="10881574"/>
            <a:ext cx="41853101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sz="10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Capci</a:t>
            </a:r>
            <a:endParaRPr lang="es-MX" sz="10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ortar rectángulo de esquina sencilla 16"/>
          <p:cNvSpPr/>
          <p:nvPr/>
        </p:nvSpPr>
        <p:spPr>
          <a:xfrm>
            <a:off x="277160" y="3354484"/>
            <a:ext cx="8866840" cy="928204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RESUMEN 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60193" y="11482286"/>
            <a:ext cx="133524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Actualmente el índice de contaminación en el mundo ha aumentado considerablemente, debido a las actividades por la sociedad, </a:t>
            </a:r>
            <a:r>
              <a:rPr lang="es-MX" sz="3200" b="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ejemplo la agricultura.</a:t>
            </a:r>
            <a:r>
              <a:rPr lang="es-MX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s-MX" sz="3200" b="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Surge el interés de realizar fertilizantes orgánicos que ayuden al cuidado de los cultivos para su buen desarrollo y además para ayudar con el cuidado de los suelos.</a:t>
            </a:r>
            <a:r>
              <a:rPr lang="es-MX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US" sz="3200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ortar rectángulo de esquina sencilla 88"/>
          <p:cNvSpPr/>
          <p:nvPr/>
        </p:nvSpPr>
        <p:spPr>
          <a:xfrm>
            <a:off x="1962335" y="14952234"/>
            <a:ext cx="9592051" cy="860702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Objetivo General</a:t>
            </a:r>
          </a:p>
        </p:txBody>
      </p:sp>
      <p:sp>
        <p:nvSpPr>
          <p:cNvPr id="90" name="Recortar rectángulo de esquina sencilla 89"/>
          <p:cNvSpPr/>
          <p:nvPr/>
        </p:nvSpPr>
        <p:spPr>
          <a:xfrm>
            <a:off x="2030269" y="25072776"/>
            <a:ext cx="7997816" cy="944261"/>
          </a:xfrm>
          <a:prstGeom prst="snip1Rect">
            <a:avLst>
              <a:gd name="adj" fmla="val 0"/>
            </a:avLst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Hipótesis</a:t>
            </a:r>
          </a:p>
        </p:txBody>
      </p:sp>
      <p:sp>
        <p:nvSpPr>
          <p:cNvPr id="93" name="Recortar rectángulo de esquina sencilla 92"/>
          <p:cNvSpPr/>
          <p:nvPr/>
        </p:nvSpPr>
        <p:spPr>
          <a:xfrm>
            <a:off x="15547430" y="14433312"/>
            <a:ext cx="9609660" cy="891574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Materiales </a:t>
            </a:r>
          </a:p>
        </p:txBody>
      </p:sp>
      <p:cxnSp>
        <p:nvCxnSpPr>
          <p:cNvPr id="95" name="Conector recto 94"/>
          <p:cNvCxnSpPr/>
          <p:nvPr/>
        </p:nvCxnSpPr>
        <p:spPr>
          <a:xfrm>
            <a:off x="13864213" y="5036812"/>
            <a:ext cx="125805" cy="3301007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/>
          <p:cNvCxnSpPr/>
          <p:nvPr/>
        </p:nvCxnSpPr>
        <p:spPr>
          <a:xfrm>
            <a:off x="28495860" y="5036812"/>
            <a:ext cx="0" cy="3301007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ortar rectángulo de esquina sencilla 141"/>
          <p:cNvSpPr/>
          <p:nvPr/>
        </p:nvSpPr>
        <p:spPr>
          <a:xfrm>
            <a:off x="29069043" y="3436374"/>
            <a:ext cx="12727300" cy="817310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143" name="Rectángulo 142"/>
          <p:cNvSpPr/>
          <p:nvPr/>
        </p:nvSpPr>
        <p:spPr>
          <a:xfrm>
            <a:off x="14437593" y="16238748"/>
            <a:ext cx="13310696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600"/>
              </a:spcAft>
              <a:tabLst>
                <a:tab pos="182880" algn="l"/>
              </a:tabLst>
            </a:pPr>
            <a:r>
              <a:rPr lang="es-US" sz="6000" b="1" dirty="0">
                <a:solidFill>
                  <a:srgbClr val="008E00"/>
                </a:solidFill>
                <a:cs typeface="Arial" panose="020B0604020202020204" pitchFamily="34" charset="0"/>
              </a:rPr>
              <a:t>Excremento de oveja</a:t>
            </a:r>
            <a:r>
              <a:rPr lang="es-US" sz="6000" b="1">
                <a:solidFill>
                  <a:srgbClr val="008E00"/>
                </a:solidFill>
                <a:cs typeface="Arial" panose="020B0604020202020204" pitchFamily="34" charset="0"/>
              </a:rPr>
              <a:t>, Ceniza, . </a:t>
            </a:r>
            <a:r>
              <a:rPr lang="es-US" sz="6000" b="1" dirty="0">
                <a:solidFill>
                  <a:srgbClr val="008E00"/>
                </a:solidFill>
                <a:cs typeface="Arial" panose="020B0604020202020204" pitchFamily="34" charset="0"/>
              </a:rPr>
              <a:t>10 a12 litros de agua algunas pieles de frutas y verduras</a:t>
            </a:r>
          </a:p>
          <a:p>
            <a:pPr algn="just">
              <a:lnSpc>
                <a:spcPct val="95000"/>
              </a:lnSpc>
              <a:spcAft>
                <a:spcPts val="600"/>
              </a:spcAft>
              <a:tabLst>
                <a:tab pos="182880" algn="l"/>
              </a:tabLst>
            </a:pPr>
            <a:endParaRPr lang="es-MX" sz="6000" b="1" dirty="0">
              <a:solidFill>
                <a:srgbClr val="008E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569" y="25304943"/>
            <a:ext cx="133307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137285" algn="l"/>
              </a:tabLst>
            </a:pPr>
            <a:endParaRPr lang="es-US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137285" algn="l"/>
              </a:tabLst>
            </a:pPr>
            <a:r>
              <a:rPr lang="es-US" sz="5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Ayudará a que haya menos  contaminación en los suelos y que no mueran más animales por la contaminación que hay en los suelos y los ríos y que las plantas crezcan mejor sin uso de químicos contaminadores.</a:t>
            </a:r>
            <a:endParaRPr lang="es-MX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6" name="Rectángulo 185"/>
          <p:cNvSpPr/>
          <p:nvPr/>
        </p:nvSpPr>
        <p:spPr>
          <a:xfrm>
            <a:off x="14514037" y="24032657"/>
            <a:ext cx="13310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S" sz="6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Excremento de animales</a:t>
            </a:r>
            <a:endParaRPr lang="es-US" sz="60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US" sz="6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Cáscara de frutas</a:t>
            </a:r>
            <a:endParaRPr lang="es-US" sz="60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6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US" sz="60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6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Procedimiento </a:t>
            </a:r>
            <a:endParaRPr lang="es-US" sz="60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6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Dejar remojar la cáscara y el excremento en un tambor por 2 dias </a:t>
            </a:r>
            <a:endParaRPr lang="es-US" sz="60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9079780" y="4817090"/>
            <a:ext cx="13612837" cy="194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US" sz="5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 fertilizantes izo que las plantas de aguacate  y de usabas crezcan más que la queso le coloque</a:t>
            </a:r>
            <a:endParaRPr lang="es-MX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Recortar rectángulo de esquina sencilla 201"/>
          <p:cNvSpPr/>
          <p:nvPr/>
        </p:nvSpPr>
        <p:spPr>
          <a:xfrm>
            <a:off x="30331484" y="21761570"/>
            <a:ext cx="9645781" cy="1036632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139" name="Recortar rectángulo de esquina sencilla 138"/>
          <p:cNvSpPr/>
          <p:nvPr/>
        </p:nvSpPr>
        <p:spPr>
          <a:xfrm>
            <a:off x="307942" y="10175002"/>
            <a:ext cx="9574162" cy="914944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Definición del problema</a:t>
            </a:r>
          </a:p>
        </p:txBody>
      </p:sp>
      <p:sp>
        <p:nvSpPr>
          <p:cNvPr id="140" name="Recortar rectángulo de esquina sencilla 139"/>
          <p:cNvSpPr/>
          <p:nvPr/>
        </p:nvSpPr>
        <p:spPr>
          <a:xfrm>
            <a:off x="1739590" y="21310950"/>
            <a:ext cx="9565775" cy="909682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Objetivos específicos</a:t>
            </a:r>
          </a:p>
        </p:txBody>
      </p:sp>
      <p:sp>
        <p:nvSpPr>
          <p:cNvPr id="141" name="Rectángulo 140"/>
          <p:cNvSpPr/>
          <p:nvPr/>
        </p:nvSpPr>
        <p:spPr>
          <a:xfrm>
            <a:off x="1529282" y="22336715"/>
            <a:ext cx="133307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4400" kern="12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1.Buscar informaci</a:t>
            </a:r>
            <a:r>
              <a:rPr lang="es-US" sz="4400" kern="1200" dirty="0">
                <a:solidFill>
                  <a:srgbClr val="0E284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US" sz="4400" kern="12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sobre los productos que se utilizaran para crear el proyecto.</a:t>
            </a:r>
            <a:endParaRPr lang="es-US" sz="4400" kern="100" dirty="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4400" kern="12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2.Estudiar metodolog</a:t>
            </a:r>
            <a:r>
              <a:rPr lang="es-US" sz="4400" kern="1200" dirty="0">
                <a:solidFill>
                  <a:srgbClr val="0E284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US" sz="4400" kern="12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para crearlo.</a:t>
            </a:r>
            <a:endParaRPr lang="es-US" sz="4400" kern="100" dirty="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4400" kern="12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3Comprobar su efectividad. </a:t>
            </a:r>
            <a:endParaRPr lang="es-US" sz="4400" kern="100" dirty="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kern="1200" dirty="0">
                <a:solidFill>
                  <a:srgbClr val="0E284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US" sz="3200" kern="100" dirty="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ortar rectángulo de esquina sencilla 161"/>
          <p:cNvSpPr/>
          <p:nvPr/>
        </p:nvSpPr>
        <p:spPr>
          <a:xfrm>
            <a:off x="1739591" y="30808745"/>
            <a:ext cx="9565775" cy="866124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Marco teórico</a:t>
            </a:r>
          </a:p>
        </p:txBody>
      </p:sp>
      <p:sp>
        <p:nvSpPr>
          <p:cNvPr id="163" name="Rectángulo 162"/>
          <p:cNvSpPr/>
          <p:nvPr/>
        </p:nvSpPr>
        <p:spPr>
          <a:xfrm>
            <a:off x="461696" y="32081741"/>
            <a:ext cx="13330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137285" algn="l"/>
              </a:tabLst>
            </a:pPr>
            <a:r>
              <a:rPr lang="es-US" sz="5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Fertilizante </a:t>
            </a:r>
          </a:p>
          <a:p>
            <a:pPr algn="just">
              <a:spcAft>
                <a:spcPts val="0"/>
              </a:spcAft>
              <a:tabLst>
                <a:tab pos="1137285" algn="l"/>
              </a:tabLst>
            </a:pPr>
            <a:r>
              <a:rPr lang="es-US" sz="5400" dirty="0">
                <a:ea typeface="Calibri" panose="020F0502020204030204" pitchFamily="34" charset="0"/>
                <a:cs typeface="Times New Roman" panose="02020603050405020304" pitchFamily="18" charset="0"/>
              </a:rPr>
              <a:t>Orgánico </a:t>
            </a:r>
          </a:p>
          <a:p>
            <a:pPr algn="just">
              <a:spcAft>
                <a:spcPts val="0"/>
              </a:spcAft>
              <a:tabLst>
                <a:tab pos="1137285" algn="l"/>
              </a:tabLst>
            </a:pPr>
            <a:r>
              <a:rPr lang="es-US" sz="5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Suelo</a:t>
            </a:r>
          </a:p>
          <a:p>
            <a:pPr algn="just">
              <a:spcAft>
                <a:spcPts val="0"/>
              </a:spcAft>
              <a:tabLst>
                <a:tab pos="1137285" algn="l"/>
              </a:tabLst>
            </a:pPr>
            <a:r>
              <a:rPr lang="es-US" sz="5400" dirty="0" err="1">
                <a:ea typeface="Calibri" panose="020F0502020204030204" pitchFamily="34" charset="0"/>
                <a:cs typeface="Times New Roman" panose="02020603050405020304" pitchFamily="18" charset="0"/>
              </a:rPr>
              <a:t>agronomia</a:t>
            </a:r>
            <a:endParaRPr lang="es-MX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" name="Recortar rectángulo de esquina sencilla 204"/>
          <p:cNvSpPr/>
          <p:nvPr/>
        </p:nvSpPr>
        <p:spPr>
          <a:xfrm>
            <a:off x="15796168" y="21733712"/>
            <a:ext cx="9675255" cy="871778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Metodología</a:t>
            </a:r>
          </a:p>
        </p:txBody>
      </p:sp>
      <p:sp>
        <p:nvSpPr>
          <p:cNvPr id="213" name="Rectángulo 212"/>
          <p:cNvSpPr/>
          <p:nvPr/>
        </p:nvSpPr>
        <p:spPr>
          <a:xfrm>
            <a:off x="29442562" y="23983319"/>
            <a:ext cx="12076937" cy="4510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US" sz="7200" dirty="0">
                <a:solidFill>
                  <a:schemeClr val="tx1"/>
                </a:solidFill>
              </a:rPr>
              <a:t>Los fertilizantes químicos hacen </a:t>
            </a:r>
            <a:r>
              <a:rPr lang="es-US" sz="7200">
                <a:solidFill>
                  <a:schemeClr val="tx1"/>
                </a:solidFill>
              </a:rPr>
              <a:t>mucho daño </a:t>
            </a:r>
            <a:r>
              <a:rPr lang="es-US" sz="7200" dirty="0">
                <a:solidFill>
                  <a:schemeClr val="tx1"/>
                </a:solidFill>
              </a:rPr>
              <a:t>por eso</a:t>
            </a:r>
          </a:p>
          <a:p>
            <a:r>
              <a:rPr lang="es-US" sz="7200" dirty="0">
                <a:solidFill>
                  <a:schemeClr val="tx1"/>
                </a:solidFill>
              </a:rPr>
              <a:t>     el fertilizantes orgánicos son .     mejores</a:t>
            </a:r>
            <a:endParaRPr lang="es-MX" sz="7200" dirty="0">
              <a:solidFill>
                <a:schemeClr val="tx1"/>
              </a:solidFill>
            </a:endParaRPr>
          </a:p>
        </p:txBody>
      </p:sp>
      <p:sp>
        <p:nvSpPr>
          <p:cNvPr id="32" name="Recortar rectángulo de esquina sencilla 141">
            <a:extLst>
              <a:ext uri="{FF2B5EF4-FFF2-40B4-BE49-F238E27FC236}">
                <a16:creationId xmlns:a16="http://schemas.microsoft.com/office/drawing/2014/main" id="{8E20A80E-1E91-40E7-8659-B5C588EA7E40}"/>
              </a:ext>
            </a:extLst>
          </p:cNvPr>
          <p:cNvSpPr/>
          <p:nvPr/>
        </p:nvSpPr>
        <p:spPr>
          <a:xfrm>
            <a:off x="29240056" y="12496824"/>
            <a:ext cx="12727300" cy="817310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Análisis de resultados</a:t>
            </a:r>
          </a:p>
        </p:txBody>
      </p:sp>
      <p:sp>
        <p:nvSpPr>
          <p:cNvPr id="34" name="Recortar rectángulo de esquina sencilla 201">
            <a:extLst>
              <a:ext uri="{FF2B5EF4-FFF2-40B4-BE49-F238E27FC236}">
                <a16:creationId xmlns:a16="http://schemas.microsoft.com/office/drawing/2014/main" id="{FA878A44-6E25-4AAD-B530-D41A94806288}"/>
              </a:ext>
            </a:extLst>
          </p:cNvPr>
          <p:cNvSpPr/>
          <p:nvPr/>
        </p:nvSpPr>
        <p:spPr>
          <a:xfrm>
            <a:off x="29779200" y="30151304"/>
            <a:ext cx="9645781" cy="1036632"/>
          </a:xfrm>
          <a:prstGeom prst="snip1Rect">
            <a:avLst/>
          </a:prstGeom>
          <a:solidFill>
            <a:srgbClr val="CCFF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chemeClr val="tx1"/>
                </a:solidFill>
              </a:rPr>
              <a:t>Bibliografía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D05BFA3-C686-6DB2-2805-95B860F77CA0}"/>
              </a:ext>
            </a:extLst>
          </p:cNvPr>
          <p:cNvSpPr/>
          <p:nvPr/>
        </p:nvSpPr>
        <p:spPr>
          <a:xfrm>
            <a:off x="28761690" y="15039398"/>
            <a:ext cx="13834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US" sz="5400" dirty="0">
                <a:ea typeface="Calibri" panose="020F0502020204030204" pitchFamily="34" charset="0"/>
                <a:cs typeface="Arial" panose="020B0604020202020204" pitchFamily="34" charset="0"/>
              </a:rPr>
              <a:t>Si funciono y el proyecto esta echo de alimentos qué normalmente  se desperdician</a:t>
            </a:r>
            <a:endParaRPr lang="es-MX" sz="5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7AA6E7-B54D-450B-804D-4F3F66379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-8336"/>
          <a:stretch/>
        </p:blipFill>
        <p:spPr bwMode="auto">
          <a:xfrm>
            <a:off x="16359030" y="2001175"/>
            <a:ext cx="9413081" cy="86312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3726FB-5339-B4FD-1C99-8E2FCEC3953E}"/>
              </a:ext>
            </a:extLst>
          </p:cNvPr>
          <p:cNvSpPr txBox="1"/>
          <p:nvPr/>
        </p:nvSpPr>
        <p:spPr>
          <a:xfrm>
            <a:off x="2438459" y="16267294"/>
            <a:ext cx="886690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US" sz="5400" dirty="0"/>
              <a:t>Crear un producto que beneficie la calidad de los cultivos, además de disminuir el impacto ambiental y la salud de los agricultores y los habitantes de la región.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0F3B7C0-F08F-7637-5E63-41AC40FB8FAB}"/>
              </a:ext>
            </a:extLst>
          </p:cNvPr>
          <p:cNvSpPr/>
          <p:nvPr/>
        </p:nvSpPr>
        <p:spPr>
          <a:xfrm>
            <a:off x="29640578" y="33758723"/>
            <a:ext cx="12076937" cy="8576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s-US" sz="7200" b="1" dirty="0">
                <a:solidFill>
                  <a:schemeClr val="tx1"/>
                </a:solidFill>
              </a:rPr>
              <a:t>Emmanuel Camacho López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s-US" sz="7200" b="1" dirty="0">
                <a:solidFill>
                  <a:schemeClr val="tx1"/>
                </a:solidFill>
              </a:rPr>
              <a:t>Son  y de México 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s-US" sz="7200" b="1" dirty="0">
                <a:solidFill>
                  <a:schemeClr val="tx1"/>
                </a:solidFill>
              </a:rPr>
              <a:t>Tengo 13 años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s-US" sz="7200" b="1" dirty="0">
                <a:solidFill>
                  <a:schemeClr val="tx1"/>
                </a:solidFill>
              </a:rPr>
              <a:t>Vengo de la escuela preparatoria INEI </a:t>
            </a:r>
          </a:p>
          <a:p>
            <a:pPr algn="ctr"/>
            <a:r>
              <a:rPr lang="es-US" sz="7200" b="1" dirty="0">
                <a:solidFill>
                  <a:schemeClr val="tx1"/>
                </a:solidFill>
              </a:rPr>
              <a:t>Segundo año de secundaria 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s-US" sz="7200" b="1" dirty="0">
              <a:solidFill>
                <a:schemeClr val="tx1"/>
              </a:solidFill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s-MX" sz="7200" b="1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4C2D9E-BECE-C176-2F09-3A559FC45AD5}"/>
              </a:ext>
            </a:extLst>
          </p:cNvPr>
          <p:cNvSpPr txBox="1"/>
          <p:nvPr/>
        </p:nvSpPr>
        <p:spPr>
          <a:xfrm>
            <a:off x="508021" y="4883399"/>
            <a:ext cx="110463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s-419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Actualmente el índice de contaminación en el mundo ha aumentado considerablemente, debido a las actividades por la sociedad, </a:t>
            </a:r>
            <a:r>
              <a:rPr lang="es-MX" sz="3600" b="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ejemplo la agricultura.</a:t>
            </a:r>
            <a:r>
              <a:rPr lang="es-MX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s-MX" sz="3600" b="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Surge el interés de realizar fertilizantes orgánicos que ayuden al cuidado de los cultivos para su buen desarrollo y además para ayudar con el cuidado de los suelos.</a:t>
            </a:r>
            <a:r>
              <a:rPr lang="es-MX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US" sz="3600" dirty="0">
              <a:effectLst/>
              <a:latin typeface=".AppleSystemUIFon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69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313</Words>
  <Application>Microsoft Office PowerPoint</Application>
  <PresentationFormat>Personalizado</PresentationFormat>
  <Paragraphs>28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eXit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Omar</dc:creator>
  <cp:lastModifiedBy>MARIA HERMELINDA LOPEZ CAMPOS</cp:lastModifiedBy>
  <cp:revision>77</cp:revision>
  <dcterms:created xsi:type="dcterms:W3CDTF">2017-11-22T23:20:12Z</dcterms:created>
  <dcterms:modified xsi:type="dcterms:W3CDTF">2024-11-29T20:33:56Z</dcterms:modified>
</cp:coreProperties>
</file>