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8" r:id="rId1"/>
  </p:sldMasterIdLst>
  <p:sldIdLst>
    <p:sldId id="256" r:id="rId2"/>
  </p:sldIdLst>
  <p:sldSz cx="43200638" cy="43200638"/>
  <p:notesSz cx="6858000" cy="9144000"/>
  <p:defaultTextStyle>
    <a:defPPr>
      <a:defRPr lang="es-MX"/>
    </a:defPPr>
    <a:lvl1pPr marL="0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1pPr>
    <a:lvl2pPr marL="2073631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2pPr>
    <a:lvl3pPr marL="4147261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3pPr>
    <a:lvl4pPr marL="6220892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4pPr>
    <a:lvl5pPr marL="8294522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5pPr>
    <a:lvl6pPr marL="10368153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6pPr>
    <a:lvl7pPr marL="12441784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7pPr>
    <a:lvl8pPr marL="14515414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8pPr>
    <a:lvl9pPr marL="16589045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7BB"/>
    <a:srgbClr val="7CA800"/>
    <a:srgbClr val="FFA219"/>
    <a:srgbClr val="CCFF33"/>
    <a:srgbClr val="FF3300"/>
    <a:srgbClr val="008E00"/>
    <a:srgbClr val="CC3300"/>
    <a:srgbClr val="FF7619"/>
    <a:srgbClr val="FFFFFF"/>
    <a:srgbClr val="FF3E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3" d="100"/>
          <a:sy n="13" d="100"/>
        </p:scale>
        <p:origin x="2155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0-31T14:25:11.61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462 392 7846,'-9'-52'10,"-17"-1"1,-26-7 0,-18-1 0,-8 0 0,0 17-594,-1 9 393,36 9 1,17 35-1,52 8 190,26 10 0,-3-12 0,6-4 0,6-11 0,0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0-31T14:27:58.45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0 7280,'0'54'-390,"0"34"0,0-34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0-31T14:29:23.782"/>
    </inkml:context>
    <inkml:brush xml:id="br0">
      <inkml:brushProperty name="width" value="0.11429" units="cm"/>
      <inkml:brushProperty name="height" value="0.11429" units="cm"/>
    </inkml:brush>
  </inkml:definitions>
  <inkml:trace contextRef="#ctx0" brushRef="#br0">1 1 17399,'43'54'-3652,"-21"-10"3675,43-44 0,-13 18 0,5 8 0,19 1 0,0 0 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400080" y="7070108"/>
            <a:ext cx="32400479" cy="15040222"/>
          </a:xfrm>
        </p:spPr>
        <p:txBody>
          <a:bodyPr anchor="b"/>
          <a:lstStyle>
            <a:lvl1pPr algn="ctr">
              <a:defRPr sz="2126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00080" y="22690338"/>
            <a:ext cx="32400479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20042" indent="0" algn="ctr">
              <a:buNone/>
              <a:defRPr sz="7087"/>
            </a:lvl2pPr>
            <a:lvl3pPr marL="3240085" indent="0" algn="ctr">
              <a:buNone/>
              <a:defRPr sz="6378"/>
            </a:lvl3pPr>
            <a:lvl4pPr marL="4860127" indent="0" algn="ctr">
              <a:buNone/>
              <a:defRPr sz="5669"/>
            </a:lvl4pPr>
            <a:lvl5pPr marL="6480170" indent="0" algn="ctr">
              <a:buNone/>
              <a:defRPr sz="5669"/>
            </a:lvl5pPr>
            <a:lvl6pPr marL="8100212" indent="0" algn="ctr">
              <a:buNone/>
              <a:defRPr sz="5669"/>
            </a:lvl6pPr>
            <a:lvl7pPr marL="9720255" indent="0" algn="ctr">
              <a:buNone/>
              <a:defRPr sz="5669"/>
            </a:lvl7pPr>
            <a:lvl8pPr marL="11340297" indent="0" algn="ctr">
              <a:buNone/>
              <a:defRPr sz="5669"/>
            </a:lvl8pPr>
            <a:lvl9pPr marL="12960340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29/11/24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8258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29/11/24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5920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0915456" y="2300034"/>
            <a:ext cx="9315138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970044" y="2300034"/>
            <a:ext cx="27405405" cy="366105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29/11/24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173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29/11/24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568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47544" y="10770165"/>
            <a:ext cx="37260550" cy="17970262"/>
          </a:xfrm>
        </p:spPr>
        <p:txBody>
          <a:bodyPr anchor="b"/>
          <a:lstStyle>
            <a:lvl1pPr>
              <a:defRPr sz="2126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47544" y="28910433"/>
            <a:ext cx="37260550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75000"/>
                  </a:schemeClr>
                </a:solidFill>
              </a:defRPr>
            </a:lvl1pPr>
            <a:lvl2pPr marL="1620042" indent="0">
              <a:buNone/>
              <a:defRPr sz="7087">
                <a:solidFill>
                  <a:schemeClr val="tx1">
                    <a:tint val="75000"/>
                  </a:schemeClr>
                </a:solidFill>
              </a:defRPr>
            </a:lvl2pPr>
            <a:lvl3pPr marL="3240085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6012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80170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10021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202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4029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60340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29/11/24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2470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970044" y="11500170"/>
            <a:ext cx="18360271" cy="2741040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1870323" y="11500170"/>
            <a:ext cx="18360271" cy="2741040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29/11/24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134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1" y="2300037"/>
            <a:ext cx="37260550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75673" y="10590160"/>
            <a:ext cx="18275893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20042" indent="0">
              <a:buNone/>
              <a:defRPr sz="7087" b="1"/>
            </a:lvl2pPr>
            <a:lvl3pPr marL="3240085" indent="0">
              <a:buNone/>
              <a:defRPr sz="6378" b="1"/>
            </a:lvl3pPr>
            <a:lvl4pPr marL="4860127" indent="0">
              <a:buNone/>
              <a:defRPr sz="5669" b="1"/>
            </a:lvl4pPr>
            <a:lvl5pPr marL="6480170" indent="0">
              <a:buNone/>
              <a:defRPr sz="5669" b="1"/>
            </a:lvl5pPr>
            <a:lvl6pPr marL="8100212" indent="0">
              <a:buNone/>
              <a:defRPr sz="5669" b="1"/>
            </a:lvl6pPr>
            <a:lvl7pPr marL="9720255" indent="0">
              <a:buNone/>
              <a:defRPr sz="5669" b="1"/>
            </a:lvl7pPr>
            <a:lvl8pPr marL="11340297" indent="0">
              <a:buNone/>
              <a:defRPr sz="5669" b="1"/>
            </a:lvl8pPr>
            <a:lvl9pPr marL="12960340" indent="0">
              <a:buNone/>
              <a:defRPr sz="5669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975673" y="15780233"/>
            <a:ext cx="18275893" cy="232103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21870323" y="10590160"/>
            <a:ext cx="18365898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20042" indent="0">
              <a:buNone/>
              <a:defRPr sz="7087" b="1"/>
            </a:lvl2pPr>
            <a:lvl3pPr marL="3240085" indent="0">
              <a:buNone/>
              <a:defRPr sz="6378" b="1"/>
            </a:lvl3pPr>
            <a:lvl4pPr marL="4860127" indent="0">
              <a:buNone/>
              <a:defRPr sz="5669" b="1"/>
            </a:lvl4pPr>
            <a:lvl5pPr marL="6480170" indent="0">
              <a:buNone/>
              <a:defRPr sz="5669" b="1"/>
            </a:lvl5pPr>
            <a:lvl6pPr marL="8100212" indent="0">
              <a:buNone/>
              <a:defRPr sz="5669" b="1"/>
            </a:lvl6pPr>
            <a:lvl7pPr marL="9720255" indent="0">
              <a:buNone/>
              <a:defRPr sz="5669" b="1"/>
            </a:lvl7pPr>
            <a:lvl8pPr marL="11340297" indent="0">
              <a:buNone/>
              <a:defRPr sz="5669" b="1"/>
            </a:lvl8pPr>
            <a:lvl9pPr marL="12960340" indent="0">
              <a:buNone/>
              <a:defRPr sz="5669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21870323" y="15780233"/>
            <a:ext cx="18365898" cy="232103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29/11/24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7291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29/11/24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0340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29/11/24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5542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2" y="2880042"/>
            <a:ext cx="13933329" cy="10080149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365898" y="6220095"/>
            <a:ext cx="21870323" cy="30700453"/>
          </a:xfrm>
        </p:spPr>
        <p:txBody>
          <a:bodyPr/>
          <a:lstStyle>
            <a:lvl1pPr>
              <a:defRPr sz="11339"/>
            </a:lvl1pPr>
            <a:lvl2pPr>
              <a:defRPr sz="9922"/>
            </a:lvl2pPr>
            <a:lvl3pPr>
              <a:defRPr sz="8504"/>
            </a:lvl3pPr>
            <a:lvl4pPr>
              <a:defRPr sz="7087"/>
            </a:lvl4pPr>
            <a:lvl5pPr>
              <a:defRPr sz="7087"/>
            </a:lvl5pPr>
            <a:lvl6pPr>
              <a:defRPr sz="7087"/>
            </a:lvl6pPr>
            <a:lvl7pPr>
              <a:defRPr sz="7087"/>
            </a:lvl7pPr>
            <a:lvl8pPr>
              <a:defRPr sz="7087"/>
            </a:lvl8pPr>
            <a:lvl9pPr>
              <a:defRPr sz="7087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75672" y="12960191"/>
            <a:ext cx="13933329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20042" indent="0">
              <a:buNone/>
              <a:defRPr sz="4961"/>
            </a:lvl2pPr>
            <a:lvl3pPr marL="3240085" indent="0">
              <a:buNone/>
              <a:defRPr sz="4252"/>
            </a:lvl3pPr>
            <a:lvl4pPr marL="4860127" indent="0">
              <a:buNone/>
              <a:defRPr sz="3543"/>
            </a:lvl4pPr>
            <a:lvl5pPr marL="6480170" indent="0">
              <a:buNone/>
              <a:defRPr sz="3543"/>
            </a:lvl5pPr>
            <a:lvl6pPr marL="8100212" indent="0">
              <a:buNone/>
              <a:defRPr sz="3543"/>
            </a:lvl6pPr>
            <a:lvl7pPr marL="9720255" indent="0">
              <a:buNone/>
              <a:defRPr sz="3543"/>
            </a:lvl7pPr>
            <a:lvl8pPr marL="11340297" indent="0">
              <a:buNone/>
              <a:defRPr sz="3543"/>
            </a:lvl8pPr>
            <a:lvl9pPr marL="12960340" indent="0">
              <a:buNone/>
              <a:defRPr sz="354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29/11/24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909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2" y="2880042"/>
            <a:ext cx="13933329" cy="10080149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8365898" y="6220095"/>
            <a:ext cx="21870323" cy="30700453"/>
          </a:xfrm>
        </p:spPr>
        <p:txBody>
          <a:bodyPr/>
          <a:lstStyle>
            <a:lvl1pPr marL="0" indent="0">
              <a:buNone/>
              <a:defRPr sz="11339"/>
            </a:lvl1pPr>
            <a:lvl2pPr marL="1620042" indent="0">
              <a:buNone/>
              <a:defRPr sz="9922"/>
            </a:lvl2pPr>
            <a:lvl3pPr marL="3240085" indent="0">
              <a:buNone/>
              <a:defRPr sz="8504"/>
            </a:lvl3pPr>
            <a:lvl4pPr marL="4860127" indent="0">
              <a:buNone/>
              <a:defRPr sz="7087"/>
            </a:lvl4pPr>
            <a:lvl5pPr marL="6480170" indent="0">
              <a:buNone/>
              <a:defRPr sz="7087"/>
            </a:lvl5pPr>
            <a:lvl6pPr marL="8100212" indent="0">
              <a:buNone/>
              <a:defRPr sz="7087"/>
            </a:lvl6pPr>
            <a:lvl7pPr marL="9720255" indent="0">
              <a:buNone/>
              <a:defRPr sz="7087"/>
            </a:lvl7pPr>
            <a:lvl8pPr marL="11340297" indent="0">
              <a:buNone/>
              <a:defRPr sz="7087"/>
            </a:lvl8pPr>
            <a:lvl9pPr marL="12960340" indent="0">
              <a:buNone/>
              <a:defRPr sz="7087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75672" y="12960191"/>
            <a:ext cx="13933329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20042" indent="0">
              <a:buNone/>
              <a:defRPr sz="4961"/>
            </a:lvl2pPr>
            <a:lvl3pPr marL="3240085" indent="0">
              <a:buNone/>
              <a:defRPr sz="4252"/>
            </a:lvl3pPr>
            <a:lvl4pPr marL="4860127" indent="0">
              <a:buNone/>
              <a:defRPr sz="3543"/>
            </a:lvl4pPr>
            <a:lvl5pPr marL="6480170" indent="0">
              <a:buNone/>
              <a:defRPr sz="3543"/>
            </a:lvl5pPr>
            <a:lvl6pPr marL="8100212" indent="0">
              <a:buNone/>
              <a:defRPr sz="3543"/>
            </a:lvl6pPr>
            <a:lvl7pPr marL="9720255" indent="0">
              <a:buNone/>
              <a:defRPr sz="3543"/>
            </a:lvl7pPr>
            <a:lvl8pPr marL="11340297" indent="0">
              <a:buNone/>
              <a:defRPr sz="3543"/>
            </a:lvl8pPr>
            <a:lvl9pPr marL="12960340" indent="0">
              <a:buNone/>
              <a:defRPr sz="354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29/11/24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967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970044" y="2300037"/>
            <a:ext cx="37260550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70044" y="11500170"/>
            <a:ext cx="37260550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970044" y="40040594"/>
            <a:ext cx="9720144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71CCB-C447-4F4F-90EA-194A68B165F2}" type="datetimeFigureOut">
              <a:rPr lang="es-MX" smtClean="0"/>
              <a:t>29/11/24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4310212" y="40040594"/>
            <a:ext cx="1458021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30510450" y="40040594"/>
            <a:ext cx="9720144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921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</p:sldLayoutIdLst>
  <p:txStyles>
    <p:titleStyle>
      <a:lvl1pPr algn="l" defTabSz="3240085" rtl="0" eaLnBrk="1" latinLnBrk="0" hangingPunct="1">
        <a:lnSpc>
          <a:spcPct val="90000"/>
        </a:lnSpc>
        <a:spcBef>
          <a:spcPct val="0"/>
        </a:spcBef>
        <a:buNone/>
        <a:defRPr sz="155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021" indent="-810021" algn="l" defTabSz="3240085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2" kern="1200">
          <a:solidFill>
            <a:schemeClr val="tx1"/>
          </a:solidFill>
          <a:latin typeface="+mn-lt"/>
          <a:ea typeface="+mn-ea"/>
          <a:cs typeface="+mn-cs"/>
        </a:defRPr>
      </a:lvl1pPr>
      <a:lvl2pPr marL="2430064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50106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7" kern="1200">
          <a:solidFill>
            <a:schemeClr val="tx1"/>
          </a:solidFill>
          <a:latin typeface="+mn-lt"/>
          <a:ea typeface="+mn-ea"/>
          <a:cs typeface="+mn-cs"/>
        </a:defRPr>
      </a:lvl3pPr>
      <a:lvl4pPr marL="5670149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90191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10234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30276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50319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70361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20042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40085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60127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8017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100212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20255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40297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6034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mailto:rojomenchacaclaudia@gmail.com" TargetMode="External"/><Relationship Id="rId7" Type="http://schemas.openxmlformats.org/officeDocument/2006/relationships/customXml" Target="../ink/ink2.xml"/><Relationship Id="rId2" Type="http://schemas.openxmlformats.org/officeDocument/2006/relationships/hyperlink" Target="mailto:mariavillegas2617@gmail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customXml" Target="../ink/ink1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/>
          <p:cNvSpPr txBox="1"/>
          <p:nvPr/>
        </p:nvSpPr>
        <p:spPr>
          <a:xfrm>
            <a:off x="342605" y="10881574"/>
            <a:ext cx="42127995" cy="16927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" panose="02020502070401020303" pitchFamily="18" charset="0"/>
                <a:ea typeface="Baskerville" panose="02020502070401020303" pitchFamily="18" charset="0"/>
              </a:rPr>
              <a:t>MI LUGAR SEGURO</a:t>
            </a:r>
            <a:endParaRPr lang="es-MX" sz="10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" panose="02020502070401020303" pitchFamily="18" charset="0"/>
              <a:ea typeface="Baskerville" panose="02020502070401020303" pitchFamily="18" charset="0"/>
            </a:endParaRPr>
          </a:p>
        </p:txBody>
      </p:sp>
      <p:sp>
        <p:nvSpPr>
          <p:cNvPr id="17" name="Recortar rectángulo de esquina sencilla 16"/>
          <p:cNvSpPr/>
          <p:nvPr/>
        </p:nvSpPr>
        <p:spPr>
          <a:xfrm>
            <a:off x="277160" y="3354484"/>
            <a:ext cx="8866840" cy="928204"/>
          </a:xfrm>
          <a:prstGeom prst="snip1Rect">
            <a:avLst/>
          </a:prstGeom>
          <a:solidFill>
            <a:srgbClr val="F797BB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RESUMEN 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23255" y="5050313"/>
            <a:ext cx="1339338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dirty="0"/>
              <a:t>La </a:t>
            </a:r>
            <a:r>
              <a:rPr lang="en-US" sz="5400" dirty="0" err="1"/>
              <a:t>ansiedad</a:t>
            </a:r>
            <a:r>
              <a:rPr lang="en-US" sz="5400" dirty="0"/>
              <a:t> y el estrés en las personas a </a:t>
            </a:r>
            <a:r>
              <a:rPr lang="en-US" sz="5400" dirty="0" err="1"/>
              <a:t>aumentado</a:t>
            </a:r>
            <a:r>
              <a:rPr lang="en-US" sz="5400" dirty="0"/>
              <a:t> mucho </a:t>
            </a:r>
            <a:r>
              <a:rPr lang="en-US" sz="5400" dirty="0" err="1"/>
              <a:t>estos</a:t>
            </a:r>
            <a:r>
              <a:rPr lang="en-US" sz="5400" dirty="0"/>
              <a:t> últimos </a:t>
            </a:r>
            <a:r>
              <a:rPr lang="en-US" sz="5400" dirty="0" err="1"/>
              <a:t>años</a:t>
            </a:r>
            <a:r>
              <a:rPr lang="es-MX" sz="5400" dirty="0"/>
              <a:t> en especial la de los estudiantes. Por eso es importante calmar de alguna manera estos problemas ya que se han visto afectados en varios aspectos.</a:t>
            </a:r>
          </a:p>
        </p:txBody>
      </p:sp>
      <p:sp>
        <p:nvSpPr>
          <p:cNvPr id="30" name="Rectángulo 29"/>
          <p:cNvSpPr/>
          <p:nvPr/>
        </p:nvSpPr>
        <p:spPr>
          <a:xfrm>
            <a:off x="223009" y="17251433"/>
            <a:ext cx="1333075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5400" dirty="0"/>
              <a:t>El objetivo de este proyecto es ayudar a las personas en su rendimiento. </a:t>
            </a:r>
          </a:p>
        </p:txBody>
      </p:sp>
      <p:sp>
        <p:nvSpPr>
          <p:cNvPr id="43" name="Rectángulo 42"/>
          <p:cNvSpPr/>
          <p:nvPr/>
        </p:nvSpPr>
        <p:spPr>
          <a:xfrm>
            <a:off x="260193" y="11482286"/>
            <a:ext cx="1335240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s-MX" sz="5400" dirty="0"/>
              <a:t>Los principales problemas por lo que se hizo este proyecto es que la ansiedad y el estrés afecta mayormente a los estudiantes ya que principalmente esas condiciones hacen que yo haya tanta concentración </a:t>
            </a:r>
          </a:p>
        </p:txBody>
      </p:sp>
      <p:sp>
        <p:nvSpPr>
          <p:cNvPr id="89" name="Recortar rectángulo de esquina sencilla 88"/>
          <p:cNvSpPr/>
          <p:nvPr/>
        </p:nvSpPr>
        <p:spPr>
          <a:xfrm>
            <a:off x="316329" y="15821737"/>
            <a:ext cx="9592051" cy="860702"/>
          </a:xfrm>
          <a:prstGeom prst="snip1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Objetivo General</a:t>
            </a:r>
          </a:p>
        </p:txBody>
      </p:sp>
      <p:sp>
        <p:nvSpPr>
          <p:cNvPr id="90" name="Recortar rectángulo de esquina sencilla 89"/>
          <p:cNvSpPr/>
          <p:nvPr/>
        </p:nvSpPr>
        <p:spPr>
          <a:xfrm>
            <a:off x="316329" y="22615412"/>
            <a:ext cx="8983433" cy="683512"/>
          </a:xfrm>
          <a:prstGeom prst="snip1Rect">
            <a:avLst/>
          </a:prstGeom>
          <a:solidFill>
            <a:srgbClr val="F797BB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Hipótesis</a:t>
            </a:r>
          </a:p>
        </p:txBody>
      </p:sp>
      <p:sp>
        <p:nvSpPr>
          <p:cNvPr id="93" name="Recortar rectángulo de esquina sencilla 92"/>
          <p:cNvSpPr/>
          <p:nvPr/>
        </p:nvSpPr>
        <p:spPr>
          <a:xfrm>
            <a:off x="15547430" y="14433312"/>
            <a:ext cx="9609660" cy="891574"/>
          </a:xfrm>
          <a:prstGeom prst="snip1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Materiales </a:t>
            </a:r>
          </a:p>
        </p:txBody>
      </p:sp>
      <p:cxnSp>
        <p:nvCxnSpPr>
          <p:cNvPr id="95" name="Conector recto 94"/>
          <p:cNvCxnSpPr/>
          <p:nvPr/>
        </p:nvCxnSpPr>
        <p:spPr>
          <a:xfrm>
            <a:off x="13864213" y="5036812"/>
            <a:ext cx="125805" cy="330100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recto 104"/>
          <p:cNvCxnSpPr/>
          <p:nvPr/>
        </p:nvCxnSpPr>
        <p:spPr>
          <a:xfrm>
            <a:off x="28495860" y="5036812"/>
            <a:ext cx="0" cy="330100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ortar rectángulo de esquina sencilla 141"/>
          <p:cNvSpPr/>
          <p:nvPr/>
        </p:nvSpPr>
        <p:spPr>
          <a:xfrm>
            <a:off x="29069043" y="3436374"/>
            <a:ext cx="12727300" cy="817310"/>
          </a:xfrm>
          <a:prstGeom prst="snip1Rect">
            <a:avLst/>
          </a:prstGeom>
          <a:solidFill>
            <a:srgbClr val="F797BB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Resultados</a:t>
            </a:r>
          </a:p>
        </p:txBody>
      </p:sp>
      <p:sp>
        <p:nvSpPr>
          <p:cNvPr id="143" name="Rectángulo 142"/>
          <p:cNvSpPr/>
          <p:nvPr/>
        </p:nvSpPr>
        <p:spPr>
          <a:xfrm>
            <a:off x="14437593" y="16238748"/>
            <a:ext cx="13310696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Los materiales son tabla de madera, juguetes  y letras </a:t>
            </a:r>
          </a:p>
        </p:txBody>
      </p:sp>
      <p:sp>
        <p:nvSpPr>
          <p:cNvPr id="6" name="Rectángulo 5"/>
          <p:cNvSpPr/>
          <p:nvPr/>
        </p:nvSpPr>
        <p:spPr>
          <a:xfrm>
            <a:off x="271019" y="23826291"/>
            <a:ext cx="1333075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MX" sz="5400" dirty="0">
                <a:ea typeface="Calibri" panose="020F0502020204030204" pitchFamily="34" charset="0"/>
                <a:cs typeface="Times New Roman" panose="02020603050405020304" pitchFamily="18" charset="0"/>
              </a:rPr>
              <a:t>Además de mejorar la salud mental y emocional de las personas ayudando  en tener la mente. Ocupada con este tipo de proyectos </a:t>
            </a:r>
            <a:endParaRPr lang="es-MX" sz="5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6" name="Rectángulo 185"/>
          <p:cNvSpPr/>
          <p:nvPr/>
        </p:nvSpPr>
        <p:spPr>
          <a:xfrm>
            <a:off x="14844410" y="22897853"/>
            <a:ext cx="12559611" cy="1763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Este proyecto va a dirigido a todo el público, pero especialmente a personas </a:t>
            </a:r>
            <a:r>
              <a:rPr lang="es-MX" sz="6000" b="1" dirty="0" err="1">
                <a:solidFill>
                  <a:srgbClr val="008E00"/>
                </a:solidFill>
                <a:cs typeface="Arial" panose="020B0604020202020204" pitchFamily="34" charset="0"/>
              </a:rPr>
              <a:t>condiscapacidades</a:t>
            </a: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. Para hacer este proyecto lo que se realizaran algunas encuestas apersonas para saber qué tanto es el porcentaje de las personas que </a:t>
            </a:r>
            <a:r>
              <a:rPr lang="es-MX" sz="6000" b="1" dirty="0" err="1">
                <a:solidFill>
                  <a:srgbClr val="008E00"/>
                </a:solidFill>
                <a:cs typeface="Arial" panose="020B0604020202020204" pitchFamily="34" charset="0"/>
              </a:rPr>
              <a:t>sedesconcentran</a:t>
            </a: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 fácilmente. Se harán gráficas para representar el porcentaje de </a:t>
            </a:r>
            <a:r>
              <a:rPr lang="es-MX" sz="6000" b="1" dirty="0" err="1">
                <a:solidFill>
                  <a:srgbClr val="008E00"/>
                </a:solidFill>
                <a:cs typeface="Arial" panose="020B0604020202020204" pitchFamily="34" charset="0"/>
              </a:rPr>
              <a:t>esaspersonas</a:t>
            </a: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. Esta tabla tendrá </a:t>
            </a:r>
            <a:r>
              <a:rPr lang="es-MX" sz="6000" b="1" dirty="0" err="1">
                <a:solidFill>
                  <a:srgbClr val="008E00"/>
                </a:solidFill>
                <a:cs typeface="Arial" panose="020B0604020202020204" pitchFamily="34" charset="0"/>
              </a:rPr>
              <a:t>fidget</a:t>
            </a: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 </a:t>
            </a:r>
            <a:r>
              <a:rPr lang="es-MX" sz="6000" b="1" dirty="0" err="1">
                <a:solidFill>
                  <a:srgbClr val="008E00"/>
                </a:solidFill>
                <a:cs typeface="Arial" panose="020B0604020202020204" pitchFamily="34" charset="0"/>
              </a:rPr>
              <a:t>toys</a:t>
            </a: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 des estresantes y un led con un interruptor.Se compraron los materiales que necesitaron que son: </a:t>
            </a:r>
            <a:r>
              <a:rPr lang="es-MX" sz="6000" b="1" dirty="0" err="1">
                <a:solidFill>
                  <a:srgbClr val="008E00"/>
                </a:solidFill>
                <a:cs typeface="Arial" panose="020B0604020202020204" pitchFamily="34" charset="0"/>
              </a:rPr>
              <a:t>fidget</a:t>
            </a: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 </a:t>
            </a:r>
            <a:r>
              <a:rPr lang="es-MX" sz="6000" b="1" dirty="0" err="1">
                <a:solidFill>
                  <a:srgbClr val="008E00"/>
                </a:solidFill>
                <a:cs typeface="Arial" panose="020B0604020202020204" pitchFamily="34" charset="0"/>
              </a:rPr>
              <a:t>toys</a:t>
            </a: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, una tabla, </a:t>
            </a:r>
            <a:r>
              <a:rPr lang="es-MX" sz="6000" b="1" dirty="0" err="1">
                <a:solidFill>
                  <a:srgbClr val="008E00"/>
                </a:solidFill>
                <a:cs typeface="Arial" panose="020B0604020202020204" pitchFamily="34" charset="0"/>
              </a:rPr>
              <a:t>cosasinteractivas</a:t>
            </a: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. Después se colocó en la tabla y se hicieron circuitos para </a:t>
            </a:r>
            <a:r>
              <a:rPr lang="es-MX" sz="6000" b="1" dirty="0" err="1">
                <a:solidFill>
                  <a:srgbClr val="008E00"/>
                </a:solidFill>
                <a:cs typeface="Arial" panose="020B0604020202020204" pitchFamily="34" charset="0"/>
              </a:rPr>
              <a:t>encenderleds</a:t>
            </a: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. Y al final se probó su efectividad con diferentes tipos de personas, </a:t>
            </a:r>
            <a:r>
              <a:rPr lang="es-MX" sz="6000" b="1" dirty="0" err="1">
                <a:solidFill>
                  <a:srgbClr val="008E00"/>
                </a:solidFill>
                <a:cs typeface="Arial" panose="020B0604020202020204" pitchFamily="34" charset="0"/>
              </a:rPr>
              <a:t>conenfermedad</a:t>
            </a: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 y sin enfermedad</a:t>
            </a:r>
          </a:p>
        </p:txBody>
      </p:sp>
      <p:sp>
        <p:nvSpPr>
          <p:cNvPr id="27" name="Rectángulo 26"/>
          <p:cNvSpPr/>
          <p:nvPr/>
        </p:nvSpPr>
        <p:spPr>
          <a:xfrm>
            <a:off x="28983568" y="5009514"/>
            <a:ext cx="13612837" cy="29031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MX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Los resultados fueron exitosos la mayoría de personas lograban canalizar sus sentimientos u emociones </a:t>
            </a:r>
          </a:p>
        </p:txBody>
      </p:sp>
      <p:sp>
        <p:nvSpPr>
          <p:cNvPr id="202" name="Recortar rectángulo de esquina sencilla 201"/>
          <p:cNvSpPr/>
          <p:nvPr/>
        </p:nvSpPr>
        <p:spPr>
          <a:xfrm>
            <a:off x="30428458" y="26551194"/>
            <a:ext cx="9645781" cy="1036632"/>
          </a:xfrm>
          <a:prstGeom prst="snip1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Conclusiones</a:t>
            </a:r>
          </a:p>
        </p:txBody>
      </p:sp>
      <p:sp>
        <p:nvSpPr>
          <p:cNvPr id="31" name="Rectángulo 30"/>
          <p:cNvSpPr/>
          <p:nvPr/>
        </p:nvSpPr>
        <p:spPr>
          <a:xfrm>
            <a:off x="28761690" y="27757586"/>
            <a:ext cx="1383471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sz="5400" dirty="0">
                <a:ea typeface="Calibri" panose="020F0502020204030204" pitchFamily="34" charset="0"/>
                <a:cs typeface="Arial" panose="020B0604020202020204" pitchFamily="34" charset="0"/>
              </a:rPr>
              <a:t>Nuestra conclusión de este proyecto fue que, si se puede ayudar a las personas </a:t>
            </a:r>
            <a:r>
              <a:rPr lang="es-MX" sz="5400" dirty="0" err="1">
                <a:ea typeface="Calibri" panose="020F0502020204030204" pitchFamily="34" charset="0"/>
                <a:cs typeface="Arial" panose="020B0604020202020204" pitchFamily="34" charset="0"/>
              </a:rPr>
              <a:t>dealguna</a:t>
            </a:r>
            <a:r>
              <a:rPr lang="es-MX" sz="5400" dirty="0">
                <a:ea typeface="Calibri" panose="020F0502020204030204" pitchFamily="34" charset="0"/>
                <a:cs typeface="Arial" panose="020B0604020202020204" pitchFamily="34" charset="0"/>
              </a:rPr>
              <a:t> manera, y que esta manera es muy efectiva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6701883" y="532845"/>
            <a:ext cx="9010275" cy="95541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200" b="1" dirty="0">
                <a:solidFill>
                  <a:schemeClr val="tx1"/>
                </a:solidFill>
              </a:rPr>
              <a:t>LOGOTIPO DEL PROYECTO</a:t>
            </a:r>
          </a:p>
        </p:txBody>
      </p:sp>
      <p:sp>
        <p:nvSpPr>
          <p:cNvPr id="139" name="Recortar rectángulo de esquina sencilla 138"/>
          <p:cNvSpPr/>
          <p:nvPr/>
        </p:nvSpPr>
        <p:spPr>
          <a:xfrm>
            <a:off x="307942" y="10175002"/>
            <a:ext cx="9574162" cy="914944"/>
          </a:xfrm>
          <a:prstGeom prst="snip1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Definición del problema</a:t>
            </a:r>
          </a:p>
        </p:txBody>
      </p:sp>
      <p:sp>
        <p:nvSpPr>
          <p:cNvPr id="140" name="Recortar rectángulo de esquina sencilla 139"/>
          <p:cNvSpPr/>
          <p:nvPr/>
        </p:nvSpPr>
        <p:spPr>
          <a:xfrm>
            <a:off x="342605" y="19332946"/>
            <a:ext cx="9565775" cy="909682"/>
          </a:xfrm>
          <a:prstGeom prst="snip1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Objetivos específicos</a:t>
            </a:r>
          </a:p>
        </p:txBody>
      </p:sp>
      <p:sp>
        <p:nvSpPr>
          <p:cNvPr id="141" name="Rectángulo 140"/>
          <p:cNvSpPr/>
          <p:nvPr/>
        </p:nvSpPr>
        <p:spPr>
          <a:xfrm>
            <a:off x="295531" y="20681884"/>
            <a:ext cx="1333075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5400" dirty="0"/>
              <a:t>Investigar cuánta </a:t>
            </a:r>
            <a:r>
              <a:rPr lang="es-MX" sz="5400" dirty="0" err="1"/>
              <a:t>poblacion</a:t>
            </a:r>
            <a:r>
              <a:rPr lang="es-MX" sz="5400" dirty="0"/>
              <a:t> sufre de estrés o alguna discapacidad.</a:t>
            </a:r>
          </a:p>
        </p:txBody>
      </p:sp>
      <p:sp>
        <p:nvSpPr>
          <p:cNvPr id="162" name="Recortar rectángulo de esquina sencilla 161"/>
          <p:cNvSpPr/>
          <p:nvPr/>
        </p:nvSpPr>
        <p:spPr>
          <a:xfrm>
            <a:off x="342605" y="26551532"/>
            <a:ext cx="9565775" cy="866124"/>
          </a:xfrm>
          <a:prstGeom prst="snip1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Marco teórico</a:t>
            </a:r>
          </a:p>
        </p:txBody>
      </p:sp>
      <p:sp>
        <p:nvSpPr>
          <p:cNvPr id="163" name="Rectángulo 162"/>
          <p:cNvSpPr/>
          <p:nvPr/>
        </p:nvSpPr>
        <p:spPr>
          <a:xfrm>
            <a:off x="207577" y="28087567"/>
            <a:ext cx="13330754" cy="12557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MX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Ansiedad: sensación de miedo, temor, inquietud, nerviosismo o malestar que puede ser una </a:t>
            </a:r>
            <a:r>
              <a:rPr lang="es-MX" sz="5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reaccion</a:t>
            </a:r>
            <a:r>
              <a:rPr lang="es-MX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normal al estrés </a:t>
            </a:r>
          </a:p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MX" sz="5400" dirty="0">
                <a:ea typeface="Calibri" panose="020F0502020204030204" pitchFamily="34" charset="0"/>
                <a:cs typeface="Times New Roman" panose="02020603050405020304" pitchFamily="18" charset="0"/>
              </a:rPr>
              <a:t>Estrés: el estrés es la respuesta física o mental del cuerpo a una situación </a:t>
            </a:r>
            <a:r>
              <a:rPr lang="es-MX" sz="5400" dirty="0" err="1">
                <a:ea typeface="Calibri" panose="020F0502020204030204" pitchFamily="34" charset="0"/>
                <a:cs typeface="Times New Roman" panose="02020603050405020304" pitchFamily="18" charset="0"/>
              </a:rPr>
              <a:t>quese</a:t>
            </a:r>
            <a:r>
              <a:rPr lang="es-MX" sz="5400" dirty="0">
                <a:ea typeface="Calibri" panose="020F0502020204030204" pitchFamily="34" charset="0"/>
                <a:cs typeface="Times New Roman" panose="02020603050405020304" pitchFamily="18" charset="0"/>
              </a:rPr>
              <a:t> percibe como amenazante o que demanda más de lo normal. Puede ser </a:t>
            </a:r>
            <a:r>
              <a:rPr lang="es-MX" sz="5400" dirty="0" err="1">
                <a:ea typeface="Calibri" panose="020F0502020204030204" pitchFamily="34" charset="0"/>
                <a:cs typeface="Times New Roman" panose="02020603050405020304" pitchFamily="18" charset="0"/>
              </a:rPr>
              <a:t>unareacción</a:t>
            </a:r>
            <a:r>
              <a:rPr lang="es-MX" sz="5400" dirty="0">
                <a:ea typeface="Calibri" panose="020F0502020204030204" pitchFamily="34" charset="0"/>
                <a:cs typeface="Times New Roman" panose="02020603050405020304" pitchFamily="18" charset="0"/>
              </a:rPr>
              <a:t> a una causa externa, como tener muchas tareas o padecer </a:t>
            </a:r>
            <a:r>
              <a:rPr lang="es-MX" sz="5400" dirty="0" err="1">
                <a:ea typeface="Calibri" panose="020F0502020204030204" pitchFamily="34" charset="0"/>
                <a:cs typeface="Times New Roman" panose="02020603050405020304" pitchFamily="18" charset="0"/>
              </a:rPr>
              <a:t>unaenfermedad</a:t>
            </a:r>
            <a:endParaRPr lang="es-MX" sz="5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MX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FIDGET TOYS: Un </a:t>
            </a:r>
            <a:r>
              <a:rPr lang="es-MX" sz="5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fidget</a:t>
            </a:r>
            <a:r>
              <a:rPr lang="es-MX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es un objeto o juguete anti estrés que ha sido </a:t>
            </a:r>
            <a:r>
              <a:rPr lang="es-MX" sz="5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pensadopara</a:t>
            </a:r>
            <a:r>
              <a:rPr lang="es-MX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sz="5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autorregular</a:t>
            </a:r>
            <a:r>
              <a:rPr lang="es-MX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el estrés y la ansiedad de los niños, con hiperactividad o </a:t>
            </a:r>
            <a:r>
              <a:rPr lang="es-MX" sz="5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TDAH,déficit</a:t>
            </a:r>
            <a:r>
              <a:rPr lang="es-MX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atención, problemas de concentración, autismo, etc.</a:t>
            </a:r>
          </a:p>
        </p:txBody>
      </p:sp>
      <p:sp>
        <p:nvSpPr>
          <p:cNvPr id="205" name="Recortar rectángulo de esquina sencilla 204"/>
          <p:cNvSpPr/>
          <p:nvPr/>
        </p:nvSpPr>
        <p:spPr>
          <a:xfrm>
            <a:off x="15796168" y="21733712"/>
            <a:ext cx="9675255" cy="871778"/>
          </a:xfrm>
          <a:prstGeom prst="snip1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Metodología</a:t>
            </a:r>
          </a:p>
        </p:txBody>
      </p:sp>
      <p:sp>
        <p:nvSpPr>
          <p:cNvPr id="213" name="Rectángulo 212"/>
          <p:cNvSpPr/>
          <p:nvPr/>
        </p:nvSpPr>
        <p:spPr>
          <a:xfrm>
            <a:off x="29551494" y="35708624"/>
            <a:ext cx="12076937" cy="45101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4400" b="1" dirty="0">
                <a:solidFill>
                  <a:schemeClr val="tx1"/>
                </a:solidFill>
              </a:rPr>
              <a:t>Villegas Navarros María Victoria </a:t>
            </a:r>
            <a:r>
              <a:rPr lang="es-MX" sz="4400" b="1" i="1" dirty="0">
                <a:solidFill>
                  <a:schemeClr val="tx1"/>
                </a:solidFill>
              </a:rPr>
              <a:t>correo: </a:t>
            </a:r>
            <a:r>
              <a:rPr lang="es-MX" sz="4400" b="1" i="1" dirty="0" err="1">
                <a:solidFill>
                  <a:schemeClr val="tx1"/>
                </a:solidFill>
                <a:hlinkClick r:id="rId2"/>
              </a:rPr>
              <a:t>mariavillegas2617</a:t>
            </a:r>
            <a:r>
              <a:rPr lang="es-MX" sz="4400" b="1" i="1" dirty="0">
                <a:solidFill>
                  <a:schemeClr val="tx1"/>
                </a:solidFill>
                <a:hlinkClick r:id="rId2"/>
              </a:rPr>
              <a:t>@gmail.com</a:t>
            </a:r>
            <a:r>
              <a:rPr lang="es-MX" sz="4400" b="1" i="1" dirty="0">
                <a:solidFill>
                  <a:schemeClr val="tx1"/>
                </a:solidFill>
              </a:rPr>
              <a:t>  núm: 6675049368</a:t>
            </a:r>
          </a:p>
          <a:p>
            <a:pPr algn="ctr"/>
            <a:endParaRPr lang="es-MX" sz="4400" b="1" i="1" dirty="0">
              <a:solidFill>
                <a:schemeClr val="tx1"/>
              </a:solidFill>
            </a:endParaRPr>
          </a:p>
          <a:p>
            <a:pPr algn="ctr"/>
            <a:r>
              <a:rPr lang="es-MX" sz="4400" b="1" i="1" dirty="0">
                <a:solidFill>
                  <a:schemeClr val="tx1"/>
                </a:solidFill>
              </a:rPr>
              <a:t>Rojo Menchaca claudia correo: </a:t>
            </a:r>
            <a:r>
              <a:rPr lang="es-MX" sz="4400" b="1" i="1" dirty="0" err="1">
                <a:solidFill>
                  <a:schemeClr val="tx1"/>
                </a:solidFill>
                <a:hlinkClick r:id="rId3"/>
              </a:rPr>
              <a:t>rojomenchacaclaudia</a:t>
            </a:r>
            <a:r>
              <a:rPr lang="es-MX" sz="4400" b="1" i="1" dirty="0">
                <a:solidFill>
                  <a:schemeClr val="tx1"/>
                </a:solidFill>
                <a:hlinkClick r:id="rId3"/>
              </a:rPr>
              <a:t>@gmail.com</a:t>
            </a:r>
            <a:r>
              <a:rPr lang="es-MX" sz="4400" b="1" i="1" dirty="0">
                <a:solidFill>
                  <a:schemeClr val="tx1"/>
                </a:solidFill>
              </a:rPr>
              <a:t> núm: 6871581547</a:t>
            </a:r>
            <a:endParaRPr lang="es-MX" sz="4400" b="1" dirty="0">
              <a:solidFill>
                <a:schemeClr val="tx1"/>
              </a:solidFill>
            </a:endParaRPr>
          </a:p>
        </p:txBody>
      </p:sp>
      <p:sp>
        <p:nvSpPr>
          <p:cNvPr id="32" name="Recortar rectángulo de esquina sencilla 141">
            <a:extLst>
              <a:ext uri="{FF2B5EF4-FFF2-40B4-BE49-F238E27FC236}">
                <a16:creationId xmlns:a16="http://schemas.microsoft.com/office/drawing/2014/main" id="{8E20A80E-1E91-40E7-8659-B5C588EA7E40}"/>
              </a:ext>
            </a:extLst>
          </p:cNvPr>
          <p:cNvSpPr/>
          <p:nvPr/>
        </p:nvSpPr>
        <p:spPr>
          <a:xfrm>
            <a:off x="28736595" y="8309977"/>
            <a:ext cx="14411342" cy="775808"/>
          </a:xfrm>
          <a:prstGeom prst="snip1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Análisis de resultados</a:t>
            </a:r>
          </a:p>
        </p:txBody>
      </p:sp>
      <p:sp>
        <p:nvSpPr>
          <p:cNvPr id="34" name="Recortar rectángulo de esquina sencilla 201">
            <a:extLst>
              <a:ext uri="{FF2B5EF4-FFF2-40B4-BE49-F238E27FC236}">
                <a16:creationId xmlns:a16="http://schemas.microsoft.com/office/drawing/2014/main" id="{FA878A44-6E25-4AAD-B530-D41A94806288}"/>
              </a:ext>
            </a:extLst>
          </p:cNvPr>
          <p:cNvSpPr/>
          <p:nvPr/>
        </p:nvSpPr>
        <p:spPr>
          <a:xfrm>
            <a:off x="30967095" y="30742131"/>
            <a:ext cx="9645781" cy="1036632"/>
          </a:xfrm>
          <a:prstGeom prst="snip1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Bibliografía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5A0DBBF-A2AF-F707-81D9-3B43068389F1}"/>
              </a:ext>
            </a:extLst>
          </p:cNvPr>
          <p:cNvSpPr/>
          <p:nvPr/>
        </p:nvSpPr>
        <p:spPr>
          <a:xfrm>
            <a:off x="29499720" y="9332180"/>
            <a:ext cx="12070064" cy="181935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MX" sz="5400" dirty="0">
                <a:effectLst/>
                <a:ea typeface="Arial MT"/>
                <a:cs typeface="Arial MT"/>
              </a:rPr>
              <a:t>Este proyecto va a dirigido a todo el público, pero especialmente a personas </a:t>
            </a:r>
            <a:r>
              <a:rPr lang="es-MX" sz="5400" dirty="0" err="1">
                <a:effectLst/>
                <a:ea typeface="Arial MT"/>
                <a:cs typeface="Arial MT"/>
              </a:rPr>
              <a:t>condiscapacidades</a:t>
            </a:r>
            <a:r>
              <a:rPr lang="es-MX" sz="5400" dirty="0">
                <a:effectLst/>
                <a:ea typeface="Arial MT"/>
                <a:cs typeface="Arial MT"/>
              </a:rPr>
              <a:t>. Para hacer este proyecto lo que se realizaran algunas encuestas apersonas para saber qué tanto es el porcentaje de las personas que </a:t>
            </a:r>
            <a:r>
              <a:rPr lang="es-MX" sz="5400" dirty="0" err="1">
                <a:effectLst/>
                <a:ea typeface="Arial MT"/>
                <a:cs typeface="Arial MT"/>
              </a:rPr>
              <a:t>sedesconcentran</a:t>
            </a:r>
            <a:r>
              <a:rPr lang="es-MX" sz="5400" dirty="0">
                <a:effectLst/>
                <a:ea typeface="Arial MT"/>
                <a:cs typeface="Arial MT"/>
              </a:rPr>
              <a:t> fácilmente. Se harán gráficas para representar el porcentaje de </a:t>
            </a:r>
            <a:r>
              <a:rPr lang="es-MX" sz="5400" dirty="0" err="1">
                <a:effectLst/>
                <a:ea typeface="Arial MT"/>
                <a:cs typeface="Arial MT"/>
              </a:rPr>
              <a:t>esaspersonas</a:t>
            </a:r>
            <a:r>
              <a:rPr lang="es-MX" sz="5400" dirty="0">
                <a:effectLst/>
                <a:ea typeface="Arial MT"/>
                <a:cs typeface="Arial MT"/>
              </a:rPr>
              <a:t>. Esta tabla tendrá </a:t>
            </a:r>
            <a:r>
              <a:rPr lang="es-MX" sz="5400" dirty="0" err="1">
                <a:effectLst/>
                <a:ea typeface="Arial MT"/>
                <a:cs typeface="Arial MT"/>
              </a:rPr>
              <a:t>fidget</a:t>
            </a:r>
            <a:r>
              <a:rPr lang="es-MX" sz="5400" dirty="0">
                <a:effectLst/>
                <a:ea typeface="Arial MT"/>
                <a:cs typeface="Arial MT"/>
              </a:rPr>
              <a:t> </a:t>
            </a:r>
            <a:r>
              <a:rPr lang="es-MX" sz="5400" dirty="0" err="1">
                <a:effectLst/>
                <a:ea typeface="Arial MT"/>
                <a:cs typeface="Arial MT"/>
              </a:rPr>
              <a:t>toys</a:t>
            </a:r>
            <a:r>
              <a:rPr lang="es-MX" sz="5400" dirty="0">
                <a:effectLst/>
                <a:ea typeface="Arial MT"/>
                <a:cs typeface="Arial MT"/>
              </a:rPr>
              <a:t> des estresantes y un led con un interruptor.Se compraron los materiales que necesitaron que son: </a:t>
            </a:r>
            <a:r>
              <a:rPr lang="es-MX" sz="5400" dirty="0" err="1">
                <a:effectLst/>
                <a:ea typeface="Arial MT"/>
                <a:cs typeface="Arial MT"/>
              </a:rPr>
              <a:t>fidget</a:t>
            </a:r>
            <a:r>
              <a:rPr lang="es-MX" sz="5400" dirty="0">
                <a:effectLst/>
                <a:ea typeface="Arial MT"/>
                <a:cs typeface="Arial MT"/>
              </a:rPr>
              <a:t> </a:t>
            </a:r>
            <a:r>
              <a:rPr lang="es-MX" sz="5400" dirty="0" err="1">
                <a:effectLst/>
                <a:ea typeface="Arial MT"/>
                <a:cs typeface="Arial MT"/>
              </a:rPr>
              <a:t>toys</a:t>
            </a:r>
            <a:r>
              <a:rPr lang="es-MX" sz="5400" dirty="0">
                <a:effectLst/>
                <a:ea typeface="Arial MT"/>
                <a:cs typeface="Arial MT"/>
              </a:rPr>
              <a:t>, una tabla, </a:t>
            </a:r>
            <a:r>
              <a:rPr lang="es-MX" sz="5400" dirty="0" err="1">
                <a:effectLst/>
                <a:ea typeface="Arial MT"/>
                <a:cs typeface="Arial MT"/>
              </a:rPr>
              <a:t>cosasinteractivas</a:t>
            </a:r>
            <a:r>
              <a:rPr lang="es-MX" sz="5400" dirty="0">
                <a:effectLst/>
                <a:ea typeface="Arial MT"/>
                <a:cs typeface="Arial MT"/>
              </a:rPr>
              <a:t>. Después se colocó en la tabla y se hicieron circuitos para </a:t>
            </a:r>
            <a:r>
              <a:rPr lang="es-MX" sz="5400" dirty="0" err="1">
                <a:effectLst/>
                <a:ea typeface="Arial MT"/>
                <a:cs typeface="Arial MT"/>
              </a:rPr>
              <a:t>encenderleds</a:t>
            </a:r>
            <a:r>
              <a:rPr lang="es-MX" sz="5400" dirty="0">
                <a:effectLst/>
                <a:ea typeface="Arial MT"/>
                <a:cs typeface="Arial MT"/>
              </a:rPr>
              <a:t>. Y al final se probó su efectividad con diferentes tipos de personas, </a:t>
            </a:r>
            <a:r>
              <a:rPr lang="es-MX" sz="5400" dirty="0" err="1">
                <a:effectLst/>
                <a:ea typeface="Arial MT"/>
                <a:cs typeface="Arial MT"/>
              </a:rPr>
              <a:t>conenfermedad</a:t>
            </a:r>
            <a:r>
              <a:rPr lang="es-MX" sz="5400" dirty="0">
                <a:effectLst/>
                <a:ea typeface="Arial MT"/>
                <a:cs typeface="Arial MT"/>
              </a:rPr>
              <a:t> y sin enfermedad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s-MX" sz="5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D05BFA3-C686-6DB2-2805-95B860F77CA0}"/>
              </a:ext>
            </a:extLst>
          </p:cNvPr>
          <p:cNvSpPr/>
          <p:nvPr/>
        </p:nvSpPr>
        <p:spPr>
          <a:xfrm>
            <a:off x="28945110" y="32123309"/>
            <a:ext cx="1383471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sz="5400" dirty="0">
                <a:ea typeface="Calibri" panose="020F0502020204030204" pitchFamily="34" charset="0"/>
                <a:cs typeface="Arial" panose="020B0604020202020204" pitchFamily="34" charset="0"/>
              </a:rPr>
              <a:t>Se utilizaron páginas de hospitales y psicólogos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EB6E124-4C17-B881-95D1-E967559655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3205" y="252378"/>
            <a:ext cx="10231900" cy="102319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Entrada de lápiz 6">
                <a:extLst>
                  <a:ext uri="{FF2B5EF4-FFF2-40B4-BE49-F238E27FC236}">
                    <a16:creationId xmlns:a16="http://schemas.microsoft.com/office/drawing/2014/main" id="{2B1D35C3-C869-AEAC-EF99-FAC709465AC3}"/>
                  </a:ext>
                </a:extLst>
              </p14:cNvPr>
              <p14:cNvContentPartPr/>
              <p14:nvPr/>
            </p14:nvContentPartPr>
            <p14:xfrm>
              <a:off x="3328449" y="17783716"/>
              <a:ext cx="166320" cy="141120"/>
            </p14:xfrm>
          </p:contentPart>
        </mc:Choice>
        <mc:Fallback xmlns="">
          <p:pic>
            <p:nvPicPr>
              <p:cNvPr id="7" name="Entrada de lápiz 6">
                <a:extLst>
                  <a:ext uri="{FF2B5EF4-FFF2-40B4-BE49-F238E27FC236}">
                    <a16:creationId xmlns:a16="http://schemas.microsoft.com/office/drawing/2014/main" id="{2B1D35C3-C869-AEAC-EF99-FAC709465AC3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313329" y="17768236"/>
                <a:ext cx="196920" cy="17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8" name="Entrada de lápiz 7">
                <a:extLst>
                  <a:ext uri="{FF2B5EF4-FFF2-40B4-BE49-F238E27FC236}">
                    <a16:creationId xmlns:a16="http://schemas.microsoft.com/office/drawing/2014/main" id="{C7C36024-0E5D-2129-CAAF-5D791A357418}"/>
                  </a:ext>
                </a:extLst>
              </p14:cNvPr>
              <p14:cNvContentPartPr/>
              <p14:nvPr/>
            </p14:nvContentPartPr>
            <p14:xfrm>
              <a:off x="9696893" y="24594240"/>
              <a:ext cx="360" cy="70920"/>
            </p14:xfrm>
          </p:contentPart>
        </mc:Choice>
        <mc:Fallback xmlns="">
          <p:pic>
            <p:nvPicPr>
              <p:cNvPr id="8" name="Entrada de lápiz 7">
                <a:extLst>
                  <a:ext uri="{FF2B5EF4-FFF2-40B4-BE49-F238E27FC236}">
                    <a16:creationId xmlns:a16="http://schemas.microsoft.com/office/drawing/2014/main" id="{C7C36024-0E5D-2129-CAAF-5D791A357418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681773" y="24578760"/>
                <a:ext cx="30960" cy="101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191F1ED3-1BDC-3FA5-231E-59EBD588DDD0}"/>
                  </a:ext>
                </a:extLst>
              </p14:cNvPr>
              <p14:cNvContentPartPr/>
              <p14:nvPr/>
            </p14:nvContentPartPr>
            <p14:xfrm>
              <a:off x="10931693" y="24981960"/>
              <a:ext cx="141480" cy="70920"/>
            </p14:xfrm>
          </p:contentPart>
        </mc:Choice>
        <mc:Fallback xmlns=""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191F1ED3-1BDC-3FA5-231E-59EBD588DDD0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0911173" y="24961800"/>
                <a:ext cx="182160" cy="111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916691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</TotalTime>
  <Words>313</Words>
  <Application>Microsoft Office PowerPoint</Application>
  <PresentationFormat>Personalizado</PresentationFormat>
  <Paragraphs>28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eXit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Ing. Omar</dc:creator>
  <cp:lastModifiedBy>mariavillegas2617@gmail.com</cp:lastModifiedBy>
  <cp:revision>68</cp:revision>
  <dcterms:created xsi:type="dcterms:W3CDTF">2017-11-22T23:20:12Z</dcterms:created>
  <dcterms:modified xsi:type="dcterms:W3CDTF">2024-11-29T15:08:58Z</dcterms:modified>
</cp:coreProperties>
</file>