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FF3300"/>
    <a:srgbClr val="7CA800"/>
    <a:srgbClr val="008E00"/>
    <a:srgbClr val="FFA219"/>
    <a:srgbClr val="CC3300"/>
    <a:srgbClr val="FF7619"/>
    <a:srgbClr val="FFFFFF"/>
    <a:srgbClr val="FF3E11"/>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07/11/24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07/11/24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07/11/24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07/11/24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183177" y="11901586"/>
            <a:ext cx="41853101" cy="1692771"/>
          </a:xfrm>
          <a:prstGeom prst="rect">
            <a:avLst/>
          </a:prstGeom>
          <a:solidFill>
            <a:schemeClr val="bg1"/>
          </a:solidFill>
          <a:ln>
            <a:solidFill>
              <a:schemeClr val="bg1"/>
            </a:solidFill>
          </a:ln>
        </p:spPr>
        <p:txBody>
          <a:bodyPr wrap="square" rtlCol="0">
            <a:spAutoFit/>
          </a:bodyPr>
          <a:lstStyle/>
          <a:p>
            <a:pPr algn="ctr"/>
            <a:r>
              <a:rPr lang="es-MX" sz="10400" b="1" dirty="0" err="1">
                <a:effectLst>
                  <a:outerShdw blurRad="38100" dist="38100" dir="2700000" algn="tl">
                    <a:srgbClr val="000000">
                      <a:alpha val="43137"/>
                    </a:srgbClr>
                  </a:outerShdw>
                </a:effectLst>
              </a:rPr>
              <a:t>Savilú</a:t>
            </a:r>
            <a:endParaRPr lang="es-MX" sz="104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77160" y="3354484"/>
            <a:ext cx="8866840" cy="92820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19" name="Rectángulo 18"/>
          <p:cNvSpPr/>
          <p:nvPr/>
        </p:nvSpPr>
        <p:spPr>
          <a:xfrm>
            <a:off x="23255" y="5050313"/>
            <a:ext cx="13393383" cy="2585323"/>
          </a:xfrm>
          <a:prstGeom prst="rect">
            <a:avLst/>
          </a:prstGeom>
        </p:spPr>
        <p:txBody>
          <a:bodyPr wrap="square">
            <a:spAutoFit/>
          </a:bodyPr>
          <a:lstStyle/>
          <a:p>
            <a:pPr algn="just"/>
            <a:r>
              <a:rPr lang="es-MX" sz="5400" dirty="0"/>
              <a:t>Jabón el cual va dirigido para aquellas personas las cuales tienen algún tipo de enfermedad en la piel o los jabones con químicos les afectan. </a:t>
            </a:r>
          </a:p>
        </p:txBody>
      </p:sp>
      <p:sp>
        <p:nvSpPr>
          <p:cNvPr id="30" name="Rectángulo 29"/>
          <p:cNvSpPr/>
          <p:nvPr/>
        </p:nvSpPr>
        <p:spPr>
          <a:xfrm>
            <a:off x="1117565" y="19371923"/>
            <a:ext cx="13330753" cy="923330"/>
          </a:xfrm>
          <a:prstGeom prst="rect">
            <a:avLst/>
          </a:prstGeom>
        </p:spPr>
        <p:txBody>
          <a:bodyPr wrap="square">
            <a:spAutoFit/>
          </a:bodyPr>
          <a:lstStyle/>
          <a:p>
            <a:pPr algn="just"/>
            <a:r>
              <a:rPr lang="es-MX" sz="5400" dirty="0"/>
              <a:t>Hacer un jabón natural </a:t>
            </a:r>
          </a:p>
        </p:txBody>
      </p:sp>
      <p:sp>
        <p:nvSpPr>
          <p:cNvPr id="43" name="Rectángulo 42"/>
          <p:cNvSpPr/>
          <p:nvPr/>
        </p:nvSpPr>
        <p:spPr>
          <a:xfrm>
            <a:off x="204214" y="11447125"/>
            <a:ext cx="13635387" cy="6186309"/>
          </a:xfrm>
          <a:prstGeom prst="rect">
            <a:avLst/>
          </a:prstGeom>
        </p:spPr>
        <p:txBody>
          <a:bodyPr wrap="square">
            <a:spAutoFit/>
          </a:bodyPr>
          <a:lstStyle/>
          <a:p>
            <a:pPr algn="just">
              <a:spcAft>
                <a:spcPts val="600"/>
              </a:spcAft>
            </a:pPr>
            <a:r>
              <a:rPr lang="es-MX" sz="6600" dirty="0"/>
              <a:t>En la actualidad existen muchas personas las cuales tienen enfermedades en la piel, enfermedades las cuales les evitan usar los jabones con químicos, de ahí surge mi idea de hacer este jabón </a:t>
            </a:r>
          </a:p>
        </p:txBody>
      </p:sp>
      <p:sp>
        <p:nvSpPr>
          <p:cNvPr id="89" name="Recortar rectángulo de esquina sencilla 88"/>
          <p:cNvSpPr/>
          <p:nvPr/>
        </p:nvSpPr>
        <p:spPr>
          <a:xfrm>
            <a:off x="769028" y="18125912"/>
            <a:ext cx="7503476" cy="673293"/>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982935" y="25234691"/>
            <a:ext cx="8983433" cy="68351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sp>
        <p:nvSpPr>
          <p:cNvPr id="93" name="Recortar rectángulo de esquina sencilla 92"/>
          <p:cNvSpPr/>
          <p:nvPr/>
        </p:nvSpPr>
        <p:spPr>
          <a:xfrm>
            <a:off x="15547430" y="14433312"/>
            <a:ext cx="9609660" cy="89157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Materiales </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3" y="343637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143" name="Rectángulo 142"/>
          <p:cNvSpPr/>
          <p:nvPr/>
        </p:nvSpPr>
        <p:spPr>
          <a:xfrm>
            <a:off x="14583796" y="16162756"/>
            <a:ext cx="12114162" cy="1846659"/>
          </a:xfrm>
          <a:prstGeom prst="rect">
            <a:avLst/>
          </a:prstGeom>
        </p:spPr>
        <p:txBody>
          <a:bodyPr wrap="square">
            <a:spAutoFit/>
          </a:bodyPr>
          <a:lstStyle/>
          <a:p>
            <a:pPr algn="just">
              <a:lnSpc>
                <a:spcPct val="95000"/>
              </a:lnSpc>
              <a:spcAft>
                <a:spcPts val="600"/>
              </a:spcAft>
              <a:tabLst>
                <a:tab pos="182880" algn="l"/>
              </a:tabLst>
            </a:pPr>
            <a:r>
              <a:rPr lang="es-MX" sz="6000" b="1" dirty="0">
                <a:solidFill>
                  <a:srgbClr val="008E00"/>
                </a:solidFill>
                <a:cs typeface="Arial" panose="020B0604020202020204" pitchFamily="34" charset="0"/>
              </a:rPr>
              <a:t>Sábila, glicerina Sólida y colorante para alimentos natural </a:t>
            </a:r>
          </a:p>
        </p:txBody>
      </p:sp>
      <p:sp>
        <p:nvSpPr>
          <p:cNvPr id="6" name="Rectángulo 5"/>
          <p:cNvSpPr/>
          <p:nvPr/>
        </p:nvSpPr>
        <p:spPr>
          <a:xfrm>
            <a:off x="769028" y="26600278"/>
            <a:ext cx="13330754" cy="3785652"/>
          </a:xfrm>
          <a:prstGeom prst="rect">
            <a:avLst/>
          </a:prstGeom>
        </p:spPr>
        <p:txBody>
          <a:bodyPr wrap="square">
            <a:spAutoFit/>
          </a:bodyPr>
          <a:lstStyle/>
          <a:p>
            <a:pPr algn="just">
              <a:tabLst>
                <a:tab pos="1137285" algn="l"/>
              </a:tabLst>
            </a:pP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just">
              <a:tabLst>
                <a:tab pos="1137285" algn="l"/>
              </a:tabLst>
            </a:pPr>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Este proyecto aporta socialmente en el físico de alguien o curar alguna enfermedad, esto puede mejorar la apariencia física de alguien, eso le ayuda en la sociedad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p:txBody>
      </p:sp>
      <p:sp>
        <p:nvSpPr>
          <p:cNvPr id="186" name="Rectángulo 185"/>
          <p:cNvSpPr/>
          <p:nvPr/>
        </p:nvSpPr>
        <p:spPr>
          <a:xfrm>
            <a:off x="14518636" y="22421071"/>
            <a:ext cx="13310696" cy="20174754"/>
          </a:xfrm>
          <a:prstGeom prst="rect">
            <a:avLst/>
          </a:prstGeom>
        </p:spPr>
        <p:txBody>
          <a:bodyPr wrap="square">
            <a:spAutoFit/>
          </a:bodyPr>
          <a:lstStyle/>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Pasó 1: investigar cómo hacer un jabón</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Pasó 2: buscar los ingredientes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Paso 3: hacer el proyecto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Pasó 4: usarlo para comprobar su eficacia</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Pasó 5: revisar lo que salió mal</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Paso 6: corregir lo que salió mal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Se va a usar como ingrediente principal la sábila, se usará colorante de color verde para que le de ese color al jabón de la sábila, también se utilizará la glicerina sólida, ya que esto es lo que hace al jabón, lo hace duro y le da forma. Por el momento solo serán utilizados estos ingredientes, con el paso del tiempo se mejorará</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De recipientes se usarán dos ollas, una chica y otra grande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Será utilizada la sábila porque además de rejuvenecer la piel, es muy utilizada para las lesiones en la piel, ya que se ha demostrado que la sábila tiene vitamina A, B1, B2, B6, C, E y ácido fólico. Además contiene aminoácidos, minerales y </a:t>
            </a:r>
            <a:r>
              <a:rPr lang="es-MX" sz="4800" kern="100" dirty="0" err="1">
                <a:effectLst/>
                <a:latin typeface="Arial" panose="020B0604020202020204" pitchFamily="34" charset="0"/>
                <a:ea typeface="Times New Roman" panose="02020603050405020304" pitchFamily="18" charset="0"/>
                <a:cs typeface="Times New Roman" panose="02020603050405020304" pitchFamily="18" charset="0"/>
              </a:rPr>
              <a:t>polisacaridos</a:t>
            </a:r>
            <a:r>
              <a:rPr lang="es-MX" sz="4800" kern="100" dirty="0">
                <a:effectLst/>
                <a:latin typeface="Arial" panose="020B0604020202020204" pitchFamily="34" charset="0"/>
                <a:ea typeface="Times New Roman" panose="02020603050405020304" pitchFamily="18" charset="0"/>
                <a:cs typeface="Times New Roman" panose="02020603050405020304" pitchFamily="18" charset="0"/>
              </a:rPr>
              <a:t> que estimulan el crecimiento de los tejidos y la regeneración celular </a:t>
            </a:r>
            <a:endParaRPr lang="es-MX" sz="4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just">
              <a:lnSpc>
                <a:spcPct val="95000"/>
              </a:lnSpc>
              <a:spcAft>
                <a:spcPts val="600"/>
              </a:spcAft>
              <a:tabLst>
                <a:tab pos="182880" algn="l"/>
              </a:tabLst>
            </a:pPr>
            <a:endParaRPr lang="es-MX" sz="6000" b="1" dirty="0">
              <a:solidFill>
                <a:srgbClr val="008E00"/>
              </a:solidFill>
              <a:cs typeface="Arial" panose="020B0604020202020204" pitchFamily="34" charset="0"/>
            </a:endParaRPr>
          </a:p>
        </p:txBody>
      </p:sp>
      <p:sp>
        <p:nvSpPr>
          <p:cNvPr id="27" name="Rectángulo 26"/>
          <p:cNvSpPr/>
          <p:nvPr/>
        </p:nvSpPr>
        <p:spPr>
          <a:xfrm>
            <a:off x="28983568" y="5009514"/>
            <a:ext cx="13612837" cy="1947521"/>
          </a:xfrm>
          <a:prstGeom prst="rect">
            <a:avLst/>
          </a:prstGeom>
        </p:spPr>
        <p:txBody>
          <a:bodyPr wrap="square">
            <a:spAutoFit/>
          </a:bodyPr>
          <a:lstStyle/>
          <a:p>
            <a:pPr algn="just">
              <a:lnSpc>
                <a:spcPct val="115000"/>
              </a:lnSpc>
              <a:spcAft>
                <a:spcPts val="0"/>
              </a:spcAft>
            </a:pPr>
            <a:r>
              <a:rPr lang="es-MX" sz="5400" dirty="0">
                <a:effectLst/>
                <a:ea typeface="Calibri" panose="020F0502020204030204" pitchFamily="34" charset="0"/>
                <a:cs typeface="Times New Roman" panose="02020603050405020304" pitchFamily="18" charset="0"/>
              </a:rPr>
              <a:t>Las personas que lo usaron notaron mejorías en su piel, la piel se rejuveneció y se aclaró </a:t>
            </a:r>
          </a:p>
        </p:txBody>
      </p:sp>
      <p:sp>
        <p:nvSpPr>
          <p:cNvPr id="202" name="Recortar rectángulo de esquina sencilla 201"/>
          <p:cNvSpPr/>
          <p:nvPr/>
        </p:nvSpPr>
        <p:spPr>
          <a:xfrm>
            <a:off x="29593473" y="23780452"/>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9056048" y="25560432"/>
            <a:ext cx="13834715" cy="2585323"/>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Este proyecto es ideal para todo tipo de piel,  cualquier persona que la utilice va a tener mejoras en su piel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LOGOTIPO DEL PROYECTO</a:t>
            </a:r>
          </a:p>
        </p:txBody>
      </p:sp>
      <p:sp>
        <p:nvSpPr>
          <p:cNvPr id="139" name="Recortar rectángulo de esquina sencilla 138"/>
          <p:cNvSpPr/>
          <p:nvPr/>
        </p:nvSpPr>
        <p:spPr>
          <a:xfrm>
            <a:off x="307942" y="10175002"/>
            <a:ext cx="9574162" cy="91494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691763" y="21026778"/>
            <a:ext cx="9565775" cy="90968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446538" y="22536077"/>
            <a:ext cx="13330753" cy="1754326"/>
          </a:xfrm>
          <a:prstGeom prst="rect">
            <a:avLst/>
          </a:prstGeom>
        </p:spPr>
        <p:txBody>
          <a:bodyPr wrap="square">
            <a:spAutoFit/>
          </a:bodyPr>
          <a:lstStyle/>
          <a:p>
            <a:pPr algn="just"/>
            <a:r>
              <a:rPr lang="es-MX" sz="5400" dirty="0"/>
              <a:t>Hacer un jabón para personas que tienen daños en la piel </a:t>
            </a:r>
          </a:p>
        </p:txBody>
      </p:sp>
      <p:sp>
        <p:nvSpPr>
          <p:cNvPr id="162" name="Recortar rectángulo de esquina sencilla 161"/>
          <p:cNvSpPr/>
          <p:nvPr/>
        </p:nvSpPr>
        <p:spPr>
          <a:xfrm>
            <a:off x="509509" y="31330218"/>
            <a:ext cx="7790213" cy="705357"/>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923199" y="33147045"/>
            <a:ext cx="10949959" cy="7694414"/>
          </a:xfrm>
          <a:prstGeom prst="rect">
            <a:avLst/>
          </a:prstGeom>
        </p:spPr>
        <p:txBody>
          <a:bodyPr wrap="square">
            <a:spAutoFit/>
          </a:bodyPr>
          <a:lstStyle/>
          <a:p>
            <a:pPr algn="just">
              <a:spcAft>
                <a:spcPts val="0"/>
              </a:spcAft>
              <a:tabLst>
                <a:tab pos="1137285" algn="l"/>
              </a:tabLst>
            </a:pPr>
            <a:r>
              <a:rPr lang="es-MX" sz="5400" dirty="0">
                <a:effectLst/>
                <a:ea typeface="Calibri" panose="020F0502020204030204" pitchFamily="34" charset="0"/>
                <a:cs typeface="Times New Roman" panose="02020603050405020304" pitchFamily="18" charset="0"/>
              </a:rPr>
              <a:t>Jabón: </a:t>
            </a:r>
            <a:r>
              <a:rPr lang="es-MX" sz="4400" b="0" i="0" u="none" strike="noStrike" dirty="0">
                <a:effectLst/>
                <a:latin typeface="Arial" panose="020B0604020202020204" pitchFamily="34" charset="0"/>
              </a:rPr>
              <a:t>Producto soluble en agua resultado de la combinación de un álcali con los ácidos del aceite u otro cuerpo graso, que se usa generalmente para</a:t>
            </a:r>
          </a:p>
          <a:p>
            <a:r>
              <a:rPr lang="es-MX" sz="4400" dirty="0">
                <a:latin typeface="Arial" panose="020B0604020202020204" pitchFamily="34" charset="0"/>
                <a:ea typeface="Calibri" panose="020F0502020204030204" pitchFamily="34" charset="0"/>
                <a:cs typeface="Times New Roman" panose="02020603050405020304" pitchFamily="18" charset="0"/>
              </a:rPr>
              <a:t>Químicos:</a:t>
            </a:r>
            <a:r>
              <a:rPr lang="es-MX" sz="4400" b="0" i="0" u="none" strike="noStrike" dirty="0">
                <a:solidFill>
                  <a:schemeClr val="bg1">
                    <a:lumMod val="10000"/>
                  </a:schemeClr>
                </a:solidFill>
                <a:effectLst/>
                <a:latin typeface="Arial" panose="020B0604020202020204" pitchFamily="34" charset="0"/>
              </a:rPr>
              <a:t>Perteneciente o relativo a la química.</a:t>
            </a:r>
          </a:p>
          <a:p>
            <a:r>
              <a:rPr lang="es-MX" sz="4400" dirty="0">
                <a:solidFill>
                  <a:schemeClr val="bg1">
                    <a:lumMod val="10000"/>
                  </a:schemeClr>
                </a:solidFill>
                <a:latin typeface="Arial" panose="020B0604020202020204" pitchFamily="34" charset="0"/>
              </a:rPr>
              <a:t>Sábila:</a:t>
            </a:r>
            <a:r>
              <a:rPr lang="es-MX" sz="900" b="0" i="0" u="none" strike="noStrike" dirty="0">
                <a:solidFill>
                  <a:srgbClr val="FFFFFF"/>
                </a:solidFill>
                <a:effectLst/>
                <a:latin typeface="Google Sans"/>
              </a:rPr>
              <a:t>una </a:t>
            </a:r>
            <a:r>
              <a:rPr lang="es-MX" sz="900" b="0" i="0" u="none" strike="noStrike" dirty="0" err="1">
                <a:solidFill>
                  <a:srgbClr val="FFFFFF"/>
                </a:solidFill>
                <a:effectLst/>
                <a:latin typeface="Google Sans"/>
              </a:rPr>
              <a:t>pl</a:t>
            </a:r>
            <a:r>
              <a:rPr lang="es-MX" sz="4400" dirty="0" err="1">
                <a:solidFill>
                  <a:schemeClr val="bg1">
                    <a:lumMod val="10000"/>
                  </a:schemeClr>
                </a:solidFill>
                <a:latin typeface="Google Sans"/>
              </a:rPr>
              <a:t>planta</a:t>
            </a:r>
            <a:r>
              <a:rPr lang="es-MX" sz="4400" dirty="0">
                <a:solidFill>
                  <a:schemeClr val="bg1">
                    <a:lumMod val="10000"/>
                  </a:schemeClr>
                </a:solidFill>
                <a:latin typeface="Google Sans"/>
              </a:rPr>
              <a:t> que</a:t>
            </a:r>
            <a:r>
              <a:rPr lang="es-MX" sz="4400" b="0" i="0" u="none" strike="noStrike" dirty="0">
                <a:solidFill>
                  <a:schemeClr val="bg1">
                    <a:lumMod val="10000"/>
                  </a:schemeClr>
                </a:solidFill>
                <a:effectLst/>
                <a:latin typeface="Google Sans"/>
              </a:rPr>
              <a:t> produce dos sustancias que se usan en productos para el cuidado de la salud: un gel transparente y un látex amarillo</a:t>
            </a:r>
            <a:endParaRPr lang="es-MX" sz="4400" b="0" i="0" u="none" strike="noStrike" dirty="0">
              <a:solidFill>
                <a:schemeClr val="bg1">
                  <a:lumMod val="10000"/>
                </a:schemeClr>
              </a:solidFill>
              <a:effectLst/>
              <a:latin typeface="Arial" panose="020B0604020202020204" pitchFamily="34" charset="0"/>
            </a:endParaRPr>
          </a:p>
          <a:p>
            <a:br>
              <a:rPr lang="es-MX" sz="4400" dirty="0">
                <a:solidFill>
                  <a:schemeClr val="bg1">
                    <a:lumMod val="10000"/>
                  </a:schemeClr>
                </a:solidFill>
              </a:rPr>
            </a:br>
            <a:endParaRPr lang="es-MX" sz="4400"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5905747" y="19787787"/>
            <a:ext cx="9675255" cy="871778"/>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sp>
        <p:nvSpPr>
          <p:cNvPr id="213" name="Rectángulo 212"/>
          <p:cNvSpPr/>
          <p:nvPr/>
        </p:nvSpPr>
        <p:spPr>
          <a:xfrm>
            <a:off x="29394225" y="34667526"/>
            <a:ext cx="11404526"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Anthony Jordan castro castro </a:t>
            </a:r>
          </a:p>
          <a:p>
            <a:pPr algn="ctr"/>
            <a:r>
              <a:rPr lang="es-MX" sz="7200" b="1" dirty="0">
                <a:solidFill>
                  <a:schemeClr val="tx1"/>
                </a:solidFill>
              </a:rPr>
              <a:t>13 años</a:t>
            </a:r>
          </a:p>
          <a:p>
            <a:pPr algn="ctr"/>
            <a:r>
              <a:rPr lang="es-MX" sz="7200" b="1" dirty="0">
                <a:solidFill>
                  <a:schemeClr val="tx1"/>
                </a:solidFill>
              </a:rPr>
              <a:t>2do secundaria </a:t>
            </a:r>
          </a:p>
          <a:p>
            <a:pPr algn="ctr"/>
            <a:r>
              <a:rPr lang="es-MX" sz="7200" b="1" dirty="0">
                <a:solidFill>
                  <a:schemeClr val="tx1"/>
                </a:solidFill>
              </a:rPr>
              <a:t>05/09/11</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240056" y="1249682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Análisis de resultados</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30273597" y="29408005"/>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Bibliografía</a:t>
            </a:r>
          </a:p>
        </p:txBody>
      </p:sp>
      <p:sp>
        <p:nvSpPr>
          <p:cNvPr id="4" name="Rectángulo 3">
            <a:extLst>
              <a:ext uri="{FF2B5EF4-FFF2-40B4-BE49-F238E27FC236}">
                <a16:creationId xmlns:a16="http://schemas.microsoft.com/office/drawing/2014/main" id="{35A0DBBF-A2AF-F707-81D9-3B43068389F1}"/>
              </a:ext>
            </a:extLst>
          </p:cNvPr>
          <p:cNvSpPr/>
          <p:nvPr/>
        </p:nvSpPr>
        <p:spPr>
          <a:xfrm>
            <a:off x="28495860" y="16930858"/>
            <a:ext cx="13612837" cy="2903167"/>
          </a:xfrm>
          <a:prstGeom prst="rect">
            <a:avLst/>
          </a:prstGeom>
        </p:spPr>
        <p:txBody>
          <a:bodyPr wrap="square">
            <a:spAutoFit/>
          </a:bodyPr>
          <a:lstStyle/>
          <a:p>
            <a:pPr algn="just">
              <a:lnSpc>
                <a:spcPct val="115000"/>
              </a:lnSpc>
              <a:spcAft>
                <a:spcPts val="0"/>
              </a:spcAft>
            </a:pPr>
            <a:r>
              <a:rPr lang="es-MX" sz="5400" dirty="0">
                <a:effectLst/>
                <a:ea typeface="Calibri" panose="020F0502020204030204" pitchFamily="34" charset="0"/>
                <a:cs typeface="Times New Roman" panose="02020603050405020304" pitchFamily="18" charset="0"/>
              </a:rPr>
              <a:t>Los resultados son muy notorios en poco tiempo, la piel se ve más limpia, y logró arreglar </a:t>
            </a:r>
            <a:r>
              <a:rPr lang="es-MX" sz="5400">
                <a:effectLst/>
                <a:ea typeface="Calibri" panose="020F0502020204030204" pitchFamily="34" charset="0"/>
                <a:cs typeface="Times New Roman" panose="02020603050405020304" pitchFamily="18" charset="0"/>
              </a:rPr>
              <a:t>algunas imperfecciones </a:t>
            </a:r>
            <a:endParaRPr lang="es-MX" sz="5400"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8883396" y="31059037"/>
            <a:ext cx="13604053" cy="3416320"/>
          </a:xfrm>
          <a:prstGeom prst="rect">
            <a:avLst/>
          </a:prstGeom>
        </p:spPr>
        <p:txBody>
          <a:bodyPr wrap="square">
            <a:spAutoFit/>
          </a:bodyPr>
          <a:lstStyle/>
          <a:p>
            <a:pPr algn="just">
              <a:spcAft>
                <a:spcPts val="0"/>
              </a:spcAft>
            </a:pPr>
            <a:r>
              <a:rPr lang="es-MX" sz="5400" dirty="0" err="1">
                <a:ea typeface="Calibri" panose="020F0502020204030204" pitchFamily="34" charset="0"/>
                <a:cs typeface="Arial" panose="020B0604020202020204" pitchFamily="34" charset="0"/>
              </a:rPr>
              <a:t>Nakahodo</a:t>
            </a:r>
            <a:r>
              <a:rPr lang="es-MX" sz="5400" dirty="0">
                <a:ea typeface="Calibri" panose="020F0502020204030204" pitchFamily="34" charset="0"/>
                <a:cs typeface="Arial" panose="020B0604020202020204" pitchFamily="34" charset="0"/>
              </a:rPr>
              <a:t> </a:t>
            </a:r>
            <a:r>
              <a:rPr lang="es-MX" sz="5400" dirty="0" err="1">
                <a:ea typeface="Calibri" panose="020F0502020204030204" pitchFamily="34" charset="0"/>
                <a:cs typeface="Arial" panose="020B0604020202020204" pitchFamily="34" charset="0"/>
              </a:rPr>
              <a:t>Nakahodo</a:t>
            </a:r>
            <a:r>
              <a:rPr lang="es-MX" sz="5400" dirty="0">
                <a:ea typeface="Calibri" panose="020F0502020204030204" pitchFamily="34" charset="0"/>
                <a:cs typeface="Arial" panose="020B0604020202020204" pitchFamily="34" charset="0"/>
              </a:rPr>
              <a:t> ,A.(2017).Proyecto jabón natural perejil “</a:t>
            </a:r>
            <a:r>
              <a:rPr lang="es-MX" sz="5400" dirty="0" err="1">
                <a:ea typeface="Calibri" panose="020F0502020204030204" pitchFamily="34" charset="0"/>
                <a:cs typeface="Arial" panose="020B0604020202020204" pitchFamily="34" charset="0"/>
              </a:rPr>
              <a:t>Sabone</a:t>
            </a:r>
            <a:r>
              <a:rPr lang="es-MX" sz="5400" dirty="0">
                <a:ea typeface="Calibri" panose="020F0502020204030204" pitchFamily="34" charset="0"/>
                <a:cs typeface="Arial" panose="020B0604020202020204" pitchFamily="34" charset="0"/>
              </a:rPr>
              <a:t>”  como tratamiento para el acné de adolescentes de Lima metrópolitana.universidad san Ignacia de Loyola </a:t>
            </a:r>
          </a:p>
        </p:txBody>
      </p:sp>
      <p:pic>
        <p:nvPicPr>
          <p:cNvPr id="3" name="Imagen 2">
            <a:extLst>
              <a:ext uri="{FF2B5EF4-FFF2-40B4-BE49-F238E27FC236}">
                <a16:creationId xmlns:a16="http://schemas.microsoft.com/office/drawing/2014/main" id="{F777C753-0891-4992-CB0F-B4FB0A6E25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3523" y="929627"/>
            <a:ext cx="8760571" cy="8760571"/>
          </a:xfrm>
          <a:prstGeom prst="rect">
            <a:avLst/>
          </a:prstGeom>
        </p:spPr>
      </p:pic>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Kid2 Inei</cp:lastModifiedBy>
  <cp:revision>69</cp:revision>
  <dcterms:created xsi:type="dcterms:W3CDTF">2017-11-22T23:20:12Z</dcterms:created>
  <dcterms:modified xsi:type="dcterms:W3CDTF">2024-11-07T16:20:32Z</dcterms:modified>
</cp:coreProperties>
</file>