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8288000" cy="10287000"/>
  <p:notesSz cx="6858000" cy="9144000"/>
  <p:embeddedFontLst>
    <p:embeddedFont>
      <p:font typeface="CMU Serif" panose="02000603000000000000"/>
      <p:regular r:id="rId9"/>
    </p:embeddedFont>
    <p:embeddedFont>
      <p:font typeface="Kingred Modern"/>
      <p:regular r:id="rId1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4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1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0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6757046"/>
            <a:ext cx="9528177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39"/>
              </a:lnSpc>
            </a:pPr>
            <a:r>
              <a:rPr lang="en-US" sz="3599">
                <a:solidFill>
                  <a:srgbClr val="7B8F48"/>
                </a:solidFill>
                <a:latin typeface="CMU Serif"/>
                <a:ea typeface="CMU Serif"/>
                <a:cs typeface="CMU Serif"/>
                <a:sym typeface="CMU Serif"/>
              </a:rPr>
              <a:t>Ana Paulina O.C</a:t>
            </a:r>
          </a:p>
        </p:txBody>
      </p:sp>
      <p:sp>
        <p:nvSpPr>
          <p:cNvPr id="3" name="Freeform 3"/>
          <p:cNvSpPr/>
          <p:nvPr/>
        </p:nvSpPr>
        <p:spPr>
          <a:xfrm rot="-5917542">
            <a:off x="5344116" y="6313314"/>
            <a:ext cx="897346" cy="1020814"/>
          </a:xfrm>
          <a:custGeom>
            <a:avLst/>
            <a:gdLst/>
            <a:ahLst/>
            <a:cxnLst/>
            <a:rect l="l" t="t" r="r" b="b"/>
            <a:pathLst>
              <a:path w="897346" h="1020814">
                <a:moveTo>
                  <a:pt x="0" y="0"/>
                </a:moveTo>
                <a:lnTo>
                  <a:pt x="897346" y="0"/>
                </a:lnTo>
                <a:lnTo>
                  <a:pt x="897346" y="1020814"/>
                </a:lnTo>
                <a:lnTo>
                  <a:pt x="0" y="10208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6818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376764" y="1519860"/>
            <a:ext cx="6911236" cy="8627602"/>
          </a:xfrm>
          <a:custGeom>
            <a:avLst/>
            <a:gdLst/>
            <a:ahLst/>
            <a:cxnLst/>
            <a:rect l="l" t="t" r="r" b="b"/>
            <a:pathLst>
              <a:path w="6911236" h="8627602">
                <a:moveTo>
                  <a:pt x="0" y="0"/>
                </a:moveTo>
                <a:lnTo>
                  <a:pt x="6911236" y="0"/>
                </a:lnTo>
                <a:lnTo>
                  <a:pt x="6911236" y="8627602"/>
                </a:lnTo>
                <a:lnTo>
                  <a:pt x="0" y="86276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046288" y="-598383"/>
            <a:ext cx="5175611" cy="3254165"/>
          </a:xfrm>
          <a:custGeom>
            <a:avLst/>
            <a:gdLst/>
            <a:ahLst/>
            <a:cxnLst/>
            <a:rect l="l" t="t" r="r" b="b"/>
            <a:pathLst>
              <a:path w="5175611" h="3254165">
                <a:moveTo>
                  <a:pt x="0" y="0"/>
                </a:moveTo>
                <a:lnTo>
                  <a:pt x="5175611" y="0"/>
                </a:lnTo>
                <a:lnTo>
                  <a:pt x="5175611" y="3254166"/>
                </a:lnTo>
                <a:lnTo>
                  <a:pt x="0" y="32541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00292">
            <a:off x="7706351" y="5483135"/>
            <a:ext cx="6326505" cy="8229600"/>
          </a:xfrm>
          <a:custGeom>
            <a:avLst/>
            <a:gdLst/>
            <a:ahLst/>
            <a:cxnLst/>
            <a:rect l="l" t="t" r="r" b="b"/>
            <a:pathLst>
              <a:path w="6326505" h="8229600">
                <a:moveTo>
                  <a:pt x="0" y="0"/>
                </a:moveTo>
                <a:lnTo>
                  <a:pt x="6326505" y="0"/>
                </a:lnTo>
                <a:lnTo>
                  <a:pt x="632650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71894" y="2629278"/>
            <a:ext cx="11385642" cy="3094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918"/>
              </a:lnSpc>
            </a:pPr>
            <a:r>
              <a:rPr lang="en-US" sz="11800" dirty="0">
                <a:solidFill>
                  <a:srgbClr val="7B8F48"/>
                </a:solidFill>
                <a:latin typeface="Kingred Modern"/>
                <a:ea typeface="Kingred Modern"/>
                <a:cs typeface="Kingred Modern"/>
                <a:sym typeface="Kingred Modern"/>
              </a:rPr>
              <a:t>Co</a:t>
            </a:r>
            <a:r>
              <a:rPr lang="es-MX" sz="11800" dirty="0">
                <a:solidFill>
                  <a:srgbClr val="7B8F48"/>
                </a:solidFill>
                <a:latin typeface="Kingred Modern"/>
                <a:ea typeface="Kingred Modern"/>
                <a:cs typeface="Kingred Modern"/>
                <a:sym typeface="Kingred Modern"/>
              </a:rPr>
              <a:t>o</a:t>
            </a:r>
            <a:r>
              <a:rPr lang="en-US" sz="11800" dirty="0" err="1">
                <a:solidFill>
                  <a:srgbClr val="7B8F48"/>
                </a:solidFill>
                <a:latin typeface="Kingred Modern"/>
                <a:ea typeface="Kingred Modern"/>
                <a:cs typeface="Kingred Modern"/>
                <a:sym typeface="Kingred Modern"/>
              </a:rPr>
              <a:t>ntaminación</a:t>
            </a:r>
            <a:r>
              <a:rPr lang="en-US" sz="11800" dirty="0">
                <a:solidFill>
                  <a:srgbClr val="7B8F48"/>
                </a:solidFill>
                <a:latin typeface="Kingred Modern"/>
                <a:ea typeface="Kingred Modern"/>
                <a:cs typeface="Kingred Modern"/>
                <a:sym typeface="Kingred Modern"/>
              </a:rPr>
              <a:t> am</a:t>
            </a:r>
            <a:r>
              <a:rPr lang="es-MX" sz="11800" dirty="0" err="1">
                <a:solidFill>
                  <a:srgbClr val="7B8F48"/>
                </a:solidFill>
                <a:latin typeface="Kingred Modern"/>
                <a:ea typeface="Kingred Modern"/>
                <a:cs typeface="Kingred Modern"/>
                <a:sym typeface="Kingred Modern"/>
              </a:rPr>
              <a:t>bii</a:t>
            </a:r>
            <a:r>
              <a:rPr lang="en-US" sz="11800" dirty="0" err="1">
                <a:solidFill>
                  <a:srgbClr val="7B8F48"/>
                </a:solidFill>
                <a:latin typeface="Kingred Modern"/>
                <a:ea typeface="Kingred Modern"/>
                <a:cs typeface="Kingred Modern"/>
                <a:sym typeface="Kingred Modern"/>
              </a:rPr>
              <a:t>ental</a:t>
            </a:r>
            <a:endParaRPr lang="en-US" sz="11800" dirty="0">
              <a:solidFill>
                <a:srgbClr val="7B8F48"/>
              </a:solidFill>
              <a:latin typeface="Kingred Modern"/>
              <a:ea typeface="Kingred Modern"/>
              <a:cs typeface="Kingred Modern"/>
              <a:sym typeface="Kingred Modern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28700" y="5750476"/>
            <a:ext cx="9528177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CMU Serif"/>
                <a:ea typeface="CMU Serif"/>
                <a:cs typeface="CMU Serif"/>
                <a:sym typeface="CMU Serif"/>
              </a:rPr>
              <a:t>Fuentes, impacto y formas de actuar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0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855150">
            <a:off x="13102288" y="-2325924"/>
            <a:ext cx="8896865" cy="8229600"/>
          </a:xfrm>
          <a:custGeom>
            <a:avLst/>
            <a:gdLst/>
            <a:ahLst/>
            <a:cxnLst/>
            <a:rect l="l" t="t" r="r" b="b"/>
            <a:pathLst>
              <a:path w="8896865" h="8229600">
                <a:moveTo>
                  <a:pt x="0" y="0"/>
                </a:moveTo>
                <a:lnTo>
                  <a:pt x="8896864" y="0"/>
                </a:lnTo>
                <a:lnTo>
                  <a:pt x="889686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2464596">
            <a:off x="-496143" y="6699770"/>
            <a:ext cx="4515806" cy="5117061"/>
          </a:xfrm>
          <a:custGeom>
            <a:avLst/>
            <a:gdLst/>
            <a:ahLst/>
            <a:cxnLst/>
            <a:rect l="l" t="t" r="r" b="b"/>
            <a:pathLst>
              <a:path w="4515806" h="5117061">
                <a:moveTo>
                  <a:pt x="0" y="0"/>
                </a:moveTo>
                <a:lnTo>
                  <a:pt x="4515806" y="0"/>
                </a:lnTo>
                <a:lnTo>
                  <a:pt x="4515806" y="5117060"/>
                </a:lnTo>
                <a:lnTo>
                  <a:pt x="0" y="51170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001664" y="-580644"/>
            <a:ext cx="7315200" cy="3218688"/>
          </a:xfrm>
          <a:custGeom>
            <a:avLst/>
            <a:gdLst/>
            <a:ahLst/>
            <a:cxnLst/>
            <a:rect l="l" t="t" r="r" b="b"/>
            <a:pathLst>
              <a:path w="7315200" h="3218688">
                <a:moveTo>
                  <a:pt x="0" y="0"/>
                </a:moveTo>
                <a:lnTo>
                  <a:pt x="7315200" y="0"/>
                </a:lnTo>
                <a:lnTo>
                  <a:pt x="7315200" y="3218688"/>
                </a:lnTo>
                <a:lnTo>
                  <a:pt x="0" y="3218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471557">
            <a:off x="15551755" y="5076258"/>
            <a:ext cx="2181545" cy="6348410"/>
          </a:xfrm>
          <a:custGeom>
            <a:avLst/>
            <a:gdLst/>
            <a:ahLst/>
            <a:cxnLst/>
            <a:rect l="l" t="t" r="r" b="b"/>
            <a:pathLst>
              <a:path w="2181545" h="6348410">
                <a:moveTo>
                  <a:pt x="0" y="0"/>
                </a:moveTo>
                <a:lnTo>
                  <a:pt x="2181544" y="0"/>
                </a:lnTo>
                <a:lnTo>
                  <a:pt x="2181544" y="6348410"/>
                </a:lnTo>
                <a:lnTo>
                  <a:pt x="0" y="63484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89486">
            <a:off x="740598" y="3307284"/>
            <a:ext cx="2879507" cy="2978432"/>
          </a:xfrm>
          <a:custGeom>
            <a:avLst/>
            <a:gdLst/>
            <a:ahLst/>
            <a:cxnLst/>
            <a:rect l="l" t="t" r="r" b="b"/>
            <a:pathLst>
              <a:path w="2879507" h="2978432">
                <a:moveTo>
                  <a:pt x="0" y="0"/>
                </a:moveTo>
                <a:lnTo>
                  <a:pt x="2879507" y="0"/>
                </a:lnTo>
                <a:lnTo>
                  <a:pt x="2879507" y="2978432"/>
                </a:lnTo>
                <a:lnTo>
                  <a:pt x="0" y="29784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481512" y="8250463"/>
            <a:ext cx="4322030" cy="2636438"/>
          </a:xfrm>
          <a:custGeom>
            <a:avLst/>
            <a:gdLst/>
            <a:ahLst/>
            <a:cxnLst/>
            <a:rect l="l" t="t" r="r" b="b"/>
            <a:pathLst>
              <a:path w="4322030" h="2636438">
                <a:moveTo>
                  <a:pt x="0" y="0"/>
                </a:moveTo>
                <a:lnTo>
                  <a:pt x="4322030" y="0"/>
                </a:lnTo>
                <a:lnTo>
                  <a:pt x="4322030" y="2636438"/>
                </a:lnTo>
                <a:lnTo>
                  <a:pt x="0" y="263643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816366" y="3590803"/>
            <a:ext cx="6019790" cy="5967116"/>
          </a:xfrm>
          <a:custGeom>
            <a:avLst/>
            <a:gdLst/>
            <a:ahLst/>
            <a:cxnLst/>
            <a:rect l="l" t="t" r="r" b="b"/>
            <a:pathLst>
              <a:path w="6019790" h="5967116">
                <a:moveTo>
                  <a:pt x="0" y="0"/>
                </a:moveTo>
                <a:lnTo>
                  <a:pt x="6019790" y="0"/>
                </a:lnTo>
                <a:lnTo>
                  <a:pt x="6019790" y="5967117"/>
                </a:lnTo>
                <a:lnTo>
                  <a:pt x="0" y="596711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152324" y="2369033"/>
            <a:ext cx="9983351" cy="1206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000000"/>
                </a:solidFill>
                <a:latin typeface="CMU Serif"/>
                <a:ea typeface="CMU Serif"/>
                <a:cs typeface="CMU Serif"/>
                <a:sym typeface="CMU Serif"/>
              </a:rPr>
              <a:t>Cuando existe la presencia de sustancias nocivas en el agua, aire o suelo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0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16914" y="461704"/>
            <a:ext cx="14054171" cy="9363592"/>
          </a:xfrm>
          <a:custGeom>
            <a:avLst/>
            <a:gdLst/>
            <a:ahLst/>
            <a:cxnLst/>
            <a:rect l="l" t="t" r="r" b="b"/>
            <a:pathLst>
              <a:path w="14054171" h="9363592">
                <a:moveTo>
                  <a:pt x="0" y="0"/>
                </a:moveTo>
                <a:lnTo>
                  <a:pt x="14054172" y="0"/>
                </a:lnTo>
                <a:lnTo>
                  <a:pt x="14054172" y="9363592"/>
                </a:lnTo>
                <a:lnTo>
                  <a:pt x="0" y="93635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0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63475" y="779938"/>
            <a:ext cx="13173016" cy="8727123"/>
          </a:xfrm>
          <a:custGeom>
            <a:avLst/>
            <a:gdLst/>
            <a:ahLst/>
            <a:cxnLst/>
            <a:rect l="l" t="t" r="r" b="b"/>
            <a:pathLst>
              <a:path w="13173016" h="8727123">
                <a:moveTo>
                  <a:pt x="0" y="0"/>
                </a:moveTo>
                <a:lnTo>
                  <a:pt x="13173016" y="0"/>
                </a:lnTo>
                <a:lnTo>
                  <a:pt x="13173016" y="8727124"/>
                </a:lnTo>
                <a:lnTo>
                  <a:pt x="0" y="87271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0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99038" y="4684327"/>
            <a:ext cx="5877693" cy="5076858"/>
          </a:xfrm>
          <a:custGeom>
            <a:avLst/>
            <a:gdLst/>
            <a:ahLst/>
            <a:cxnLst/>
            <a:rect l="l" t="t" r="r" b="b"/>
            <a:pathLst>
              <a:path w="5877693" h="5076858">
                <a:moveTo>
                  <a:pt x="0" y="0"/>
                </a:moveTo>
                <a:lnTo>
                  <a:pt x="5877693" y="0"/>
                </a:lnTo>
                <a:lnTo>
                  <a:pt x="5877693" y="5076858"/>
                </a:lnTo>
                <a:lnTo>
                  <a:pt x="0" y="50768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959138" y="971550"/>
            <a:ext cx="13757493" cy="306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000000"/>
                </a:solidFill>
                <a:latin typeface="CMU Serif"/>
                <a:ea typeface="CMU Serif"/>
                <a:cs typeface="CMU Serif"/>
                <a:sym typeface="CMU Serif"/>
              </a:rPr>
              <a:t>Los principales contaminantes del agua incluyen bacterias, virus, parásitos, fertilizantes, pesticidas, fármacos, nitratos, fosfatos, plásticos, desechos fecales y hasta sustancias radiactivas. Estos elementos no siempre tiñen el agua, haciendo que la contaminación hídrica resulte invisible en muchas ocasiones.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0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002463" y="6105296"/>
            <a:ext cx="4513674" cy="5117061"/>
          </a:xfrm>
          <a:custGeom>
            <a:avLst/>
            <a:gdLst/>
            <a:ahLst/>
            <a:cxnLst/>
            <a:rect l="l" t="t" r="r" b="b"/>
            <a:pathLst>
              <a:path w="4513674" h="5117061">
                <a:moveTo>
                  <a:pt x="0" y="0"/>
                </a:moveTo>
                <a:lnTo>
                  <a:pt x="4513674" y="0"/>
                </a:lnTo>
                <a:lnTo>
                  <a:pt x="4513674" y="5117061"/>
                </a:lnTo>
                <a:lnTo>
                  <a:pt x="0" y="51170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7315200" cy="3218688"/>
          </a:xfrm>
          <a:custGeom>
            <a:avLst/>
            <a:gdLst/>
            <a:ahLst/>
            <a:cxnLst/>
            <a:rect l="l" t="t" r="r" b="b"/>
            <a:pathLst>
              <a:path w="7315200" h="3218688">
                <a:moveTo>
                  <a:pt x="0" y="0"/>
                </a:moveTo>
                <a:lnTo>
                  <a:pt x="7315200" y="0"/>
                </a:lnTo>
                <a:lnTo>
                  <a:pt x="7315200" y="3218688"/>
                </a:lnTo>
                <a:lnTo>
                  <a:pt x="0" y="32186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594969">
            <a:off x="-1133792" y="7940081"/>
            <a:ext cx="4324984" cy="2636438"/>
          </a:xfrm>
          <a:custGeom>
            <a:avLst/>
            <a:gdLst/>
            <a:ahLst/>
            <a:cxnLst/>
            <a:rect l="l" t="t" r="r" b="b"/>
            <a:pathLst>
              <a:path w="4324984" h="2636438">
                <a:moveTo>
                  <a:pt x="0" y="0"/>
                </a:moveTo>
                <a:lnTo>
                  <a:pt x="4324984" y="0"/>
                </a:lnTo>
                <a:lnTo>
                  <a:pt x="4324984" y="2636438"/>
                </a:lnTo>
                <a:lnTo>
                  <a:pt x="0" y="26364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72602">
            <a:off x="14578413" y="268359"/>
            <a:ext cx="3384220" cy="3500484"/>
          </a:xfrm>
          <a:custGeom>
            <a:avLst/>
            <a:gdLst/>
            <a:ahLst/>
            <a:cxnLst/>
            <a:rect l="l" t="t" r="r" b="b"/>
            <a:pathLst>
              <a:path w="3384220" h="3500484">
                <a:moveTo>
                  <a:pt x="0" y="0"/>
                </a:moveTo>
                <a:lnTo>
                  <a:pt x="3384220" y="0"/>
                </a:lnTo>
                <a:lnTo>
                  <a:pt x="3384220" y="3500484"/>
                </a:lnTo>
                <a:lnTo>
                  <a:pt x="0" y="35004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605762" y="3747036"/>
            <a:ext cx="10795660" cy="4302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000000"/>
                </a:solidFill>
                <a:latin typeface="CMU Serif"/>
                <a:ea typeface="CMU Serif"/>
                <a:cs typeface="CMU Serif"/>
                <a:sym typeface="CMU Serif"/>
              </a:rPr>
              <a:t>El medio ambiente es un sistema formado por elementos naturales y artificiales que están interrelacionados y que son modificados por la acción humana. Se trata del entorno que condiciona la forma de vida de la sociedad y que incluye valores naturales, sociales y culturales que existen en un lugar y momento determinado.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0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101479">
            <a:off x="15344783" y="5921635"/>
            <a:ext cx="5886434" cy="6673330"/>
          </a:xfrm>
          <a:custGeom>
            <a:avLst/>
            <a:gdLst/>
            <a:ahLst/>
            <a:cxnLst/>
            <a:rect l="l" t="t" r="r" b="b"/>
            <a:pathLst>
              <a:path w="5886434" h="6673330">
                <a:moveTo>
                  <a:pt x="0" y="0"/>
                </a:moveTo>
                <a:lnTo>
                  <a:pt x="5886434" y="0"/>
                </a:lnTo>
                <a:lnTo>
                  <a:pt x="5886434" y="6673330"/>
                </a:lnTo>
                <a:lnTo>
                  <a:pt x="0" y="66733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9000087">
            <a:off x="-2361877" y="-2379938"/>
            <a:ext cx="6013406" cy="6817276"/>
          </a:xfrm>
          <a:custGeom>
            <a:avLst/>
            <a:gdLst/>
            <a:ahLst/>
            <a:cxnLst/>
            <a:rect l="l" t="t" r="r" b="b"/>
            <a:pathLst>
              <a:path w="6013406" h="6817276">
                <a:moveTo>
                  <a:pt x="0" y="0"/>
                </a:moveTo>
                <a:lnTo>
                  <a:pt x="6013405" y="0"/>
                </a:lnTo>
                <a:lnTo>
                  <a:pt x="6013405" y="6817276"/>
                </a:lnTo>
                <a:lnTo>
                  <a:pt x="0" y="68172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984949">
            <a:off x="-324243" y="6079826"/>
            <a:ext cx="1938137" cy="5640082"/>
          </a:xfrm>
          <a:custGeom>
            <a:avLst/>
            <a:gdLst/>
            <a:ahLst/>
            <a:cxnLst/>
            <a:rect l="l" t="t" r="r" b="b"/>
            <a:pathLst>
              <a:path w="1938137" h="5640082">
                <a:moveTo>
                  <a:pt x="0" y="0"/>
                </a:moveTo>
                <a:lnTo>
                  <a:pt x="1938137" y="0"/>
                </a:lnTo>
                <a:lnTo>
                  <a:pt x="1938137" y="5640081"/>
                </a:lnTo>
                <a:lnTo>
                  <a:pt x="0" y="56400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626342">
            <a:off x="17318931" y="-2545988"/>
            <a:ext cx="1938137" cy="5640082"/>
          </a:xfrm>
          <a:custGeom>
            <a:avLst/>
            <a:gdLst/>
            <a:ahLst/>
            <a:cxnLst/>
            <a:rect l="l" t="t" r="r" b="b"/>
            <a:pathLst>
              <a:path w="1938137" h="5640082">
                <a:moveTo>
                  <a:pt x="0" y="0"/>
                </a:moveTo>
                <a:lnTo>
                  <a:pt x="1938138" y="0"/>
                </a:lnTo>
                <a:lnTo>
                  <a:pt x="1938138" y="5640082"/>
                </a:lnTo>
                <a:lnTo>
                  <a:pt x="0" y="56400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481661" y="3715151"/>
            <a:ext cx="9324677" cy="2467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39"/>
              </a:lnSpc>
            </a:pPr>
            <a:r>
              <a:rPr lang="en-US" sz="7099">
                <a:solidFill>
                  <a:srgbClr val="000000"/>
                </a:solidFill>
                <a:latin typeface="CMU Serif"/>
                <a:ea typeface="CMU Serif"/>
                <a:cs typeface="CMU Serif"/>
                <a:sym typeface="CMU Serif"/>
              </a:rPr>
              <a:t>Gracias por su atención</a:t>
            </a:r>
          </a:p>
          <a:p>
            <a:pPr algn="ctr">
              <a:lnSpc>
                <a:spcPts val="9939"/>
              </a:lnSpc>
              <a:spcBef>
                <a:spcPct val="0"/>
              </a:spcBef>
            </a:pPr>
            <a:r>
              <a:rPr lang="en-US" sz="7099">
                <a:solidFill>
                  <a:srgbClr val="000000"/>
                </a:solidFill>
                <a:latin typeface="CMU Serif"/>
                <a:ea typeface="CMU Serif"/>
                <a:cs typeface="CMU Serif"/>
                <a:sym typeface="CMU Serif"/>
              </a:rPr>
              <a:t>Compañeros y Maestra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Personalizado</PresentationFormat>
  <Paragraphs>0</Paragraphs>
  <Slides>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8" baseType="lpstr"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Contaminación ambiental</dc:title>
  <cp:lastModifiedBy>INEI Office</cp:lastModifiedBy>
  <cp:revision>3</cp:revision>
  <dcterms:created xsi:type="dcterms:W3CDTF">2006-08-16T00:00:00Z</dcterms:created>
  <dcterms:modified xsi:type="dcterms:W3CDTF">2024-10-11T17:37:29Z</dcterms:modified>
  <dc:identifier>DAGTMGM4gBE</dc:identifier>
</cp:coreProperties>
</file>