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6" r:id="rId8"/>
    <p:sldId id="267" r:id="rId9"/>
    <p:sldId id="268" r:id="rId10"/>
    <p:sldId id="269" r:id="rId11"/>
    <p:sldId id="261" r:id="rId12"/>
    <p:sldId id="263" r:id="rId13"/>
    <p:sldId id="264" r:id="rId14"/>
    <p:sldId id="265" r:id="rId15"/>
    <p:sldId id="270" r:id="rId16"/>
    <p:sldId id="271" r:id="rId17"/>
    <p:sldId id="272" r:id="rId18"/>
    <p:sldId id="275" r:id="rId19"/>
    <p:sldId id="276" r:id="rId20"/>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282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6403627"/>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B97F2F-8A7A-4631-8A22-3AC1500FFF3C}" type="datetimeFigureOut">
              <a:rPr lang="es-MX" smtClean="0"/>
              <a:t>24/09/2024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1782244-EB6A-4FAE-8DB5-7BD344CB7C50}" type="slidenum">
              <a:rPr lang="es-MX" smtClean="0"/>
              <a:t>‹Nº›</a:t>
            </a:fld>
            <a:endParaRPr lang="es-MX"/>
          </a:p>
        </p:txBody>
      </p:sp>
    </p:spTree>
    <p:extLst>
      <p:ext uri="{BB962C8B-B14F-4D97-AF65-F5344CB8AC3E}">
        <p14:creationId xmlns:p14="http://schemas.microsoft.com/office/powerpoint/2010/main" val="84922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B97F2F-8A7A-4631-8A22-3AC1500FFF3C}" type="datetimeFigureOut">
              <a:rPr lang="es-MX" smtClean="0"/>
              <a:t>24/09/2024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1782244-EB6A-4FAE-8DB5-7BD344CB7C50}" type="slidenum">
              <a:rPr lang="es-MX" smtClean="0"/>
              <a:t>‹Nº›</a:t>
            </a:fld>
            <a:endParaRPr lang="es-MX"/>
          </a:p>
        </p:txBody>
      </p:sp>
    </p:spTree>
    <p:extLst>
      <p:ext uri="{BB962C8B-B14F-4D97-AF65-F5344CB8AC3E}">
        <p14:creationId xmlns:p14="http://schemas.microsoft.com/office/powerpoint/2010/main" val="59784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B97F2F-8A7A-4631-8A22-3AC1500FFF3C}" type="datetimeFigureOut">
              <a:rPr lang="es-MX" smtClean="0"/>
              <a:t>24/09/2024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1782244-EB6A-4FAE-8DB5-7BD344CB7C50}" type="slidenum">
              <a:rPr lang="es-MX" smtClean="0"/>
              <a:t>‹Nº›</a:t>
            </a:fld>
            <a:endParaRPr lang="es-MX"/>
          </a:p>
        </p:txBody>
      </p:sp>
    </p:spTree>
    <p:extLst>
      <p:ext uri="{BB962C8B-B14F-4D97-AF65-F5344CB8AC3E}">
        <p14:creationId xmlns:p14="http://schemas.microsoft.com/office/powerpoint/2010/main" val="323091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B97F2F-8A7A-4631-8A22-3AC1500FFF3C}" type="datetimeFigureOut">
              <a:rPr lang="es-MX" smtClean="0"/>
              <a:t>24/09/2024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1782244-EB6A-4FAE-8DB5-7BD344CB7C50}" type="slidenum">
              <a:rPr lang="es-MX" smtClean="0"/>
              <a:t>‹Nº›</a:t>
            </a:fld>
            <a:endParaRPr lang="es-MX"/>
          </a:p>
        </p:txBody>
      </p:sp>
    </p:spTree>
    <p:extLst>
      <p:ext uri="{BB962C8B-B14F-4D97-AF65-F5344CB8AC3E}">
        <p14:creationId xmlns:p14="http://schemas.microsoft.com/office/powerpoint/2010/main" val="309657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8159052"/>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B97F2F-8A7A-4631-8A22-3AC1500FFF3C}" type="datetimeFigureOut">
              <a:rPr lang="es-MX" smtClean="0"/>
              <a:t>24/09/2024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1782244-EB6A-4FAE-8DB5-7BD344CB7C50}" type="slidenum">
              <a:rPr lang="es-MX" smtClean="0"/>
              <a:t>‹Nº›</a:t>
            </a:fld>
            <a:endParaRPr lang="es-MX"/>
          </a:p>
        </p:txBody>
      </p:sp>
    </p:spTree>
    <p:extLst>
      <p:ext uri="{BB962C8B-B14F-4D97-AF65-F5344CB8AC3E}">
        <p14:creationId xmlns:p14="http://schemas.microsoft.com/office/powerpoint/2010/main" val="307460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B97F2F-8A7A-4631-8A22-3AC1500FFF3C}" type="datetimeFigureOut">
              <a:rPr lang="es-MX" smtClean="0"/>
              <a:t>24/09/2024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1782244-EB6A-4FAE-8DB5-7BD344CB7C50}" type="slidenum">
              <a:rPr lang="es-MX" smtClean="0"/>
              <a:t>‹Nº›</a:t>
            </a:fld>
            <a:endParaRPr lang="es-MX"/>
          </a:p>
        </p:txBody>
      </p:sp>
    </p:spTree>
    <p:extLst>
      <p:ext uri="{BB962C8B-B14F-4D97-AF65-F5344CB8AC3E}">
        <p14:creationId xmlns:p14="http://schemas.microsoft.com/office/powerpoint/2010/main" val="26280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3"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3" y="4453470"/>
            <a:ext cx="2901255"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5"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5" y="4453470"/>
            <a:ext cx="2915543"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B97F2F-8A7A-4631-8A22-3AC1500FFF3C}" type="datetimeFigureOut">
              <a:rPr lang="es-MX" smtClean="0"/>
              <a:t>24/09/2024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1782244-EB6A-4FAE-8DB5-7BD344CB7C50}" type="slidenum">
              <a:rPr lang="es-MX" smtClean="0"/>
              <a:t>‹Nº›</a:t>
            </a:fld>
            <a:endParaRPr lang="es-MX"/>
          </a:p>
        </p:txBody>
      </p:sp>
    </p:spTree>
    <p:extLst>
      <p:ext uri="{BB962C8B-B14F-4D97-AF65-F5344CB8AC3E}">
        <p14:creationId xmlns:p14="http://schemas.microsoft.com/office/powerpoint/2010/main" val="281321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B97F2F-8A7A-4631-8A22-3AC1500FFF3C}" type="datetimeFigureOut">
              <a:rPr lang="es-MX" smtClean="0"/>
              <a:t>24/09/2024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1782244-EB6A-4FAE-8DB5-7BD344CB7C50}" type="slidenum">
              <a:rPr lang="es-MX" smtClean="0"/>
              <a:t>‹Nº›</a:t>
            </a:fld>
            <a:endParaRPr lang="es-MX"/>
          </a:p>
        </p:txBody>
      </p:sp>
    </p:spTree>
    <p:extLst>
      <p:ext uri="{BB962C8B-B14F-4D97-AF65-F5344CB8AC3E}">
        <p14:creationId xmlns:p14="http://schemas.microsoft.com/office/powerpoint/2010/main" val="260020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97F2F-8A7A-4631-8A22-3AC1500FFF3C}" type="datetimeFigureOut">
              <a:rPr lang="es-MX" smtClean="0"/>
              <a:t>24/09/2024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1782244-EB6A-4FAE-8DB5-7BD344CB7C50}" type="slidenum">
              <a:rPr lang="es-MX" smtClean="0"/>
              <a:t>‹Nº›</a:t>
            </a:fld>
            <a:endParaRPr lang="es-MX"/>
          </a:p>
        </p:txBody>
      </p:sp>
    </p:spTree>
    <p:extLst>
      <p:ext uri="{BB962C8B-B14F-4D97-AF65-F5344CB8AC3E}">
        <p14:creationId xmlns:p14="http://schemas.microsoft.com/office/powerpoint/2010/main" val="95923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5"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B97F2F-8A7A-4631-8A22-3AC1500FFF3C}" type="datetimeFigureOut">
              <a:rPr lang="es-MX" smtClean="0"/>
              <a:t>24/09/2024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1782244-EB6A-4FAE-8DB5-7BD344CB7C50}" type="slidenum">
              <a:rPr lang="es-MX" smtClean="0"/>
              <a:t>‹Nº›</a:t>
            </a:fld>
            <a:endParaRPr lang="es-MX"/>
          </a:p>
        </p:txBody>
      </p:sp>
    </p:spTree>
    <p:extLst>
      <p:ext uri="{BB962C8B-B14F-4D97-AF65-F5344CB8AC3E}">
        <p14:creationId xmlns:p14="http://schemas.microsoft.com/office/powerpoint/2010/main" val="273939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5"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B97F2F-8A7A-4631-8A22-3AC1500FFF3C}" type="datetimeFigureOut">
              <a:rPr lang="es-MX" smtClean="0"/>
              <a:t>24/09/2024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1782244-EB6A-4FAE-8DB5-7BD344CB7C50}" type="slidenum">
              <a:rPr lang="es-MX" smtClean="0"/>
              <a:t>‹Nº›</a:t>
            </a:fld>
            <a:endParaRPr lang="es-MX"/>
          </a:p>
        </p:txBody>
      </p:sp>
    </p:spTree>
    <p:extLst>
      <p:ext uri="{BB962C8B-B14F-4D97-AF65-F5344CB8AC3E}">
        <p14:creationId xmlns:p14="http://schemas.microsoft.com/office/powerpoint/2010/main" val="252198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11300185"/>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8EB97F2F-8A7A-4631-8A22-3AC1500FFF3C}" type="datetimeFigureOut">
              <a:rPr lang="es-MX" smtClean="0"/>
              <a:t>24/09/2024</a:t>
            </a:fld>
            <a:endParaRPr lang="es-MX"/>
          </a:p>
        </p:txBody>
      </p:sp>
      <p:sp>
        <p:nvSpPr>
          <p:cNvPr id="5" name="Footer Placeholder 4"/>
          <p:cNvSpPr>
            <a:spLocks noGrp="1"/>
          </p:cNvSpPr>
          <p:nvPr>
            <p:ph type="ftr" sz="quarter" idx="3"/>
          </p:nvPr>
        </p:nvSpPr>
        <p:spPr>
          <a:xfrm>
            <a:off x="2271713" y="11300185"/>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5"/>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A1782244-EB6A-4FAE-8DB5-7BD344CB7C50}" type="slidenum">
              <a:rPr lang="es-MX" smtClean="0"/>
              <a:t>‹Nº›</a:t>
            </a:fld>
            <a:endParaRPr lang="es-MX"/>
          </a:p>
        </p:txBody>
      </p:sp>
    </p:spTree>
    <p:extLst>
      <p:ext uri="{BB962C8B-B14F-4D97-AF65-F5344CB8AC3E}">
        <p14:creationId xmlns:p14="http://schemas.microsoft.com/office/powerpoint/2010/main" val="3213567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39B2C42-99B6-4E61-A46D-AA6543B5C702}"/>
              </a:ext>
            </a:extLst>
          </p:cNvPr>
          <p:cNvPicPr>
            <a:picLocks noChangeAspect="1"/>
          </p:cNvPicPr>
          <p:nvPr/>
        </p:nvPicPr>
        <p:blipFill rotWithShape="1">
          <a:blip r:embed="rId2">
            <a:extLst>
              <a:ext uri="{28A0092B-C50C-407E-A947-70E740481C1C}">
                <a14:useLocalDpi xmlns:a14="http://schemas.microsoft.com/office/drawing/2010/main" val="0"/>
              </a:ext>
            </a:extLst>
          </a:blip>
          <a:srcRect r="6339" b="12545"/>
          <a:stretch/>
        </p:blipFill>
        <p:spPr>
          <a:xfrm>
            <a:off x="411485" y="1510686"/>
            <a:ext cx="3017519" cy="4099560"/>
          </a:xfrm>
          <a:prstGeom prst="rect">
            <a:avLst/>
          </a:prstGeom>
          <a:ln w="228600" cap="sq" cmpd="thickThin">
            <a:solidFill>
              <a:srgbClr val="000000"/>
            </a:solidFill>
            <a:prstDash val="solid"/>
            <a:miter lim="800000"/>
          </a:ln>
          <a:effectLst>
            <a:innerShdw blurRad="76200">
              <a:srgbClr val="000000"/>
            </a:innerShdw>
          </a:effectLst>
        </p:spPr>
      </p:pic>
      <p:pic>
        <p:nvPicPr>
          <p:cNvPr id="9" name="Imagen 8">
            <a:extLst>
              <a:ext uri="{FF2B5EF4-FFF2-40B4-BE49-F238E27FC236}">
                <a16:creationId xmlns:a16="http://schemas.microsoft.com/office/drawing/2014/main" id="{8C41D749-2CDF-4826-90B1-0887861EE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936" y="6572996"/>
            <a:ext cx="3419564" cy="4263770"/>
          </a:xfrm>
          <a:prstGeom prst="rect">
            <a:avLst/>
          </a:prstGeom>
          <a:ln w="228600" cap="sq" cmpd="thickThin">
            <a:solidFill>
              <a:srgbClr val="000000"/>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B3081C6B-CFDD-41E1-B448-41CA3E71DF6E}"/>
              </a:ext>
            </a:extLst>
          </p:cNvPr>
          <p:cNvSpPr txBox="1"/>
          <p:nvPr/>
        </p:nvSpPr>
        <p:spPr>
          <a:xfrm rot="16200000">
            <a:off x="2394283" y="3456936"/>
            <a:ext cx="6355080" cy="707886"/>
          </a:xfrm>
          <a:prstGeom prst="rect">
            <a:avLst/>
          </a:prstGeom>
          <a:noFill/>
        </p:spPr>
        <p:txBody>
          <a:bodyPr wrap="square" rtlCol="0">
            <a:spAutoFit/>
          </a:bodyPr>
          <a:lstStyle/>
          <a:p>
            <a:pPr algn="ctr"/>
            <a:r>
              <a:rPr lang="es-MX" sz="4000" dirty="0">
                <a:solidFill>
                  <a:srgbClr val="990033"/>
                </a:solidFill>
              </a:rPr>
              <a:t>Personajes principales.</a:t>
            </a:r>
          </a:p>
        </p:txBody>
      </p:sp>
      <p:sp>
        <p:nvSpPr>
          <p:cNvPr id="11" name="CuadroTexto 10">
            <a:extLst>
              <a:ext uri="{FF2B5EF4-FFF2-40B4-BE49-F238E27FC236}">
                <a16:creationId xmlns:a16="http://schemas.microsoft.com/office/drawing/2014/main" id="{EC52D0EA-495A-4C3A-A2F5-5DCD0454AC74}"/>
              </a:ext>
            </a:extLst>
          </p:cNvPr>
          <p:cNvSpPr txBox="1"/>
          <p:nvPr/>
        </p:nvSpPr>
        <p:spPr>
          <a:xfrm rot="16200000">
            <a:off x="2068123" y="3569359"/>
            <a:ext cx="4510639" cy="523220"/>
          </a:xfrm>
          <a:prstGeom prst="rect">
            <a:avLst/>
          </a:prstGeom>
          <a:noFill/>
        </p:spPr>
        <p:txBody>
          <a:bodyPr wrap="square" rtlCol="0">
            <a:spAutoFit/>
          </a:bodyPr>
          <a:lstStyle/>
          <a:p>
            <a:pPr algn="ctr"/>
            <a:r>
              <a:rPr lang="es-MX" sz="2800" dirty="0">
                <a:solidFill>
                  <a:srgbClr val="990033"/>
                </a:solidFill>
              </a:rPr>
              <a:t>Agustín de Iturbide.</a:t>
            </a:r>
          </a:p>
        </p:txBody>
      </p:sp>
      <p:sp>
        <p:nvSpPr>
          <p:cNvPr id="12" name="CuadroTexto 11">
            <a:extLst>
              <a:ext uri="{FF2B5EF4-FFF2-40B4-BE49-F238E27FC236}">
                <a16:creationId xmlns:a16="http://schemas.microsoft.com/office/drawing/2014/main" id="{DB2B30CC-41AE-4166-8BD7-F46A1F822086}"/>
              </a:ext>
            </a:extLst>
          </p:cNvPr>
          <p:cNvSpPr txBox="1"/>
          <p:nvPr/>
        </p:nvSpPr>
        <p:spPr>
          <a:xfrm rot="16200000">
            <a:off x="-492089" y="8516585"/>
            <a:ext cx="4510639" cy="954107"/>
          </a:xfrm>
          <a:prstGeom prst="rect">
            <a:avLst/>
          </a:prstGeom>
          <a:noFill/>
        </p:spPr>
        <p:txBody>
          <a:bodyPr wrap="square" rtlCol="0">
            <a:spAutoFit/>
          </a:bodyPr>
          <a:lstStyle/>
          <a:p>
            <a:pPr algn="ctr"/>
            <a:r>
              <a:rPr lang="es-MX" sz="2800" dirty="0">
                <a:solidFill>
                  <a:srgbClr val="990033"/>
                </a:solidFill>
              </a:rPr>
              <a:t>Juan de O'Donojú</a:t>
            </a:r>
          </a:p>
          <a:p>
            <a:pPr algn="ctr"/>
            <a:r>
              <a:rPr lang="es-MX" sz="2800" dirty="0">
                <a:solidFill>
                  <a:srgbClr val="990033"/>
                </a:solidFill>
              </a:rPr>
              <a:t>.</a:t>
            </a:r>
          </a:p>
        </p:txBody>
      </p:sp>
    </p:spTree>
    <p:extLst>
      <p:ext uri="{BB962C8B-B14F-4D97-AF65-F5344CB8AC3E}">
        <p14:creationId xmlns:p14="http://schemas.microsoft.com/office/powerpoint/2010/main" val="93081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1495024-F4B1-4AC3-A6C1-F4B73ECA1613}"/>
              </a:ext>
            </a:extLst>
          </p:cNvPr>
          <p:cNvSpPr txBox="1"/>
          <p:nvPr/>
        </p:nvSpPr>
        <p:spPr>
          <a:xfrm>
            <a:off x="243843" y="2202920"/>
            <a:ext cx="6355079" cy="5509200"/>
          </a:xfrm>
          <a:prstGeom prst="rect">
            <a:avLst/>
          </a:prstGeom>
          <a:noFill/>
        </p:spPr>
        <p:txBody>
          <a:bodyPr wrap="square">
            <a:spAutoFit/>
          </a:bodyPr>
          <a:lstStyle/>
          <a:p>
            <a:pPr algn="just"/>
            <a:r>
              <a:rPr lang="es-MX" sz="4400" dirty="0"/>
              <a:t> El 27 de septiembre de 1821, el Ejército Trigarante entraba triunfalmente en la Ciudad de México, marcando el fin del dominio español y el nacimiento de una nueva nación.</a:t>
            </a:r>
          </a:p>
        </p:txBody>
      </p:sp>
      <p:sp>
        <p:nvSpPr>
          <p:cNvPr id="6" name="CuadroTexto 5">
            <a:extLst>
              <a:ext uri="{FF2B5EF4-FFF2-40B4-BE49-F238E27FC236}">
                <a16:creationId xmlns:a16="http://schemas.microsoft.com/office/drawing/2014/main" id="{A5690C3E-AB5D-4D4B-AC31-C824094E5193}"/>
              </a:ext>
            </a:extLst>
          </p:cNvPr>
          <p:cNvSpPr txBox="1"/>
          <p:nvPr/>
        </p:nvSpPr>
        <p:spPr>
          <a:xfrm>
            <a:off x="243840" y="381000"/>
            <a:ext cx="6355080" cy="1569660"/>
          </a:xfrm>
          <a:prstGeom prst="rect">
            <a:avLst/>
          </a:prstGeom>
          <a:noFill/>
        </p:spPr>
        <p:txBody>
          <a:bodyPr wrap="square" rtlCol="0">
            <a:spAutoFit/>
          </a:bodyPr>
          <a:lstStyle/>
          <a:p>
            <a:pPr algn="ctr"/>
            <a:r>
              <a:rPr lang="es-MX" sz="4800" dirty="0">
                <a:solidFill>
                  <a:srgbClr val="990033"/>
                </a:solidFill>
              </a:rPr>
              <a:t>Entrada del ejercito Trigarante .</a:t>
            </a:r>
          </a:p>
        </p:txBody>
      </p:sp>
    </p:spTree>
    <p:extLst>
      <p:ext uri="{BB962C8B-B14F-4D97-AF65-F5344CB8AC3E}">
        <p14:creationId xmlns:p14="http://schemas.microsoft.com/office/powerpoint/2010/main" val="422618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D247482-BDBA-4AEA-BB17-69C706B4208C}"/>
              </a:ext>
            </a:extLst>
          </p:cNvPr>
          <p:cNvSpPr txBox="1"/>
          <p:nvPr/>
        </p:nvSpPr>
        <p:spPr>
          <a:xfrm>
            <a:off x="243840" y="1407694"/>
            <a:ext cx="6355080" cy="1446550"/>
          </a:xfrm>
          <a:prstGeom prst="rect">
            <a:avLst/>
          </a:prstGeom>
          <a:noFill/>
        </p:spPr>
        <p:txBody>
          <a:bodyPr wrap="square" rtlCol="0">
            <a:spAutoFit/>
          </a:bodyPr>
          <a:lstStyle/>
          <a:p>
            <a:pPr algn="ctr"/>
            <a:r>
              <a:rPr lang="es-MX" sz="4400" dirty="0">
                <a:solidFill>
                  <a:srgbClr val="990033"/>
                </a:solidFill>
              </a:rPr>
              <a:t>Establecimiento de un congreso constituyente.</a:t>
            </a:r>
          </a:p>
        </p:txBody>
      </p:sp>
      <p:pic>
        <p:nvPicPr>
          <p:cNvPr id="7" name="Imagen 6">
            <a:extLst>
              <a:ext uri="{FF2B5EF4-FFF2-40B4-BE49-F238E27FC236}">
                <a16:creationId xmlns:a16="http://schemas.microsoft.com/office/drawing/2014/main" id="{0E878FCD-3EEB-4E25-96A9-4E1094374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24" y="4933278"/>
            <a:ext cx="6168512" cy="285399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6640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73150B8-891C-4985-9E22-9F437280B9BE}"/>
              </a:ext>
            </a:extLst>
          </p:cNvPr>
          <p:cNvSpPr txBox="1"/>
          <p:nvPr/>
        </p:nvSpPr>
        <p:spPr>
          <a:xfrm>
            <a:off x="243840" y="1407694"/>
            <a:ext cx="6355080" cy="1446550"/>
          </a:xfrm>
          <a:prstGeom prst="rect">
            <a:avLst/>
          </a:prstGeom>
          <a:noFill/>
        </p:spPr>
        <p:txBody>
          <a:bodyPr wrap="square" rtlCol="0">
            <a:spAutoFit/>
          </a:bodyPr>
          <a:lstStyle/>
          <a:p>
            <a:pPr algn="ctr"/>
            <a:r>
              <a:rPr lang="es-MX" sz="4400" dirty="0">
                <a:solidFill>
                  <a:srgbClr val="990033"/>
                </a:solidFill>
              </a:rPr>
              <a:t>Establecimiento de un Congreso Constituyente.</a:t>
            </a:r>
          </a:p>
        </p:txBody>
      </p:sp>
      <p:sp>
        <p:nvSpPr>
          <p:cNvPr id="7" name="CuadroTexto 6">
            <a:extLst>
              <a:ext uri="{FF2B5EF4-FFF2-40B4-BE49-F238E27FC236}">
                <a16:creationId xmlns:a16="http://schemas.microsoft.com/office/drawing/2014/main" id="{416582B2-943E-4C7F-9345-1F162D308EBC}"/>
              </a:ext>
            </a:extLst>
          </p:cNvPr>
          <p:cNvSpPr txBox="1"/>
          <p:nvPr/>
        </p:nvSpPr>
        <p:spPr>
          <a:xfrm>
            <a:off x="316832" y="3688428"/>
            <a:ext cx="6153752" cy="4832092"/>
          </a:xfrm>
          <a:prstGeom prst="rect">
            <a:avLst/>
          </a:prstGeom>
          <a:noFill/>
        </p:spPr>
        <p:txBody>
          <a:bodyPr wrap="square">
            <a:spAutoFit/>
          </a:bodyPr>
          <a:lstStyle/>
          <a:p>
            <a:pPr algn="just"/>
            <a:r>
              <a:rPr lang="es-MX" sz="4400" dirty="0"/>
              <a:t>El Congreso se formó el 24 de febrero de 1822 con el objetivo de definir la estructura política del país tras la independencia y redactar una constitución para México.</a:t>
            </a:r>
          </a:p>
        </p:txBody>
      </p:sp>
    </p:spTree>
    <p:extLst>
      <p:ext uri="{BB962C8B-B14F-4D97-AF65-F5344CB8AC3E}">
        <p14:creationId xmlns:p14="http://schemas.microsoft.com/office/powerpoint/2010/main" val="215682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6923E35-C605-49B3-A651-7EBDEB514D7B}"/>
              </a:ext>
            </a:extLst>
          </p:cNvPr>
          <p:cNvSpPr txBox="1"/>
          <p:nvPr/>
        </p:nvSpPr>
        <p:spPr>
          <a:xfrm>
            <a:off x="243840" y="2017297"/>
            <a:ext cx="6355080" cy="1446550"/>
          </a:xfrm>
          <a:prstGeom prst="rect">
            <a:avLst/>
          </a:prstGeom>
          <a:noFill/>
        </p:spPr>
        <p:txBody>
          <a:bodyPr wrap="square" rtlCol="0">
            <a:spAutoFit/>
          </a:bodyPr>
          <a:lstStyle/>
          <a:p>
            <a:pPr algn="ctr"/>
            <a:r>
              <a:rPr lang="es-MX" sz="4400" dirty="0">
                <a:solidFill>
                  <a:srgbClr val="990033"/>
                </a:solidFill>
              </a:rPr>
              <a:t>Muerte de Juan de O'Donojú.</a:t>
            </a:r>
          </a:p>
        </p:txBody>
      </p:sp>
      <p:pic>
        <p:nvPicPr>
          <p:cNvPr id="6" name="Imagen 5">
            <a:extLst>
              <a:ext uri="{FF2B5EF4-FFF2-40B4-BE49-F238E27FC236}">
                <a16:creationId xmlns:a16="http://schemas.microsoft.com/office/drawing/2014/main" id="{4DEBDF4D-9BB8-4EEF-9247-754B7D0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22" y="4178968"/>
            <a:ext cx="5606716" cy="56067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1095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7588CDE-D7DC-453C-9A69-0C583DC68124}"/>
              </a:ext>
            </a:extLst>
          </p:cNvPr>
          <p:cNvSpPr txBox="1"/>
          <p:nvPr/>
        </p:nvSpPr>
        <p:spPr>
          <a:xfrm>
            <a:off x="243840" y="1063776"/>
            <a:ext cx="6355080" cy="1446550"/>
          </a:xfrm>
          <a:prstGeom prst="rect">
            <a:avLst/>
          </a:prstGeom>
          <a:noFill/>
        </p:spPr>
        <p:txBody>
          <a:bodyPr wrap="square" rtlCol="0">
            <a:spAutoFit/>
          </a:bodyPr>
          <a:lstStyle/>
          <a:p>
            <a:pPr algn="ctr"/>
            <a:r>
              <a:rPr lang="es-MX" sz="4400" dirty="0">
                <a:solidFill>
                  <a:srgbClr val="990033"/>
                </a:solidFill>
              </a:rPr>
              <a:t>Muerte de Juan de O'Donojú.</a:t>
            </a:r>
          </a:p>
        </p:txBody>
      </p:sp>
      <p:sp>
        <p:nvSpPr>
          <p:cNvPr id="7" name="CuadroTexto 6">
            <a:extLst>
              <a:ext uri="{FF2B5EF4-FFF2-40B4-BE49-F238E27FC236}">
                <a16:creationId xmlns:a16="http://schemas.microsoft.com/office/drawing/2014/main" id="{DF641CA8-EDA6-4243-A8B4-B1DC66276BC2}"/>
              </a:ext>
            </a:extLst>
          </p:cNvPr>
          <p:cNvSpPr txBox="1"/>
          <p:nvPr/>
        </p:nvSpPr>
        <p:spPr>
          <a:xfrm>
            <a:off x="243840" y="2664369"/>
            <a:ext cx="6355080" cy="8463855"/>
          </a:xfrm>
          <a:prstGeom prst="rect">
            <a:avLst/>
          </a:prstGeom>
          <a:noFill/>
        </p:spPr>
        <p:txBody>
          <a:bodyPr wrap="square">
            <a:spAutoFit/>
          </a:bodyPr>
          <a:lstStyle/>
          <a:p>
            <a:pPr algn="just"/>
            <a:r>
              <a:rPr lang="es-MX" sz="3200" dirty="0"/>
              <a:t>Juan O'Donojú murió el 8 de octubre de 1821 en la Ciudad de México. Las causas de su muerte fueron complicaciones respiratorias que, según algunos relatos, se debieron a una enfermedad pulmonar o pleuresía (una inflamación del tejido que rodea los pulmones). O'Donojú ya estaba enfermo cuando llegó a México en julio de 1821 para asumir su cargo como jefe político superior de la Nueva España, y su salud se deterioró rápidamente en los meses posteriores, lo que llevó a su fallecimiento poco después de firmar el Tratado de Córdoba que reconocía la independencia de México.</a:t>
            </a:r>
          </a:p>
        </p:txBody>
      </p:sp>
    </p:spTree>
    <p:extLst>
      <p:ext uri="{BB962C8B-B14F-4D97-AF65-F5344CB8AC3E}">
        <p14:creationId xmlns:p14="http://schemas.microsoft.com/office/powerpoint/2010/main" val="1822844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6A4E41-D6A7-4BB3-A1AE-8015B2D1196E}"/>
              </a:ext>
            </a:extLst>
          </p:cNvPr>
          <p:cNvSpPr txBox="1"/>
          <p:nvPr/>
        </p:nvSpPr>
        <p:spPr>
          <a:xfrm>
            <a:off x="251460" y="910392"/>
            <a:ext cx="6355080" cy="923330"/>
          </a:xfrm>
          <a:prstGeom prst="rect">
            <a:avLst/>
          </a:prstGeom>
          <a:noFill/>
        </p:spPr>
        <p:txBody>
          <a:bodyPr wrap="square" rtlCol="0">
            <a:spAutoFit/>
          </a:bodyPr>
          <a:lstStyle/>
          <a:p>
            <a:pPr algn="ctr"/>
            <a:r>
              <a:rPr lang="es-MX" sz="5400" dirty="0">
                <a:solidFill>
                  <a:srgbClr val="990033"/>
                </a:solidFill>
              </a:rPr>
              <a:t>Plan de casa Mata</a:t>
            </a:r>
          </a:p>
        </p:txBody>
      </p:sp>
      <p:pic>
        <p:nvPicPr>
          <p:cNvPr id="11" name="Imagen 10">
            <a:extLst>
              <a:ext uri="{FF2B5EF4-FFF2-40B4-BE49-F238E27FC236}">
                <a16:creationId xmlns:a16="http://schemas.microsoft.com/office/drawing/2014/main" id="{940364E2-FBFB-4C92-9534-0A05C0C16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74" y="2207056"/>
            <a:ext cx="5861384" cy="90745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24537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414943B-127D-4E5B-81D9-8034271DB4CD}"/>
              </a:ext>
            </a:extLst>
          </p:cNvPr>
          <p:cNvSpPr txBox="1"/>
          <p:nvPr/>
        </p:nvSpPr>
        <p:spPr>
          <a:xfrm>
            <a:off x="231140" y="2499149"/>
            <a:ext cx="6482080" cy="7540526"/>
          </a:xfrm>
          <a:prstGeom prst="rect">
            <a:avLst/>
          </a:prstGeom>
          <a:noFill/>
        </p:spPr>
        <p:txBody>
          <a:bodyPr wrap="square">
            <a:spAutoFit/>
          </a:bodyPr>
          <a:lstStyle/>
          <a:p>
            <a:pPr algn="just"/>
            <a:r>
              <a:rPr lang="es-MX" sz="4400" dirty="0"/>
              <a:t>El Plan de Casa Mata fue un pronunciamiento militar que se realizó el 1 de diciembre de 1822 en la hacienda de Casa Mata, cerca de Veracruz, y fue impulsado por un grupo de militares y ciudadanos descontentos con el gobierno de Agustín de Iturbide. </a:t>
            </a:r>
          </a:p>
        </p:txBody>
      </p:sp>
      <p:sp>
        <p:nvSpPr>
          <p:cNvPr id="5" name="CuadroTexto 4">
            <a:extLst>
              <a:ext uri="{FF2B5EF4-FFF2-40B4-BE49-F238E27FC236}">
                <a16:creationId xmlns:a16="http://schemas.microsoft.com/office/drawing/2014/main" id="{5B17003B-41D9-454A-B9B2-7AE3F75F221D}"/>
              </a:ext>
            </a:extLst>
          </p:cNvPr>
          <p:cNvSpPr txBox="1"/>
          <p:nvPr/>
        </p:nvSpPr>
        <p:spPr>
          <a:xfrm>
            <a:off x="358140" y="1575819"/>
            <a:ext cx="6355080" cy="923330"/>
          </a:xfrm>
          <a:prstGeom prst="rect">
            <a:avLst/>
          </a:prstGeom>
          <a:noFill/>
        </p:spPr>
        <p:txBody>
          <a:bodyPr wrap="square" rtlCol="0">
            <a:spAutoFit/>
          </a:bodyPr>
          <a:lstStyle/>
          <a:p>
            <a:pPr algn="ctr"/>
            <a:r>
              <a:rPr lang="es-MX" sz="5400" dirty="0">
                <a:solidFill>
                  <a:srgbClr val="990033"/>
                </a:solidFill>
              </a:rPr>
              <a:t>Plan de casa Mata</a:t>
            </a:r>
          </a:p>
        </p:txBody>
      </p:sp>
    </p:spTree>
    <p:extLst>
      <p:ext uri="{BB962C8B-B14F-4D97-AF65-F5344CB8AC3E}">
        <p14:creationId xmlns:p14="http://schemas.microsoft.com/office/powerpoint/2010/main" val="2842935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D5E4E2-D77D-440B-ABF9-57803DF33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64" y="1963122"/>
            <a:ext cx="4068010" cy="5954517"/>
          </a:xfrm>
          <a:prstGeom prst="rect">
            <a:avLst/>
          </a:prstGeom>
          <a:ln w="228600" cap="sq" cmpd="thickThin">
            <a:solidFill>
              <a:srgbClr val="000000"/>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7402758A-C4EF-449A-BABB-1853ADC07B4F}"/>
              </a:ext>
            </a:extLst>
          </p:cNvPr>
          <p:cNvSpPr txBox="1"/>
          <p:nvPr/>
        </p:nvSpPr>
        <p:spPr>
          <a:xfrm rot="16200000">
            <a:off x="2685582" y="5634335"/>
            <a:ext cx="6355080" cy="923330"/>
          </a:xfrm>
          <a:prstGeom prst="rect">
            <a:avLst/>
          </a:prstGeom>
          <a:noFill/>
        </p:spPr>
        <p:txBody>
          <a:bodyPr wrap="square" rtlCol="0">
            <a:spAutoFit/>
          </a:bodyPr>
          <a:lstStyle/>
          <a:p>
            <a:pPr algn="ctr"/>
            <a:r>
              <a:rPr lang="es-MX" sz="5400" dirty="0">
                <a:solidFill>
                  <a:srgbClr val="990033"/>
                </a:solidFill>
              </a:rPr>
              <a:t>Caída del imperio.</a:t>
            </a:r>
          </a:p>
        </p:txBody>
      </p:sp>
      <p:sp>
        <p:nvSpPr>
          <p:cNvPr id="9" name="Flecha: a la derecha con muesca 8">
            <a:extLst>
              <a:ext uri="{FF2B5EF4-FFF2-40B4-BE49-F238E27FC236}">
                <a16:creationId xmlns:a16="http://schemas.microsoft.com/office/drawing/2014/main" id="{FAE9FA2F-638A-4240-87DD-9D760923781D}"/>
              </a:ext>
            </a:extLst>
          </p:cNvPr>
          <p:cNvSpPr/>
          <p:nvPr/>
        </p:nvSpPr>
        <p:spPr>
          <a:xfrm>
            <a:off x="1058780" y="8640219"/>
            <a:ext cx="3769894" cy="2454443"/>
          </a:xfrm>
          <a:prstGeom prst="notchedRightArrow">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23631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EBF2908-5C48-4361-A94A-EE673CDFD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85" y="2305971"/>
            <a:ext cx="4068010" cy="591308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7986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E0C441-C5C7-4600-8738-7A5D807DF3EC}"/>
              </a:ext>
            </a:extLst>
          </p:cNvPr>
          <p:cNvSpPr txBox="1"/>
          <p:nvPr/>
        </p:nvSpPr>
        <p:spPr>
          <a:xfrm>
            <a:off x="231140" y="260152"/>
            <a:ext cx="6355080" cy="923330"/>
          </a:xfrm>
          <a:prstGeom prst="rect">
            <a:avLst/>
          </a:prstGeom>
          <a:noFill/>
        </p:spPr>
        <p:txBody>
          <a:bodyPr wrap="square" rtlCol="0">
            <a:spAutoFit/>
          </a:bodyPr>
          <a:lstStyle/>
          <a:p>
            <a:pPr algn="ctr"/>
            <a:r>
              <a:rPr lang="es-MX" sz="5400" dirty="0">
                <a:solidFill>
                  <a:srgbClr val="990033"/>
                </a:solidFill>
              </a:rPr>
              <a:t>Caída del imperio.</a:t>
            </a:r>
          </a:p>
        </p:txBody>
      </p:sp>
      <p:sp>
        <p:nvSpPr>
          <p:cNvPr id="5" name="CuadroTexto 4">
            <a:extLst>
              <a:ext uri="{FF2B5EF4-FFF2-40B4-BE49-F238E27FC236}">
                <a16:creationId xmlns:a16="http://schemas.microsoft.com/office/drawing/2014/main" id="{7CD2D5E4-9E8B-4134-BBF5-4624222ADE86}"/>
              </a:ext>
            </a:extLst>
          </p:cNvPr>
          <p:cNvSpPr txBox="1"/>
          <p:nvPr/>
        </p:nvSpPr>
        <p:spPr>
          <a:xfrm>
            <a:off x="231140" y="2502567"/>
            <a:ext cx="6355080" cy="8217634"/>
          </a:xfrm>
          <a:prstGeom prst="rect">
            <a:avLst/>
          </a:prstGeom>
          <a:noFill/>
        </p:spPr>
        <p:txBody>
          <a:bodyPr wrap="square">
            <a:spAutoFit/>
          </a:bodyPr>
          <a:lstStyle/>
          <a:p>
            <a:pPr algn="just"/>
            <a:r>
              <a:rPr lang="es-MX" sz="4400" dirty="0"/>
              <a:t>Ante la presión de los ejércitos insurgentes y la falta de respaldo, se vio obligado a abdicar(renunciar) el 19 de marzo de 1823. Esto marcó el fin del Primer Imperio Mexicano y dio paso a un periodo de inestabilidad política que culminó en la creación de la República Federal de México.</a:t>
            </a:r>
          </a:p>
        </p:txBody>
      </p:sp>
    </p:spTree>
    <p:extLst>
      <p:ext uri="{BB962C8B-B14F-4D97-AF65-F5344CB8AC3E}">
        <p14:creationId xmlns:p14="http://schemas.microsoft.com/office/powerpoint/2010/main" val="344839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8D53FCF-E2D8-4B17-AB59-DBBB8F83BB79}"/>
              </a:ext>
            </a:extLst>
          </p:cNvPr>
          <p:cNvSpPr txBox="1"/>
          <p:nvPr/>
        </p:nvSpPr>
        <p:spPr>
          <a:xfrm>
            <a:off x="299084" y="2178189"/>
            <a:ext cx="6244591" cy="9571851"/>
          </a:xfrm>
          <a:prstGeom prst="rect">
            <a:avLst/>
          </a:prstGeom>
          <a:noFill/>
        </p:spPr>
        <p:txBody>
          <a:bodyPr wrap="square">
            <a:spAutoFit/>
          </a:bodyPr>
          <a:lstStyle/>
          <a:p>
            <a:pPr algn="just"/>
            <a:r>
              <a:rPr lang="es-MX" sz="4400" dirty="0"/>
              <a:t>Agustín de Iturbide fue un líder militar clave en la lucha por la independencia de México. Después de servir en el ejército realista, cambió de bando y lideró el Ejército Trigarante, que logró la independencia de España en 1821. Fue proclamado emperador en 1822, Juan de O'Donojú fue el ultimo virrey de la nueva España</a:t>
            </a:r>
          </a:p>
        </p:txBody>
      </p:sp>
      <p:sp>
        <p:nvSpPr>
          <p:cNvPr id="4" name="CuadroTexto 3">
            <a:extLst>
              <a:ext uri="{FF2B5EF4-FFF2-40B4-BE49-F238E27FC236}">
                <a16:creationId xmlns:a16="http://schemas.microsoft.com/office/drawing/2014/main" id="{F9CA4092-2D85-486C-9345-F4DC15C312DF}"/>
              </a:ext>
            </a:extLst>
          </p:cNvPr>
          <p:cNvSpPr txBox="1"/>
          <p:nvPr/>
        </p:nvSpPr>
        <p:spPr>
          <a:xfrm>
            <a:off x="243840" y="441960"/>
            <a:ext cx="6355080" cy="707886"/>
          </a:xfrm>
          <a:prstGeom prst="rect">
            <a:avLst/>
          </a:prstGeom>
          <a:noFill/>
        </p:spPr>
        <p:txBody>
          <a:bodyPr wrap="square" rtlCol="0">
            <a:spAutoFit/>
          </a:bodyPr>
          <a:lstStyle/>
          <a:p>
            <a:pPr algn="ctr"/>
            <a:r>
              <a:rPr lang="es-MX" sz="4000" dirty="0">
                <a:solidFill>
                  <a:srgbClr val="990033"/>
                </a:solidFill>
              </a:rPr>
              <a:t>Personajes principales.</a:t>
            </a:r>
          </a:p>
        </p:txBody>
      </p:sp>
    </p:spTree>
    <p:extLst>
      <p:ext uri="{BB962C8B-B14F-4D97-AF65-F5344CB8AC3E}">
        <p14:creationId xmlns:p14="http://schemas.microsoft.com/office/powerpoint/2010/main" val="183115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FC23415-3389-44E7-972F-5E8F143F2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 y="4879648"/>
            <a:ext cx="5852160" cy="3292579"/>
          </a:xfrm>
          <a:prstGeom prst="rect">
            <a:avLst/>
          </a:prstGeom>
          <a:ln w="228600" cap="sq" cmpd="thickThin">
            <a:solidFill>
              <a:srgbClr val="000000"/>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94150175-06DA-4530-BE2D-608505C98092}"/>
              </a:ext>
            </a:extLst>
          </p:cNvPr>
          <p:cNvSpPr txBox="1"/>
          <p:nvPr/>
        </p:nvSpPr>
        <p:spPr>
          <a:xfrm>
            <a:off x="251460" y="2787320"/>
            <a:ext cx="6355080" cy="646331"/>
          </a:xfrm>
          <a:prstGeom prst="rect">
            <a:avLst/>
          </a:prstGeom>
          <a:noFill/>
        </p:spPr>
        <p:txBody>
          <a:bodyPr wrap="square" rtlCol="0">
            <a:spAutoFit/>
          </a:bodyPr>
          <a:lstStyle/>
          <a:p>
            <a:pPr algn="ctr"/>
            <a:r>
              <a:rPr lang="es-MX" sz="3600" dirty="0">
                <a:solidFill>
                  <a:srgbClr val="990033"/>
                </a:solidFill>
              </a:rPr>
              <a:t>Firma del plan de Iguala.</a:t>
            </a:r>
          </a:p>
        </p:txBody>
      </p:sp>
    </p:spTree>
    <p:extLst>
      <p:ext uri="{BB962C8B-B14F-4D97-AF65-F5344CB8AC3E}">
        <p14:creationId xmlns:p14="http://schemas.microsoft.com/office/powerpoint/2010/main" val="265297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D7A2EC5-A0AD-4C02-B685-E77CCB3941B7}"/>
              </a:ext>
            </a:extLst>
          </p:cNvPr>
          <p:cNvSpPr txBox="1"/>
          <p:nvPr/>
        </p:nvSpPr>
        <p:spPr>
          <a:xfrm>
            <a:off x="160020" y="3420510"/>
            <a:ext cx="6469380" cy="7540526"/>
          </a:xfrm>
          <a:prstGeom prst="rect">
            <a:avLst/>
          </a:prstGeom>
          <a:noFill/>
        </p:spPr>
        <p:txBody>
          <a:bodyPr wrap="square">
            <a:spAutoFit/>
          </a:bodyPr>
          <a:lstStyle/>
          <a:p>
            <a:pPr algn="just"/>
            <a:r>
              <a:rPr lang="es-MX" sz="4400" dirty="0"/>
              <a:t>El Plan de Iguala, firmado en 1821, fue una alianza entre Iturbide y Vicente Guerrero. Proponía la independencia de México bajo un imperio, asegurando la religión católica y la igualdad entre españoles y criollos. Este documento sentó las bases para la independencia.</a:t>
            </a:r>
          </a:p>
        </p:txBody>
      </p:sp>
      <p:sp>
        <p:nvSpPr>
          <p:cNvPr id="5" name="CuadroTexto 4">
            <a:extLst>
              <a:ext uri="{FF2B5EF4-FFF2-40B4-BE49-F238E27FC236}">
                <a16:creationId xmlns:a16="http://schemas.microsoft.com/office/drawing/2014/main" id="{4CCD93FB-C240-4857-BDF5-B88D4DCEDF69}"/>
              </a:ext>
            </a:extLst>
          </p:cNvPr>
          <p:cNvSpPr txBox="1"/>
          <p:nvPr/>
        </p:nvSpPr>
        <p:spPr>
          <a:xfrm>
            <a:off x="243840" y="381004"/>
            <a:ext cx="6355080" cy="830997"/>
          </a:xfrm>
          <a:prstGeom prst="rect">
            <a:avLst/>
          </a:prstGeom>
          <a:noFill/>
        </p:spPr>
        <p:txBody>
          <a:bodyPr wrap="square" rtlCol="0">
            <a:spAutoFit/>
          </a:bodyPr>
          <a:lstStyle/>
          <a:p>
            <a:pPr algn="ctr"/>
            <a:r>
              <a:rPr lang="es-MX" sz="4800" dirty="0">
                <a:solidFill>
                  <a:srgbClr val="990033"/>
                </a:solidFill>
              </a:rPr>
              <a:t>Firma del plan de Iguala.</a:t>
            </a:r>
          </a:p>
        </p:txBody>
      </p:sp>
    </p:spTree>
    <p:extLst>
      <p:ext uri="{BB962C8B-B14F-4D97-AF65-F5344CB8AC3E}">
        <p14:creationId xmlns:p14="http://schemas.microsoft.com/office/powerpoint/2010/main" val="303769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1C004EE-D9CD-4449-82BA-9B97A0F09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62" y="3769717"/>
            <a:ext cx="6052636" cy="4384378"/>
          </a:xfrm>
          <a:prstGeom prst="rect">
            <a:avLst/>
          </a:prstGeom>
          <a:ln w="228600" cap="sq" cmpd="thickThin">
            <a:solidFill>
              <a:srgbClr val="000000"/>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FEE95679-D062-43FB-9343-F755F8E0CD63}"/>
              </a:ext>
            </a:extLst>
          </p:cNvPr>
          <p:cNvSpPr txBox="1"/>
          <p:nvPr/>
        </p:nvSpPr>
        <p:spPr>
          <a:xfrm>
            <a:off x="243840" y="2389128"/>
            <a:ext cx="6355080" cy="830997"/>
          </a:xfrm>
          <a:prstGeom prst="rect">
            <a:avLst/>
          </a:prstGeom>
          <a:noFill/>
        </p:spPr>
        <p:txBody>
          <a:bodyPr wrap="square" rtlCol="0">
            <a:spAutoFit/>
          </a:bodyPr>
          <a:lstStyle/>
          <a:p>
            <a:pPr algn="ctr"/>
            <a:r>
              <a:rPr lang="es-MX" sz="4800" dirty="0">
                <a:solidFill>
                  <a:srgbClr val="990033"/>
                </a:solidFill>
              </a:rPr>
              <a:t>Coronación de Iturbide .</a:t>
            </a:r>
          </a:p>
        </p:txBody>
      </p:sp>
      <p:sp>
        <p:nvSpPr>
          <p:cNvPr id="9" name="CuadroTexto 8">
            <a:extLst>
              <a:ext uri="{FF2B5EF4-FFF2-40B4-BE49-F238E27FC236}">
                <a16:creationId xmlns:a16="http://schemas.microsoft.com/office/drawing/2014/main" id="{E38DC424-A741-45CC-8668-37DF5AA25C21}"/>
              </a:ext>
            </a:extLst>
          </p:cNvPr>
          <p:cNvSpPr txBox="1"/>
          <p:nvPr/>
        </p:nvSpPr>
        <p:spPr>
          <a:xfrm>
            <a:off x="395062" y="8422283"/>
            <a:ext cx="6203858" cy="2800767"/>
          </a:xfrm>
          <a:prstGeom prst="rect">
            <a:avLst/>
          </a:prstGeom>
          <a:noFill/>
        </p:spPr>
        <p:txBody>
          <a:bodyPr wrap="square">
            <a:spAutoFit/>
          </a:bodyPr>
          <a:lstStyle/>
          <a:p>
            <a:pPr algn="just"/>
            <a:r>
              <a:rPr lang="es-MX" sz="4400" dirty="0"/>
              <a:t> El 21 de julio de 1822, Iturbide fue coronado como emperador de México. </a:t>
            </a:r>
          </a:p>
        </p:txBody>
      </p:sp>
    </p:spTree>
    <p:extLst>
      <p:ext uri="{BB962C8B-B14F-4D97-AF65-F5344CB8AC3E}">
        <p14:creationId xmlns:p14="http://schemas.microsoft.com/office/powerpoint/2010/main" val="46608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C23C1DD-BB32-4408-9EF2-3A2785C78467}"/>
              </a:ext>
            </a:extLst>
          </p:cNvPr>
          <p:cNvSpPr txBox="1"/>
          <p:nvPr/>
        </p:nvSpPr>
        <p:spPr>
          <a:xfrm>
            <a:off x="355332" y="1737619"/>
            <a:ext cx="6188926" cy="10033516"/>
          </a:xfrm>
          <a:prstGeom prst="rect">
            <a:avLst/>
          </a:prstGeom>
          <a:noFill/>
        </p:spPr>
        <p:txBody>
          <a:bodyPr wrap="square">
            <a:spAutoFit/>
          </a:bodyPr>
          <a:lstStyle/>
          <a:p>
            <a:pPr algn="just"/>
            <a:r>
              <a:rPr lang="es-MX" sz="3400" dirty="0"/>
              <a:t>En 1822, un grupo de diputados y simpatizantes propuso a Iturbide como emperador, lo que generó debates en el recién formado Congreso Constituyente.  Finalmente, el 18 de mayo de 1822, una manifestación popular respaldada por sectores militares proclamó a Iturbide como emperador en el cuartel militar de San Hipólito. El Congreso, presionado por los eventos, aprobó la propuesta y el 21 de julio Iturbide fue coronado en la Catedral Metropolitana como Agustín Iturbide,  emperador de México, estableciendo una monarquía constitucional.</a:t>
            </a:r>
          </a:p>
        </p:txBody>
      </p:sp>
      <p:sp>
        <p:nvSpPr>
          <p:cNvPr id="7" name="CuadroTexto 6">
            <a:extLst>
              <a:ext uri="{FF2B5EF4-FFF2-40B4-BE49-F238E27FC236}">
                <a16:creationId xmlns:a16="http://schemas.microsoft.com/office/drawing/2014/main" id="{0F442852-5958-4572-A4CF-0A11D15A70C6}"/>
              </a:ext>
            </a:extLst>
          </p:cNvPr>
          <p:cNvSpPr txBox="1"/>
          <p:nvPr/>
        </p:nvSpPr>
        <p:spPr>
          <a:xfrm>
            <a:off x="243840" y="381004"/>
            <a:ext cx="6355080" cy="830997"/>
          </a:xfrm>
          <a:prstGeom prst="rect">
            <a:avLst/>
          </a:prstGeom>
          <a:noFill/>
        </p:spPr>
        <p:txBody>
          <a:bodyPr wrap="square" rtlCol="0">
            <a:spAutoFit/>
          </a:bodyPr>
          <a:lstStyle/>
          <a:p>
            <a:pPr algn="ctr"/>
            <a:r>
              <a:rPr lang="es-MX" sz="4800" dirty="0">
                <a:solidFill>
                  <a:srgbClr val="990033"/>
                </a:solidFill>
              </a:rPr>
              <a:t>Coronación de Iturbide .</a:t>
            </a:r>
          </a:p>
        </p:txBody>
      </p:sp>
    </p:spTree>
    <p:extLst>
      <p:ext uri="{BB962C8B-B14F-4D97-AF65-F5344CB8AC3E}">
        <p14:creationId xmlns:p14="http://schemas.microsoft.com/office/powerpoint/2010/main" val="250577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E075701-4B1E-4229-BEE9-5C630A6F979F}"/>
              </a:ext>
            </a:extLst>
          </p:cNvPr>
          <p:cNvSpPr txBox="1"/>
          <p:nvPr/>
        </p:nvSpPr>
        <p:spPr>
          <a:xfrm>
            <a:off x="0" y="1568119"/>
            <a:ext cx="6355080" cy="830997"/>
          </a:xfrm>
          <a:prstGeom prst="rect">
            <a:avLst/>
          </a:prstGeom>
          <a:noFill/>
        </p:spPr>
        <p:txBody>
          <a:bodyPr wrap="square" rtlCol="0">
            <a:spAutoFit/>
          </a:bodyPr>
          <a:lstStyle/>
          <a:p>
            <a:pPr algn="ctr"/>
            <a:r>
              <a:rPr lang="es-MX" sz="4800" dirty="0">
                <a:solidFill>
                  <a:srgbClr val="990033"/>
                </a:solidFill>
              </a:rPr>
              <a:t>Tratados de Córdova .</a:t>
            </a:r>
          </a:p>
        </p:txBody>
      </p:sp>
      <p:pic>
        <p:nvPicPr>
          <p:cNvPr id="6" name="Imagen 5">
            <a:extLst>
              <a:ext uri="{FF2B5EF4-FFF2-40B4-BE49-F238E27FC236}">
                <a16:creationId xmlns:a16="http://schemas.microsoft.com/office/drawing/2014/main" id="{8FB06704-633A-4DCE-8B61-D0BBF7D64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95" y="3098003"/>
            <a:ext cx="5825409" cy="85633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6749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8D621B-5A5D-4F81-A558-72B4D6220990}"/>
              </a:ext>
            </a:extLst>
          </p:cNvPr>
          <p:cNvSpPr txBox="1"/>
          <p:nvPr/>
        </p:nvSpPr>
        <p:spPr>
          <a:xfrm>
            <a:off x="243840" y="381004"/>
            <a:ext cx="6355080" cy="830997"/>
          </a:xfrm>
          <a:prstGeom prst="rect">
            <a:avLst/>
          </a:prstGeom>
          <a:noFill/>
        </p:spPr>
        <p:txBody>
          <a:bodyPr wrap="square" rtlCol="0">
            <a:spAutoFit/>
          </a:bodyPr>
          <a:lstStyle/>
          <a:p>
            <a:pPr algn="ctr"/>
            <a:r>
              <a:rPr lang="es-MX" sz="4800" dirty="0">
                <a:solidFill>
                  <a:srgbClr val="990033"/>
                </a:solidFill>
              </a:rPr>
              <a:t>Tratados de Córdova .</a:t>
            </a:r>
          </a:p>
        </p:txBody>
      </p:sp>
      <p:sp>
        <p:nvSpPr>
          <p:cNvPr id="5" name="CuadroTexto 4">
            <a:extLst>
              <a:ext uri="{FF2B5EF4-FFF2-40B4-BE49-F238E27FC236}">
                <a16:creationId xmlns:a16="http://schemas.microsoft.com/office/drawing/2014/main" id="{7C9A27B3-A1ED-481B-980A-40F18532D127}"/>
              </a:ext>
            </a:extLst>
          </p:cNvPr>
          <p:cNvSpPr txBox="1"/>
          <p:nvPr/>
        </p:nvSpPr>
        <p:spPr>
          <a:xfrm>
            <a:off x="243843" y="1472463"/>
            <a:ext cx="6355079" cy="9571851"/>
          </a:xfrm>
          <a:prstGeom prst="rect">
            <a:avLst/>
          </a:prstGeom>
          <a:noFill/>
        </p:spPr>
        <p:txBody>
          <a:bodyPr wrap="square">
            <a:spAutoFit/>
          </a:bodyPr>
          <a:lstStyle/>
          <a:p>
            <a:pPr algn="just"/>
            <a:r>
              <a:rPr lang="es-MX" sz="4400" dirty="0"/>
              <a:t>El 24 de agosto de 1821, firmó con Iturbide el Tratado de Córdova, que reconocía la independencia de México bajo una monarquía constitucional. Este acuerdo ratificaba los principios del Plan de Iguala, como la independencia, la religión católica y la unión de todos los habitantes de la nueva nación.</a:t>
            </a:r>
          </a:p>
        </p:txBody>
      </p:sp>
    </p:spTree>
    <p:extLst>
      <p:ext uri="{BB962C8B-B14F-4D97-AF65-F5344CB8AC3E}">
        <p14:creationId xmlns:p14="http://schemas.microsoft.com/office/powerpoint/2010/main" val="204960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A3B01B-BE9A-470F-B1C9-E4EC67B6870D}"/>
              </a:ext>
            </a:extLst>
          </p:cNvPr>
          <p:cNvPicPr>
            <a:picLocks noChangeAspect="1"/>
          </p:cNvPicPr>
          <p:nvPr/>
        </p:nvPicPr>
        <p:blipFill rotWithShape="1">
          <a:blip r:embed="rId2">
            <a:extLst>
              <a:ext uri="{28A0092B-C50C-407E-A947-70E740481C1C}">
                <a14:useLocalDpi xmlns:a14="http://schemas.microsoft.com/office/drawing/2010/main" val="0"/>
              </a:ext>
            </a:extLst>
          </a:blip>
          <a:srcRect b="12429"/>
          <a:stretch/>
        </p:blipFill>
        <p:spPr>
          <a:xfrm>
            <a:off x="502920" y="4961459"/>
            <a:ext cx="5852160" cy="3416531"/>
          </a:xfrm>
          <a:prstGeom prst="rect">
            <a:avLst/>
          </a:prstGeom>
          <a:ln w="2286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18A8389C-6FBB-4585-A0B8-1D5AB0A120BC}"/>
              </a:ext>
            </a:extLst>
          </p:cNvPr>
          <p:cNvSpPr txBox="1"/>
          <p:nvPr/>
        </p:nvSpPr>
        <p:spPr>
          <a:xfrm>
            <a:off x="251460" y="2867526"/>
            <a:ext cx="6355080" cy="1569660"/>
          </a:xfrm>
          <a:prstGeom prst="rect">
            <a:avLst/>
          </a:prstGeom>
          <a:noFill/>
        </p:spPr>
        <p:txBody>
          <a:bodyPr wrap="square" rtlCol="0">
            <a:spAutoFit/>
          </a:bodyPr>
          <a:lstStyle/>
          <a:p>
            <a:pPr algn="ctr"/>
            <a:r>
              <a:rPr lang="es-MX" sz="4800" dirty="0">
                <a:solidFill>
                  <a:srgbClr val="990033"/>
                </a:solidFill>
              </a:rPr>
              <a:t>Entrada del ejercito Trigarante .</a:t>
            </a:r>
          </a:p>
        </p:txBody>
      </p:sp>
    </p:spTree>
    <p:extLst>
      <p:ext uri="{BB962C8B-B14F-4D97-AF65-F5344CB8AC3E}">
        <p14:creationId xmlns:p14="http://schemas.microsoft.com/office/powerpoint/2010/main" val="193283612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634</Words>
  <Application>Microsoft Office PowerPoint</Application>
  <PresentationFormat>Panorámica</PresentationFormat>
  <Paragraphs>31</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dc:creator>
  <cp:lastModifiedBy>Edu</cp:lastModifiedBy>
  <cp:revision>23</cp:revision>
  <dcterms:created xsi:type="dcterms:W3CDTF">2024-09-24T22:05:40Z</dcterms:created>
  <dcterms:modified xsi:type="dcterms:W3CDTF">2024-09-25T02:55:51Z</dcterms:modified>
</cp:coreProperties>
</file>