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Hachi Maru Pop" pitchFamily="2" charset="-128"/>
      <p:regular r:id="rId7"/>
    </p:embeddedFont>
    <p:embeddedFont>
      <p:font typeface="Bryndan Write" panose="02000503000000000000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39.sv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923481">
            <a:off x="-924288" y="-524994"/>
            <a:ext cx="5904891" cy="3542935"/>
            <a:chOff x="0" y="0"/>
            <a:chExt cx="6350000" cy="381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3"/>
              <a:stretch>
                <a:fillRect l="-3412" r="-341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923481">
            <a:off x="13350917" y="-602182"/>
            <a:ext cx="5904891" cy="3542935"/>
            <a:chOff x="0" y="0"/>
            <a:chExt cx="6350000" cy="381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4"/>
              <a:stretch>
                <a:fillRect l="-3293" r="-329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931342">
            <a:off x="-1209253" y="3908669"/>
            <a:ext cx="5904891" cy="3542935"/>
            <a:chOff x="0" y="0"/>
            <a:chExt cx="6350000" cy="381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5"/>
              <a:stretch>
                <a:fillRect l="-3372" r="-3372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674856">
            <a:off x="13971240" y="3248389"/>
            <a:ext cx="5904891" cy="3542935"/>
            <a:chOff x="0" y="0"/>
            <a:chExt cx="6350000" cy="381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6"/>
              <a:stretch>
                <a:fillRect l="-3412" r="-341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768553">
            <a:off x="-448050" y="7486833"/>
            <a:ext cx="5904891" cy="3542935"/>
            <a:chOff x="0" y="0"/>
            <a:chExt cx="6350000" cy="381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7"/>
              <a:stretch>
                <a:fillRect l="-3452" r="-345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768553">
            <a:off x="13534907" y="7250814"/>
            <a:ext cx="5904891" cy="3542935"/>
            <a:chOff x="0" y="0"/>
            <a:chExt cx="6350000" cy="381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8"/>
              <a:stretch>
                <a:fillRect l="-3412" r="-3412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554859">
            <a:off x="4958544" y="7197469"/>
            <a:ext cx="5904891" cy="3542935"/>
            <a:chOff x="0" y="0"/>
            <a:chExt cx="6350000" cy="381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9"/>
              <a:stretch>
                <a:fillRect l="-3651" r="-3651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 rot="554859">
            <a:off x="3982403" y="-333545"/>
            <a:ext cx="5904891" cy="3542935"/>
            <a:chOff x="0" y="0"/>
            <a:chExt cx="6350000" cy="381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10"/>
              <a:stretch>
                <a:fillRect l="-3293" r="-3293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 rot="-485697">
            <a:off x="9243307" y="7144124"/>
            <a:ext cx="5904891" cy="3542935"/>
            <a:chOff x="0" y="0"/>
            <a:chExt cx="6350000" cy="381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11"/>
              <a:stretch>
                <a:fillRect l="-3452" r="-3452"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2795621" y="1800354"/>
            <a:ext cx="12922783" cy="7119279"/>
          </a:xfrm>
          <a:custGeom>
            <a:avLst/>
            <a:gdLst/>
            <a:ahLst/>
            <a:cxnLst/>
            <a:rect l="l" t="t" r="r" b="b"/>
            <a:pathLst>
              <a:path w="12922783" h="7119279">
                <a:moveTo>
                  <a:pt x="0" y="0"/>
                </a:moveTo>
                <a:lnTo>
                  <a:pt x="12922783" y="0"/>
                </a:lnTo>
                <a:lnTo>
                  <a:pt x="12922783" y="7119279"/>
                </a:lnTo>
                <a:lnTo>
                  <a:pt x="0" y="71192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1" name="TextBox 31"/>
          <p:cNvSpPr txBox="1"/>
          <p:nvPr/>
        </p:nvSpPr>
        <p:spPr>
          <a:xfrm>
            <a:off x="3556252" y="4274595"/>
            <a:ext cx="11175496" cy="265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42"/>
              </a:lnSpc>
            </a:pPr>
            <a:r>
              <a:rPr lang="en-US" sz="1059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LAS REDES SOCIALES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88534" y="2352195"/>
            <a:ext cx="4346974" cy="104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7"/>
              </a:lnSpc>
            </a:pPr>
            <a:r>
              <a:rPr lang="en-US" sz="1955" u="sng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Prof: Sergio Armando Velarde Cortez</a:t>
            </a:r>
          </a:p>
          <a:p>
            <a:pPr algn="ctr">
              <a:lnSpc>
                <a:spcPts val="2737"/>
              </a:lnSpc>
            </a:pPr>
            <a:r>
              <a:rPr lang="en-US" sz="1955" u="sng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Materia: F. Civica y Etica</a:t>
            </a:r>
          </a:p>
          <a:p>
            <a:pPr marL="0" lvl="0" indent="0" algn="ctr">
              <a:lnSpc>
                <a:spcPts val="2737"/>
              </a:lnSpc>
              <a:spcBef>
                <a:spcPct val="0"/>
              </a:spcBef>
            </a:pPr>
            <a:r>
              <a:rPr lang="en-US" sz="1955" u="sng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Fecha: Martes 17</a:t>
            </a:r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8251178" y="1883177"/>
            <a:ext cx="1785644" cy="1071387"/>
            <a:chOff x="0" y="0"/>
            <a:chExt cx="6350000" cy="381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14"/>
              <a:stretch>
                <a:fillRect l="-10000" r="-10000"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3556252" y="7050817"/>
            <a:ext cx="11175496" cy="65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7"/>
              </a:lnSpc>
              <a:spcBef>
                <a:spcPct val="0"/>
              </a:spcBef>
            </a:pPr>
            <a:r>
              <a:rPr lang="en-US" sz="3655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Made by: Kate, Pau, Julian &amp; David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8946474" y="214684"/>
            <a:ext cx="7796491" cy="9857632"/>
          </a:xfrm>
          <a:custGeom>
            <a:avLst/>
            <a:gdLst/>
            <a:ahLst/>
            <a:cxnLst/>
            <a:rect l="l" t="t" r="r" b="b"/>
            <a:pathLst>
              <a:path w="7796491" h="9857632">
                <a:moveTo>
                  <a:pt x="0" y="0"/>
                </a:moveTo>
                <a:lnTo>
                  <a:pt x="7796491" y="0"/>
                </a:lnTo>
                <a:lnTo>
                  <a:pt x="7796491" y="9857632"/>
                </a:lnTo>
                <a:lnTo>
                  <a:pt x="0" y="9857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53844" y="3198788"/>
            <a:ext cx="5502735" cy="266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68"/>
              </a:lnSpc>
            </a:pPr>
            <a:r>
              <a:rPr lang="en-US" sz="9600">
                <a:solidFill>
                  <a:srgbClr val="000000"/>
                </a:solidFill>
                <a:latin typeface="Hachi Maru Pop"/>
                <a:ea typeface="Hachi Maru Pop"/>
                <a:cs typeface="Hachi Maru Pop"/>
                <a:sym typeface="Hachi Maru Pop"/>
              </a:rPr>
              <a:t>¿QUE</a:t>
            </a:r>
          </a:p>
          <a:p>
            <a:pPr marL="0" lvl="0" indent="0" algn="just">
              <a:lnSpc>
                <a:spcPts val="10368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Hachi Maru Pop"/>
                <a:ea typeface="Hachi Maru Pop"/>
                <a:cs typeface="Hachi Maru Pop"/>
                <a:sym typeface="Hachi Maru Pop"/>
              </a:rPr>
              <a:t>SON?</a:t>
            </a:r>
          </a:p>
        </p:txBody>
      </p:sp>
      <p:sp>
        <p:nvSpPr>
          <p:cNvPr id="5" name="Freeform 5"/>
          <p:cNvSpPr/>
          <p:nvPr/>
        </p:nvSpPr>
        <p:spPr>
          <a:xfrm rot="5400000">
            <a:off x="5479230" y="4081883"/>
            <a:ext cx="2328083" cy="1227535"/>
          </a:xfrm>
          <a:custGeom>
            <a:avLst/>
            <a:gdLst/>
            <a:ahLst/>
            <a:cxnLst/>
            <a:rect l="l" t="t" r="r" b="b"/>
            <a:pathLst>
              <a:path w="2328083" h="1227535">
                <a:moveTo>
                  <a:pt x="0" y="0"/>
                </a:moveTo>
                <a:lnTo>
                  <a:pt x="2328083" y="0"/>
                </a:lnTo>
                <a:lnTo>
                  <a:pt x="2328083" y="1227534"/>
                </a:lnTo>
                <a:lnTo>
                  <a:pt x="0" y="12275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554401">
            <a:off x="-283487" y="4193597"/>
            <a:ext cx="2149885" cy="1133576"/>
          </a:xfrm>
          <a:custGeom>
            <a:avLst/>
            <a:gdLst/>
            <a:ahLst/>
            <a:cxnLst/>
            <a:rect l="l" t="t" r="r" b="b"/>
            <a:pathLst>
              <a:path w="2149885" h="1133576">
                <a:moveTo>
                  <a:pt x="0" y="0"/>
                </a:moveTo>
                <a:lnTo>
                  <a:pt x="2149886" y="0"/>
                </a:lnTo>
                <a:lnTo>
                  <a:pt x="2149886" y="1133576"/>
                </a:lnTo>
                <a:lnTo>
                  <a:pt x="0" y="1133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214891">
            <a:off x="9332233" y="2168003"/>
            <a:ext cx="7099143" cy="632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LAS REDES SOCIALES SON ESTRUCTURAS FORMADAS EN INTERNET POR PERSONAS U ORGANIZACIONES QUE SE CONECTAN A PARTIR DE INTERESES O VALORES COMUNES. A TRAVÉS DE ELLAS, SE CREAN RELACIONES ENTRE INDIVIDUOS O EMPRESAS DE FORMA RÁPIDA, SIN JERARQUÍA O LÍMITES FÍSICOS.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90993" y="3741389"/>
            <a:ext cx="5512742" cy="3197390"/>
          </a:xfrm>
          <a:custGeom>
            <a:avLst/>
            <a:gdLst/>
            <a:ahLst/>
            <a:cxnLst/>
            <a:rect l="l" t="t" r="r" b="b"/>
            <a:pathLst>
              <a:path w="5512742" h="3197390">
                <a:moveTo>
                  <a:pt x="0" y="0"/>
                </a:moveTo>
                <a:lnTo>
                  <a:pt x="5512742" y="0"/>
                </a:lnTo>
                <a:lnTo>
                  <a:pt x="5512742" y="3197390"/>
                </a:lnTo>
                <a:lnTo>
                  <a:pt x="0" y="3197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74173" y="5728193"/>
            <a:ext cx="1403333" cy="2421172"/>
          </a:xfrm>
          <a:custGeom>
            <a:avLst/>
            <a:gdLst/>
            <a:ahLst/>
            <a:cxnLst/>
            <a:rect l="l" t="t" r="r" b="b"/>
            <a:pathLst>
              <a:path w="1403333" h="2421172">
                <a:moveTo>
                  <a:pt x="0" y="0"/>
                </a:moveTo>
                <a:lnTo>
                  <a:pt x="1403334" y="0"/>
                </a:lnTo>
                <a:lnTo>
                  <a:pt x="1403334" y="2421173"/>
                </a:lnTo>
                <a:lnTo>
                  <a:pt x="0" y="24211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0800000">
            <a:off x="5719626" y="2425244"/>
            <a:ext cx="1403333" cy="2421172"/>
          </a:xfrm>
          <a:custGeom>
            <a:avLst/>
            <a:gdLst/>
            <a:ahLst/>
            <a:cxnLst/>
            <a:rect l="l" t="t" r="r" b="b"/>
            <a:pathLst>
              <a:path w="1403333" h="2421172">
                <a:moveTo>
                  <a:pt x="0" y="0"/>
                </a:moveTo>
                <a:lnTo>
                  <a:pt x="1403333" y="0"/>
                </a:lnTo>
                <a:lnTo>
                  <a:pt x="1403333" y="2421172"/>
                </a:lnTo>
                <a:lnTo>
                  <a:pt x="0" y="2421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1125617" y="2336530"/>
            <a:ext cx="1356236" cy="2339915"/>
          </a:xfrm>
          <a:custGeom>
            <a:avLst/>
            <a:gdLst/>
            <a:ahLst/>
            <a:cxnLst/>
            <a:rect l="l" t="t" r="r" b="b"/>
            <a:pathLst>
              <a:path w="1356236" h="2339915">
                <a:moveTo>
                  <a:pt x="0" y="2339916"/>
                </a:moveTo>
                <a:lnTo>
                  <a:pt x="1356236" y="2339916"/>
                </a:lnTo>
                <a:lnTo>
                  <a:pt x="1356236" y="0"/>
                </a:lnTo>
                <a:lnTo>
                  <a:pt x="0" y="0"/>
                </a:lnTo>
                <a:lnTo>
                  <a:pt x="0" y="23399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0800000" flipV="1">
            <a:off x="5667388" y="5913152"/>
            <a:ext cx="1356236" cy="2339915"/>
          </a:xfrm>
          <a:custGeom>
            <a:avLst/>
            <a:gdLst/>
            <a:ahLst/>
            <a:cxnLst/>
            <a:rect l="l" t="t" r="r" b="b"/>
            <a:pathLst>
              <a:path w="1356236" h="2339915">
                <a:moveTo>
                  <a:pt x="0" y="2339916"/>
                </a:moveTo>
                <a:lnTo>
                  <a:pt x="1356236" y="2339916"/>
                </a:lnTo>
                <a:lnTo>
                  <a:pt x="1356236" y="0"/>
                </a:lnTo>
                <a:lnTo>
                  <a:pt x="0" y="0"/>
                </a:lnTo>
                <a:lnTo>
                  <a:pt x="0" y="233991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1264376" y="4987761"/>
            <a:ext cx="1222927" cy="534388"/>
          </a:xfrm>
          <a:custGeom>
            <a:avLst/>
            <a:gdLst/>
            <a:ahLst/>
            <a:cxnLst/>
            <a:rect l="l" t="t" r="r" b="b"/>
            <a:pathLst>
              <a:path w="1222927" h="534388">
                <a:moveTo>
                  <a:pt x="0" y="0"/>
                </a:moveTo>
                <a:lnTo>
                  <a:pt x="1222928" y="0"/>
                </a:lnTo>
                <a:lnTo>
                  <a:pt x="1222928" y="534388"/>
                </a:lnTo>
                <a:lnTo>
                  <a:pt x="0" y="534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5506188" y="5046274"/>
            <a:ext cx="1222927" cy="534388"/>
          </a:xfrm>
          <a:custGeom>
            <a:avLst/>
            <a:gdLst/>
            <a:ahLst/>
            <a:cxnLst/>
            <a:rect l="l" t="t" r="r" b="b"/>
            <a:pathLst>
              <a:path w="1222927" h="534388">
                <a:moveTo>
                  <a:pt x="0" y="0"/>
                </a:moveTo>
                <a:lnTo>
                  <a:pt x="1222927" y="0"/>
                </a:lnTo>
                <a:lnTo>
                  <a:pt x="1222927" y="534389"/>
                </a:lnTo>
                <a:lnTo>
                  <a:pt x="0" y="5343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87716" y="1304302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2786674" y="1304302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087716" y="4399420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2786674" y="4259421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1"/>
                </a:lnTo>
                <a:lnTo>
                  <a:pt x="0" y="17110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087716" y="7218267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2786674" y="7218267"/>
            <a:ext cx="4201289" cy="1711070"/>
          </a:xfrm>
          <a:custGeom>
            <a:avLst/>
            <a:gdLst/>
            <a:ahLst/>
            <a:cxnLst/>
            <a:rect l="l" t="t" r="r" b="b"/>
            <a:pathLst>
              <a:path w="4201289" h="1711070">
                <a:moveTo>
                  <a:pt x="0" y="0"/>
                </a:moveTo>
                <a:lnTo>
                  <a:pt x="4201289" y="0"/>
                </a:lnTo>
                <a:lnTo>
                  <a:pt x="4201289" y="1711070"/>
                </a:lnTo>
                <a:lnTo>
                  <a:pt x="0" y="171107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8861519" y="1331045"/>
            <a:ext cx="1374773" cy="2010971"/>
          </a:xfrm>
          <a:custGeom>
            <a:avLst/>
            <a:gdLst/>
            <a:ahLst/>
            <a:cxnLst/>
            <a:rect l="l" t="t" r="r" b="b"/>
            <a:pathLst>
              <a:path w="1374773" h="2010971">
                <a:moveTo>
                  <a:pt x="0" y="0"/>
                </a:moveTo>
                <a:lnTo>
                  <a:pt x="1374773" y="0"/>
                </a:lnTo>
                <a:lnTo>
                  <a:pt x="1374773" y="2010971"/>
                </a:lnTo>
                <a:lnTo>
                  <a:pt x="0" y="201097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021852" y="1232824"/>
            <a:ext cx="786642" cy="2207413"/>
          </a:xfrm>
          <a:custGeom>
            <a:avLst/>
            <a:gdLst/>
            <a:ahLst/>
            <a:cxnLst/>
            <a:rect l="l" t="t" r="r" b="b"/>
            <a:pathLst>
              <a:path w="786642" h="2207413">
                <a:moveTo>
                  <a:pt x="0" y="0"/>
                </a:moveTo>
                <a:lnTo>
                  <a:pt x="786641" y="0"/>
                </a:lnTo>
                <a:lnTo>
                  <a:pt x="786641" y="2207413"/>
                </a:lnTo>
                <a:lnTo>
                  <a:pt x="0" y="22074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060338" y="4626109"/>
            <a:ext cx="4240753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RIESGOS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7658" y="2008793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ciberacoso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72424" y="2008793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Contenido explicito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7658" y="4998649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Espionaje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72424" y="5016535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Adiccion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7658" y="8003624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Salud mental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072424" y="7977004"/>
            <a:ext cx="3854958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  <a:spcBef>
                <a:spcPct val="0"/>
              </a:spcBef>
            </a:pPr>
            <a:r>
              <a:rPr lang="en-US" sz="3200" spc="12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Bullyng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6670" y="3035062"/>
            <a:ext cx="5301589" cy="2920694"/>
          </a:xfrm>
          <a:custGeom>
            <a:avLst/>
            <a:gdLst/>
            <a:ahLst/>
            <a:cxnLst/>
            <a:rect l="l" t="t" r="r" b="b"/>
            <a:pathLst>
              <a:path w="5301589" h="2920694">
                <a:moveTo>
                  <a:pt x="0" y="0"/>
                </a:moveTo>
                <a:lnTo>
                  <a:pt x="5301590" y="0"/>
                </a:lnTo>
                <a:lnTo>
                  <a:pt x="5301590" y="2920694"/>
                </a:lnTo>
                <a:lnTo>
                  <a:pt x="0" y="2920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491683" y="3035062"/>
            <a:ext cx="5621681" cy="3097035"/>
          </a:xfrm>
          <a:custGeom>
            <a:avLst/>
            <a:gdLst/>
            <a:ahLst/>
            <a:cxnLst/>
            <a:rect l="l" t="t" r="r" b="b"/>
            <a:pathLst>
              <a:path w="5621681" h="3097035">
                <a:moveTo>
                  <a:pt x="0" y="0"/>
                </a:moveTo>
                <a:lnTo>
                  <a:pt x="5621681" y="0"/>
                </a:lnTo>
                <a:lnTo>
                  <a:pt x="5621681" y="3097035"/>
                </a:lnTo>
                <a:lnTo>
                  <a:pt x="0" y="3097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519718" y="6375993"/>
            <a:ext cx="5395494" cy="2972427"/>
          </a:xfrm>
          <a:custGeom>
            <a:avLst/>
            <a:gdLst/>
            <a:ahLst/>
            <a:cxnLst/>
            <a:rect l="l" t="t" r="r" b="b"/>
            <a:pathLst>
              <a:path w="5395494" h="2972427">
                <a:moveTo>
                  <a:pt x="0" y="0"/>
                </a:moveTo>
                <a:lnTo>
                  <a:pt x="5395494" y="0"/>
                </a:lnTo>
                <a:lnTo>
                  <a:pt x="5395494" y="2972427"/>
                </a:lnTo>
                <a:lnTo>
                  <a:pt x="0" y="2972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2491683" y="6665131"/>
            <a:ext cx="5509136" cy="3035033"/>
          </a:xfrm>
          <a:custGeom>
            <a:avLst/>
            <a:gdLst/>
            <a:ahLst/>
            <a:cxnLst/>
            <a:rect l="l" t="t" r="r" b="b"/>
            <a:pathLst>
              <a:path w="5509136" h="3035033">
                <a:moveTo>
                  <a:pt x="0" y="0"/>
                </a:moveTo>
                <a:lnTo>
                  <a:pt x="5509136" y="0"/>
                </a:lnTo>
                <a:lnTo>
                  <a:pt x="5509136" y="3035033"/>
                </a:lnTo>
                <a:lnTo>
                  <a:pt x="0" y="30350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705437" y="0"/>
            <a:ext cx="5162822" cy="2844246"/>
          </a:xfrm>
          <a:custGeom>
            <a:avLst/>
            <a:gdLst/>
            <a:ahLst/>
            <a:cxnLst/>
            <a:rect l="l" t="t" r="r" b="b"/>
            <a:pathLst>
              <a:path w="5162822" h="2844246">
                <a:moveTo>
                  <a:pt x="0" y="0"/>
                </a:moveTo>
                <a:lnTo>
                  <a:pt x="5162823" y="0"/>
                </a:lnTo>
                <a:lnTo>
                  <a:pt x="5162823" y="2844246"/>
                </a:lnTo>
                <a:lnTo>
                  <a:pt x="0" y="28442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04229" y="62031"/>
            <a:ext cx="5396590" cy="2973030"/>
          </a:xfrm>
          <a:custGeom>
            <a:avLst/>
            <a:gdLst/>
            <a:ahLst/>
            <a:cxnLst/>
            <a:rect l="l" t="t" r="r" b="b"/>
            <a:pathLst>
              <a:path w="5396590" h="2973030">
                <a:moveTo>
                  <a:pt x="0" y="0"/>
                </a:moveTo>
                <a:lnTo>
                  <a:pt x="5396590" y="0"/>
                </a:lnTo>
                <a:lnTo>
                  <a:pt x="5396590" y="2973031"/>
                </a:lnTo>
                <a:lnTo>
                  <a:pt x="0" y="29730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545431">
            <a:off x="6131931" y="3578094"/>
            <a:ext cx="1293188" cy="909035"/>
          </a:xfrm>
          <a:custGeom>
            <a:avLst/>
            <a:gdLst/>
            <a:ahLst/>
            <a:cxnLst/>
            <a:rect l="l" t="t" r="r" b="b"/>
            <a:pathLst>
              <a:path w="1293188" h="909035">
                <a:moveTo>
                  <a:pt x="0" y="0"/>
                </a:moveTo>
                <a:lnTo>
                  <a:pt x="1293188" y="0"/>
                </a:lnTo>
                <a:lnTo>
                  <a:pt x="1293188" y="909036"/>
                </a:lnTo>
                <a:lnTo>
                  <a:pt x="0" y="909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63707">
            <a:off x="10987863" y="5505683"/>
            <a:ext cx="1062170" cy="900144"/>
          </a:xfrm>
          <a:custGeom>
            <a:avLst/>
            <a:gdLst/>
            <a:ahLst/>
            <a:cxnLst/>
            <a:rect l="l" t="t" r="r" b="b"/>
            <a:pathLst>
              <a:path w="1062170" h="900144">
                <a:moveTo>
                  <a:pt x="0" y="0"/>
                </a:moveTo>
                <a:lnTo>
                  <a:pt x="1062170" y="0"/>
                </a:lnTo>
                <a:lnTo>
                  <a:pt x="1062170" y="900145"/>
                </a:lnTo>
                <a:lnTo>
                  <a:pt x="0" y="9001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76870">
            <a:off x="6453898" y="5701832"/>
            <a:ext cx="969861" cy="860531"/>
          </a:xfrm>
          <a:custGeom>
            <a:avLst/>
            <a:gdLst/>
            <a:ahLst/>
            <a:cxnLst/>
            <a:rect l="l" t="t" r="r" b="b"/>
            <a:pathLst>
              <a:path w="969861" h="860531">
                <a:moveTo>
                  <a:pt x="0" y="0"/>
                </a:moveTo>
                <a:lnTo>
                  <a:pt x="969861" y="0"/>
                </a:lnTo>
                <a:lnTo>
                  <a:pt x="969861" y="860531"/>
                </a:lnTo>
                <a:lnTo>
                  <a:pt x="0" y="8605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91415">
            <a:off x="10566658" y="3712578"/>
            <a:ext cx="861391" cy="764289"/>
          </a:xfrm>
          <a:custGeom>
            <a:avLst/>
            <a:gdLst/>
            <a:ahLst/>
            <a:cxnLst/>
            <a:rect l="l" t="t" r="r" b="b"/>
            <a:pathLst>
              <a:path w="861391" h="764289">
                <a:moveTo>
                  <a:pt x="0" y="0"/>
                </a:moveTo>
                <a:lnTo>
                  <a:pt x="861391" y="0"/>
                </a:lnTo>
                <a:lnTo>
                  <a:pt x="861391" y="764289"/>
                </a:lnTo>
                <a:lnTo>
                  <a:pt x="0" y="7642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00212" y="502031"/>
            <a:ext cx="2234505" cy="52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  <a:spcBef>
                <a:spcPct val="0"/>
              </a:spcBef>
            </a:pPr>
            <a:r>
              <a:rPr lang="en-US" sz="3199" spc="4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CIBERACOSO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9491" y="1000125"/>
            <a:ext cx="4314714" cy="142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2"/>
              </a:lnSpc>
              <a:spcBef>
                <a:spcPct val="0"/>
              </a:spcBef>
            </a:pPr>
            <a:r>
              <a:rPr lang="en-US" sz="1300" spc="16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ES UN COMPORTAMIENTO QUE SE REPITE Y QUE BUSCA ATEMORIZAR, ENFADAR O HUMILLAR A OTRAS PERSONAS. POR EJEMPLO: DIFUNDIR MENTIRAS O PUBLICAR FOTOGRAFÍAS O VIDEOS VERGONZOSOS DE ALGUIEN EN LAS REDES SOCIALES. ENVIAR MENSAJES, IMÁGENES O VIDEOS HIRIENTES, ABUSIVOS O AMENAZANTES A TRAVÉS DE PLATAFORMAS DE MENSAJERÍA.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2050" y="3373353"/>
            <a:ext cx="2101602" cy="573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  <a:spcBef>
                <a:spcPct val="0"/>
              </a:spcBef>
            </a:pPr>
            <a:r>
              <a:rPr lang="en-US" sz="3399" spc="44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ESPIONAJE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5437" y="3908531"/>
            <a:ext cx="4695452" cy="185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8"/>
              </a:lnSpc>
              <a:spcBef>
                <a:spcPct val="0"/>
              </a:spcBef>
            </a:pPr>
            <a:r>
              <a:rPr lang="en-US" sz="1490" spc="1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SE DENOMINA ESPIONAJE A LA PRÁCTICA Y AL CONJUNTO DE TÉCNICAS ASOCIADAS A LA OBTENCIÓN ENCUBIERTA DE DATOS, DE INFORMACIÓN CONFIDENCIAL O DE CUALQUIER GÉNERO DE SECRETOS. LAS TÉCNICAS COMUNES DEL ESPIONAJE HAN SIDO HISTÓRICAMENTE LA INFILTRACIÓN Y LA PENETRACIÓN, EN AMBAS ES POSIBLE EL USO DEL SOBORNO Y EL CHANTAJE.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8910" y="6917781"/>
            <a:ext cx="2837111" cy="52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  <a:spcBef>
                <a:spcPct val="0"/>
              </a:spcBef>
            </a:pPr>
            <a:r>
              <a:rPr lang="en-US" sz="3199" spc="4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SALUD MENTAL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7415875"/>
            <a:ext cx="4366848" cy="177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6"/>
              </a:lnSpc>
              <a:spcBef>
                <a:spcPct val="0"/>
              </a:spcBef>
            </a:pPr>
            <a:r>
              <a:rPr lang="en-US" sz="1400" spc="1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LA SALUD MENTAL ES, EN TÉRMINOS GENERALES, LOS ESTADOS DE EQUILIBRIO SOCIAL Y CONDUCTUAL DE UNA PERSONA CON SU ENTORNO SOCIOCULTURAL, QUE GARANTIZA SU PARTICIPACIÓN SOCIAL, CAPACIDAD DE AFRONTAR DIFICULTADES, PERCEPCIÓN Y JUICIO DE LA REALIDAD Y DE SÍ MISMO PARA ALCANZAR EL BIENESTAR Y UNA BUENA CALIDAD DE VIDA.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3727" y="483489"/>
            <a:ext cx="4105573" cy="54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1"/>
              </a:lnSpc>
              <a:spcBef>
                <a:spcPct val="0"/>
              </a:spcBef>
            </a:pPr>
            <a:r>
              <a:rPr lang="en-US" sz="3299" spc="42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CONTENIDO EXPLICITO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58764" y="990600"/>
            <a:ext cx="4295499" cy="162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en-US" sz="1700" spc="22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EN ESTE SENTIDO, COMO CONTENIDO EXPLÍCITO DESIGNAMOS AQUEL DE UN VIDEO, PELÍCULA, PROGRAMA DE TELEVISIÓN, CANCIÓN O IMAGEN DONDE SE DIGAN O MUESTREN DE FORMA DIRECTA SITUACIONES DE VIOLENCIA O DE SEXO.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24397" y="3504142"/>
            <a:ext cx="1964234" cy="6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1"/>
              </a:lnSpc>
              <a:spcBef>
                <a:spcPct val="0"/>
              </a:spcBef>
            </a:pPr>
            <a:r>
              <a:rPr lang="en-US" sz="3799" spc="4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ADICCION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04229" y="4013861"/>
            <a:ext cx="5068323" cy="175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3"/>
              </a:lnSpc>
              <a:spcBef>
                <a:spcPct val="0"/>
              </a:spcBef>
            </a:pPr>
            <a:r>
              <a:rPr lang="en-US" sz="1599" spc="2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SE CONOCE COMO ADICCIÓN A LAS DROGAS, O DROGADICCIÓN, AL CONSUMO FRECUENTE DE ESTUPEFACIENTES, A PESAR DE SABER LAS CONSECUENCIAS NEGATIVAS QUE PRODUCEN. ENTRE OTRAS COSAS, MODIFICAN EL FUNCIONAMIENTO DEL CEREBRO Y SU ESTRUCTURA, PROVOCANDO CONDUCTAS PELIGROSAS.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20738" y="7094122"/>
            <a:ext cx="1936105" cy="609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7"/>
              </a:lnSpc>
              <a:spcBef>
                <a:spcPct val="0"/>
              </a:spcBef>
            </a:pPr>
            <a:r>
              <a:rPr lang="en-US" sz="3699" spc="48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BULLYNG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19004" y="7605345"/>
            <a:ext cx="4440296" cy="174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EL ACOSO ESCOLAR (CONOCIDO COMO BULLYING), SE DEFINE COMO: LA VIOLENCIA REPETIDA ENTRE PARES, COMPAÑEROS, COMPAÑERAS, EN LA QUE UNO O MÁS INDIVIDUOS TIENEN LA INTENCIÓN DE INTIMIDAR Y HOSTIGAR A OTROS. SE CARACTERIZA POR EL ABUSO DE PODER ENTRE NIÑOS Y JÓVENES EN EDAD ESCOLAR.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866954" y="3918611"/>
            <a:ext cx="6554093" cy="1638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9"/>
              </a:lnSpc>
              <a:spcBef>
                <a:spcPct val="0"/>
              </a:spcBef>
            </a:pPr>
            <a:r>
              <a:rPr lang="en-US" sz="9999" spc="3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¿Que son?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44625" y="6758154"/>
            <a:ext cx="3574338" cy="3528846"/>
          </a:xfrm>
          <a:custGeom>
            <a:avLst/>
            <a:gdLst/>
            <a:ahLst/>
            <a:cxnLst/>
            <a:rect l="l" t="t" r="r" b="b"/>
            <a:pathLst>
              <a:path w="3574338" h="3528846">
                <a:moveTo>
                  <a:pt x="0" y="0"/>
                </a:moveTo>
                <a:lnTo>
                  <a:pt x="3574338" y="0"/>
                </a:lnTo>
                <a:lnTo>
                  <a:pt x="3574338" y="3528846"/>
                </a:lnTo>
                <a:lnTo>
                  <a:pt x="0" y="35288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6758154"/>
            <a:ext cx="3574338" cy="3528846"/>
          </a:xfrm>
          <a:custGeom>
            <a:avLst/>
            <a:gdLst/>
            <a:ahLst/>
            <a:cxnLst/>
            <a:rect l="l" t="t" r="r" b="b"/>
            <a:pathLst>
              <a:path w="3574338" h="3528846">
                <a:moveTo>
                  <a:pt x="0" y="0"/>
                </a:moveTo>
                <a:lnTo>
                  <a:pt x="3574338" y="0"/>
                </a:lnTo>
                <a:lnTo>
                  <a:pt x="3574338" y="3528846"/>
                </a:lnTo>
                <a:lnTo>
                  <a:pt x="0" y="3528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8967" y="2540944"/>
            <a:ext cx="15202827" cy="3095848"/>
          </a:xfrm>
          <a:custGeom>
            <a:avLst/>
            <a:gdLst/>
            <a:ahLst/>
            <a:cxnLst/>
            <a:rect l="l" t="t" r="r" b="b"/>
            <a:pathLst>
              <a:path w="15202827" h="3095848">
                <a:moveTo>
                  <a:pt x="0" y="0"/>
                </a:moveTo>
                <a:lnTo>
                  <a:pt x="15202827" y="0"/>
                </a:lnTo>
                <a:lnTo>
                  <a:pt x="15202827" y="3095849"/>
                </a:lnTo>
                <a:lnTo>
                  <a:pt x="0" y="3095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44470" y="2742033"/>
            <a:ext cx="9971821" cy="257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  <a:spcBef>
                <a:spcPct val="0"/>
              </a:spcBef>
            </a:pPr>
            <a:r>
              <a:rPr lang="en-US" sz="7999" spc="31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Muchas gracias por tu atención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redes sociales</dc:title>
  <cp:lastModifiedBy>INEI Office</cp:lastModifiedBy>
  <cp:revision>2</cp:revision>
  <dcterms:created xsi:type="dcterms:W3CDTF">2006-08-16T00:00:00Z</dcterms:created>
  <dcterms:modified xsi:type="dcterms:W3CDTF">2024-09-18T18:26:22Z</dcterms:modified>
  <dc:identifier>DAGQeoK1bdc</dc:identifier>
</cp:coreProperties>
</file>