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8288000" cy="10287000"/>
  <p:notesSz cx="6858000" cy="9144000"/>
  <p:embeddedFontLst>
    <p:embeddedFont>
      <p:font typeface="Alice" pitchFamily="2" charset="77"/>
      <p:regular r:id="rId7"/>
    </p:embeddedFont>
    <p:embeddedFont>
      <p:font typeface="Borel" pitchFamily="2" charset="0"/>
      <p:regular r:id="rId8"/>
    </p:embeddedFont>
    <p:embeddedFont>
      <p:font typeface="Playlist Script" pitchFamily="2" charset="0"/>
      <p:regular r:id="rId9"/>
    </p:embeddedFont>
    <p:embeddedFont>
      <p:font typeface="TS Deniz Bold" pitchFamily="2" charset="-78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9211" b="-9211"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8728439" y="3137992"/>
            <a:ext cx="415561" cy="416318"/>
          </a:xfrm>
          <a:custGeom>
            <a:avLst/>
            <a:gdLst/>
            <a:ahLst/>
            <a:cxnLst/>
            <a:rect l="l" t="t" r="r" b="b"/>
            <a:pathLst>
              <a:path w="415561" h="416318">
                <a:moveTo>
                  <a:pt x="0" y="0"/>
                </a:moveTo>
                <a:lnTo>
                  <a:pt x="415561" y="0"/>
                </a:lnTo>
                <a:lnTo>
                  <a:pt x="415561" y="416317"/>
                </a:lnTo>
                <a:lnTo>
                  <a:pt x="0" y="416317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4" name="TextBox 4"/>
          <p:cNvSpPr txBox="1"/>
          <p:nvPr/>
        </p:nvSpPr>
        <p:spPr>
          <a:xfrm>
            <a:off x="2156173" y="4614281"/>
            <a:ext cx="13975655" cy="22684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561"/>
              </a:lnSpc>
              <a:spcBef>
                <a:spcPct val="0"/>
              </a:spcBef>
            </a:pPr>
            <a:r>
              <a:rPr lang="en-US" sz="13258" b="1" spc="-437">
                <a:solidFill>
                  <a:srgbClr val="4D4C4C"/>
                </a:solidFill>
                <a:latin typeface="TS Deniz Bold"/>
                <a:ea typeface="TS Deniz Bold"/>
                <a:cs typeface="TS Deniz Bold"/>
                <a:sym typeface="TS Deniz Bold"/>
              </a:rPr>
              <a:t>SCHRÖDINGER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3530669" y="3872231"/>
            <a:ext cx="10849341" cy="13093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780"/>
              </a:lnSpc>
              <a:spcBef>
                <a:spcPct val="0"/>
              </a:spcBef>
            </a:pPr>
            <a:r>
              <a:rPr lang="en-US" sz="7700">
                <a:solidFill>
                  <a:srgbClr val="71743C"/>
                </a:solidFill>
                <a:latin typeface="Borel"/>
                <a:ea typeface="Borel"/>
                <a:cs typeface="Borel"/>
                <a:sym typeface="Borel"/>
              </a:rPr>
              <a:t>Modelo atómico 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8702559" y="4512628"/>
            <a:ext cx="467320" cy="5994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ABC393"/>
                </a:solidFill>
                <a:latin typeface="Alice"/>
                <a:ea typeface="Alice"/>
                <a:cs typeface="Alice"/>
                <a:sym typeface="Alice"/>
              </a:rPr>
              <a:t>de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9353" b="-9353"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11461084" y="1856466"/>
            <a:ext cx="6574067" cy="6574067"/>
            <a:chOff x="0" y="0"/>
            <a:chExt cx="812800" cy="81280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27086" y="0"/>
                  </a:moveTo>
                  <a:lnTo>
                    <a:pt x="785714" y="0"/>
                  </a:lnTo>
                  <a:cubicBezTo>
                    <a:pt x="792898" y="0"/>
                    <a:pt x="799787" y="2854"/>
                    <a:pt x="804867" y="7933"/>
                  </a:cubicBezTo>
                  <a:cubicBezTo>
                    <a:pt x="809946" y="13013"/>
                    <a:pt x="812800" y="19902"/>
                    <a:pt x="812800" y="27086"/>
                  </a:cubicBezTo>
                  <a:lnTo>
                    <a:pt x="812800" y="785714"/>
                  </a:lnTo>
                  <a:cubicBezTo>
                    <a:pt x="812800" y="792898"/>
                    <a:pt x="809946" y="799787"/>
                    <a:pt x="804867" y="804867"/>
                  </a:cubicBezTo>
                  <a:cubicBezTo>
                    <a:pt x="799787" y="809946"/>
                    <a:pt x="792898" y="812800"/>
                    <a:pt x="785714" y="812800"/>
                  </a:cubicBezTo>
                  <a:lnTo>
                    <a:pt x="27086" y="812800"/>
                  </a:lnTo>
                  <a:cubicBezTo>
                    <a:pt x="19902" y="812800"/>
                    <a:pt x="13013" y="809946"/>
                    <a:pt x="7933" y="804867"/>
                  </a:cubicBezTo>
                  <a:cubicBezTo>
                    <a:pt x="2854" y="799787"/>
                    <a:pt x="0" y="792898"/>
                    <a:pt x="0" y="785714"/>
                  </a:cubicBezTo>
                  <a:lnTo>
                    <a:pt x="0" y="27086"/>
                  </a:lnTo>
                  <a:cubicBezTo>
                    <a:pt x="0" y="19902"/>
                    <a:pt x="2854" y="13013"/>
                    <a:pt x="7933" y="7933"/>
                  </a:cubicBezTo>
                  <a:cubicBezTo>
                    <a:pt x="13013" y="2854"/>
                    <a:pt x="19902" y="0"/>
                    <a:pt x="27086" y="0"/>
                  </a:cubicBezTo>
                  <a:close/>
                </a:path>
              </a:pathLst>
            </a:custGeom>
            <a:blipFill>
              <a:blip r:embed="rId3"/>
              <a:stretch>
                <a:fillRect l="-5555" r="-5555"/>
              </a:stretch>
            </a:blipFill>
          </p:spPr>
        </p:sp>
      </p:grpSp>
      <p:sp>
        <p:nvSpPr>
          <p:cNvPr id="5" name="AutoShape 5"/>
          <p:cNvSpPr/>
          <p:nvPr/>
        </p:nvSpPr>
        <p:spPr>
          <a:xfrm flipV="1">
            <a:off x="1964702" y="2766060"/>
            <a:ext cx="0" cy="6492240"/>
          </a:xfrm>
          <a:prstGeom prst="line">
            <a:avLst/>
          </a:prstGeom>
          <a:ln w="38100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6" name="TextBox 6"/>
          <p:cNvSpPr txBox="1"/>
          <p:nvPr/>
        </p:nvSpPr>
        <p:spPr>
          <a:xfrm>
            <a:off x="1945652" y="779145"/>
            <a:ext cx="9872994" cy="17411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3477"/>
              </a:lnSpc>
            </a:pPr>
            <a:r>
              <a:rPr lang="en-US" sz="11719">
                <a:solidFill>
                  <a:srgbClr val="758762"/>
                </a:solidFill>
                <a:latin typeface="Playlist Script"/>
                <a:ea typeface="Playlist Script"/>
                <a:cs typeface="Playlist Script"/>
                <a:sym typeface="Playlist Script"/>
              </a:rPr>
              <a:t>¿En que consiste?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2740017" y="4212272"/>
            <a:ext cx="7204559" cy="35998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Alice"/>
                <a:ea typeface="Alice"/>
                <a:cs typeface="Alice"/>
                <a:sym typeface="Alice"/>
              </a:rPr>
              <a:t>El modelo atómico de Schrödinger es un modelo cuántico no relativista que describe el comportamiento ondulatorio de los electrones en los átomos. Este modelo fue propuesto en 1926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9211" b="-9211"/>
            </a:stretch>
          </a:blipFill>
        </p:spPr>
      </p:sp>
      <p:sp>
        <p:nvSpPr>
          <p:cNvPr id="3" name="AutoShape 3"/>
          <p:cNvSpPr/>
          <p:nvPr/>
        </p:nvSpPr>
        <p:spPr>
          <a:xfrm flipV="1">
            <a:off x="8178065" y="2492923"/>
            <a:ext cx="0" cy="6492240"/>
          </a:xfrm>
          <a:prstGeom prst="line">
            <a:avLst/>
          </a:prstGeom>
          <a:ln w="38100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grpSp>
        <p:nvGrpSpPr>
          <p:cNvPr id="4" name="Group 4"/>
          <p:cNvGrpSpPr/>
          <p:nvPr/>
        </p:nvGrpSpPr>
        <p:grpSpPr>
          <a:xfrm>
            <a:off x="420139" y="1603288"/>
            <a:ext cx="7141237" cy="7028493"/>
            <a:chOff x="0" y="0"/>
            <a:chExt cx="1880820" cy="1851126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880820" cy="1851126"/>
            </a:xfrm>
            <a:custGeom>
              <a:avLst/>
              <a:gdLst/>
              <a:ahLst/>
              <a:cxnLst/>
              <a:rect l="l" t="t" r="r" b="b"/>
              <a:pathLst>
                <a:path w="1880820" h="1851126">
                  <a:moveTo>
                    <a:pt x="55290" y="0"/>
                  </a:moveTo>
                  <a:lnTo>
                    <a:pt x="1825530" y="0"/>
                  </a:lnTo>
                  <a:cubicBezTo>
                    <a:pt x="1856066" y="0"/>
                    <a:pt x="1880820" y="24754"/>
                    <a:pt x="1880820" y="55290"/>
                  </a:cubicBezTo>
                  <a:lnTo>
                    <a:pt x="1880820" y="1795836"/>
                  </a:lnTo>
                  <a:cubicBezTo>
                    <a:pt x="1880820" y="1826372"/>
                    <a:pt x="1856066" y="1851126"/>
                    <a:pt x="1825530" y="1851126"/>
                  </a:cubicBezTo>
                  <a:lnTo>
                    <a:pt x="55290" y="1851126"/>
                  </a:lnTo>
                  <a:cubicBezTo>
                    <a:pt x="24754" y="1851126"/>
                    <a:pt x="0" y="1826372"/>
                    <a:pt x="0" y="1795836"/>
                  </a:cubicBezTo>
                  <a:lnTo>
                    <a:pt x="0" y="55290"/>
                  </a:lnTo>
                  <a:cubicBezTo>
                    <a:pt x="0" y="24754"/>
                    <a:pt x="24754" y="0"/>
                    <a:pt x="55290" y="0"/>
                  </a:cubicBezTo>
                  <a:close/>
                </a:path>
              </a:pathLst>
            </a:custGeom>
            <a:solidFill>
              <a:srgbClr val="727E73"/>
            </a:solidFill>
          </p:spPr>
        </p:sp>
        <p:sp>
          <p:nvSpPr>
            <p:cNvPr id="6" name="TextBox 6"/>
            <p:cNvSpPr txBox="1"/>
            <p:nvPr/>
          </p:nvSpPr>
          <p:spPr>
            <a:xfrm>
              <a:off x="0" y="-38100"/>
              <a:ext cx="1880820" cy="188922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703724" y="1856466"/>
            <a:ext cx="6574067" cy="6574067"/>
            <a:chOff x="0" y="0"/>
            <a:chExt cx="812800" cy="81280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27086" y="0"/>
                  </a:moveTo>
                  <a:lnTo>
                    <a:pt x="785714" y="0"/>
                  </a:lnTo>
                  <a:cubicBezTo>
                    <a:pt x="792898" y="0"/>
                    <a:pt x="799787" y="2854"/>
                    <a:pt x="804867" y="7933"/>
                  </a:cubicBezTo>
                  <a:cubicBezTo>
                    <a:pt x="809946" y="13013"/>
                    <a:pt x="812800" y="19902"/>
                    <a:pt x="812800" y="27086"/>
                  </a:cubicBezTo>
                  <a:lnTo>
                    <a:pt x="812800" y="785714"/>
                  </a:lnTo>
                  <a:cubicBezTo>
                    <a:pt x="812800" y="792898"/>
                    <a:pt x="809946" y="799787"/>
                    <a:pt x="804867" y="804867"/>
                  </a:cubicBezTo>
                  <a:cubicBezTo>
                    <a:pt x="799787" y="809946"/>
                    <a:pt x="792898" y="812800"/>
                    <a:pt x="785714" y="812800"/>
                  </a:cubicBezTo>
                  <a:lnTo>
                    <a:pt x="27086" y="812800"/>
                  </a:lnTo>
                  <a:cubicBezTo>
                    <a:pt x="19902" y="812800"/>
                    <a:pt x="13013" y="809946"/>
                    <a:pt x="7933" y="804867"/>
                  </a:cubicBezTo>
                  <a:cubicBezTo>
                    <a:pt x="2854" y="799787"/>
                    <a:pt x="0" y="792898"/>
                    <a:pt x="0" y="785714"/>
                  </a:cubicBezTo>
                  <a:lnTo>
                    <a:pt x="0" y="27086"/>
                  </a:lnTo>
                  <a:cubicBezTo>
                    <a:pt x="0" y="19902"/>
                    <a:pt x="2854" y="13013"/>
                    <a:pt x="7933" y="7933"/>
                  </a:cubicBezTo>
                  <a:cubicBezTo>
                    <a:pt x="13013" y="2854"/>
                    <a:pt x="19902" y="0"/>
                    <a:pt x="27086" y="0"/>
                  </a:cubicBezTo>
                  <a:close/>
                </a:path>
              </a:pathLst>
            </a:custGeom>
            <a:blipFill>
              <a:blip r:embed="rId3"/>
              <a:stretch>
                <a:fillRect t="-20038" b="-20038"/>
              </a:stretch>
            </a:blipFill>
          </p:spPr>
        </p:sp>
      </p:grpSp>
      <p:sp>
        <p:nvSpPr>
          <p:cNvPr id="9" name="TextBox 9"/>
          <p:cNvSpPr txBox="1"/>
          <p:nvPr/>
        </p:nvSpPr>
        <p:spPr>
          <a:xfrm>
            <a:off x="8178065" y="751753"/>
            <a:ext cx="9872994" cy="17411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3477"/>
              </a:lnSpc>
            </a:pPr>
            <a:r>
              <a:rPr lang="en-US" sz="11719">
                <a:solidFill>
                  <a:srgbClr val="758762"/>
                </a:solidFill>
                <a:latin typeface="Playlist Script"/>
                <a:ea typeface="Playlist Script"/>
                <a:cs typeface="Playlist Script"/>
                <a:sym typeface="Playlist Script"/>
              </a:rPr>
              <a:t>¿Quien la postuló?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8623483" y="3722135"/>
            <a:ext cx="8674118" cy="47083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49"/>
              </a:lnSpc>
            </a:pPr>
            <a:r>
              <a:rPr lang="en-US" sz="2963">
                <a:solidFill>
                  <a:srgbClr val="000000"/>
                </a:solidFill>
                <a:latin typeface="Alice"/>
                <a:ea typeface="Alice"/>
                <a:cs typeface="Alice"/>
                <a:sym typeface="Alice"/>
              </a:rPr>
              <a:t>fue propuesto por Erwin Schrödinger, en 1926, a partir de los estudios de De Broglie, Bohr y Sommerfeld.</a:t>
            </a:r>
          </a:p>
          <a:p>
            <a:pPr algn="ctr">
              <a:lnSpc>
                <a:spcPts val="4149"/>
              </a:lnSpc>
            </a:pPr>
            <a:endParaRPr lang="en-US" sz="2963">
              <a:solidFill>
                <a:srgbClr val="000000"/>
              </a:solidFill>
              <a:latin typeface="Alice"/>
              <a:ea typeface="Alice"/>
              <a:cs typeface="Alice"/>
              <a:sym typeface="Alice"/>
            </a:endParaRPr>
          </a:p>
          <a:p>
            <a:pPr algn="ctr">
              <a:lnSpc>
                <a:spcPts val="4149"/>
              </a:lnSpc>
            </a:pPr>
            <a:r>
              <a:rPr lang="en-US" sz="2963">
                <a:solidFill>
                  <a:srgbClr val="000000"/>
                </a:solidFill>
                <a:latin typeface="Alice"/>
                <a:ea typeface="Alice"/>
                <a:cs typeface="Alice"/>
                <a:sym typeface="Alice"/>
              </a:rPr>
              <a:t>Erwin Rudolf Josef Alexander Schrödinger, citado como Erwin Schrödinger, fue un físico y filósofo austríaco, naturalizado irlandés, que realizó importantes contribuciones en los campos de la mecánica cuántica y la termodinámica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5555" b="-5555"/>
            </a:stretch>
          </a:blipFill>
        </p:spPr>
      </p:sp>
      <p:sp>
        <p:nvSpPr>
          <p:cNvPr id="3" name="TextBox 3"/>
          <p:cNvSpPr txBox="1"/>
          <p:nvPr/>
        </p:nvSpPr>
        <p:spPr>
          <a:xfrm>
            <a:off x="1028700" y="1291200"/>
            <a:ext cx="10622358" cy="18857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4500"/>
              </a:lnSpc>
            </a:pPr>
            <a:r>
              <a:rPr lang="en-US" sz="12608">
                <a:solidFill>
                  <a:srgbClr val="758762"/>
                </a:solidFill>
                <a:latin typeface="Playlist Script"/>
                <a:ea typeface="Playlist Script"/>
                <a:cs typeface="Playlist Script"/>
                <a:sym typeface="Playlist Script"/>
              </a:rPr>
              <a:t>caracteriáticas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369337" y="3924515"/>
            <a:ext cx="8674118" cy="36680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39840" lvl="1" indent="-319920" algn="ctr">
              <a:lnSpc>
                <a:spcPts val="4149"/>
              </a:lnSpc>
              <a:buFont typeface="Arial"/>
              <a:buChar char="•"/>
            </a:pPr>
            <a:r>
              <a:rPr lang="en-US" sz="2963">
                <a:solidFill>
                  <a:srgbClr val="000000"/>
                </a:solidFill>
                <a:latin typeface="Alice"/>
                <a:ea typeface="Alice"/>
                <a:cs typeface="Alice"/>
                <a:sym typeface="Alice"/>
              </a:rPr>
              <a:t>Describe el movimiento de los electroned como ondas estacionarias </a:t>
            </a:r>
          </a:p>
          <a:p>
            <a:pPr marL="639840" lvl="1" indent="-319920" algn="ctr">
              <a:lnSpc>
                <a:spcPts val="4149"/>
              </a:lnSpc>
              <a:buFont typeface="Arial"/>
              <a:buChar char="•"/>
            </a:pPr>
            <a:r>
              <a:rPr lang="en-US" sz="2963">
                <a:solidFill>
                  <a:srgbClr val="000000"/>
                </a:solidFill>
                <a:latin typeface="Alice"/>
                <a:ea typeface="Alice"/>
                <a:cs typeface="Alice"/>
                <a:sym typeface="Alice"/>
              </a:rPr>
              <a:t>Los electrones se mueven de forma constante, por lo que lo tienen una posición fija</a:t>
            </a:r>
          </a:p>
          <a:p>
            <a:pPr marL="639840" lvl="1" indent="-319920" algn="ctr">
              <a:lnSpc>
                <a:spcPts val="4149"/>
              </a:lnSpc>
              <a:buFont typeface="Arial"/>
              <a:buChar char="•"/>
            </a:pPr>
            <a:r>
              <a:rPr lang="en-US" sz="2963">
                <a:solidFill>
                  <a:srgbClr val="000000"/>
                </a:solidFill>
                <a:latin typeface="Alice"/>
                <a:ea typeface="Alice"/>
                <a:cs typeface="Alice"/>
                <a:sym typeface="Alice"/>
              </a:rPr>
              <a:t>no predice la ubicación del electron </a:t>
            </a:r>
          </a:p>
          <a:p>
            <a:pPr marL="639840" lvl="1" indent="-319920" algn="ctr">
              <a:lnSpc>
                <a:spcPts val="4149"/>
              </a:lnSpc>
              <a:buFont typeface="Arial"/>
              <a:buChar char="•"/>
            </a:pPr>
            <a:r>
              <a:rPr lang="en-US" sz="2963">
                <a:solidFill>
                  <a:srgbClr val="000000"/>
                </a:solidFill>
                <a:latin typeface="Alice"/>
                <a:ea typeface="Alice"/>
                <a:cs typeface="Alice"/>
                <a:sym typeface="Alice"/>
              </a:rPr>
              <a:t>la amplitud de la ondas estacionarias decae rápidamente al sobrepasar el radio atómico </a:t>
            </a:r>
          </a:p>
        </p:txBody>
      </p:sp>
      <p:sp>
        <p:nvSpPr>
          <p:cNvPr id="5" name="AutoShape 5"/>
          <p:cNvSpPr/>
          <p:nvPr/>
        </p:nvSpPr>
        <p:spPr>
          <a:xfrm flipV="1">
            <a:off x="10309519" y="2550520"/>
            <a:ext cx="0" cy="6492240"/>
          </a:xfrm>
          <a:prstGeom prst="line">
            <a:avLst/>
          </a:prstGeom>
          <a:ln w="38100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189" b="-189"/>
            </a:stretch>
          </a:blipFill>
        </p:spPr>
      </p:sp>
      <p:sp>
        <p:nvSpPr>
          <p:cNvPr id="3" name="TextBox 3"/>
          <p:cNvSpPr txBox="1"/>
          <p:nvPr/>
        </p:nvSpPr>
        <p:spPr>
          <a:xfrm>
            <a:off x="3441716" y="3297791"/>
            <a:ext cx="11980932" cy="37199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4500"/>
              </a:lnSpc>
            </a:pPr>
            <a:r>
              <a:rPr lang="en-US" sz="12608">
                <a:solidFill>
                  <a:srgbClr val="758762"/>
                </a:solidFill>
                <a:latin typeface="Playlist Script"/>
                <a:ea typeface="Playlist Script"/>
                <a:cs typeface="Playlist Script"/>
                <a:sym typeface="Playlist Script"/>
              </a:rPr>
              <a:t>¡GRACIAS POR SU ATENCIÓN!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Personalizado</PresentationFormat>
  <Paragraphs>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Schrödinger</dc:title>
  <cp:lastModifiedBy>Kid2 Inei</cp:lastModifiedBy>
  <cp:revision>2</cp:revision>
  <dcterms:created xsi:type="dcterms:W3CDTF">2006-08-16T00:00:00Z</dcterms:created>
  <dcterms:modified xsi:type="dcterms:W3CDTF">2024-09-06T14:58:10Z</dcterms:modified>
  <dc:identifier>DAGP_qcP0sM</dc:identifier>
</cp:coreProperties>
</file>