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84" r:id="rId10"/>
    <p:sldId id="28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245" autoAdjust="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1BAA4A-0F82-49B6-9B9F-A05DF456258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AF8DD19-A533-458E-BDCD-59AD83337C84}">
      <dgm:prSet phldrT="[Text]"/>
      <dgm:spPr/>
      <dgm:t>
        <a:bodyPr/>
        <a:lstStyle/>
        <a:p>
          <a:r>
            <a:rPr lang="es-MX" dirty="0"/>
            <a:t>1596</a:t>
          </a:r>
        </a:p>
      </dgm:t>
    </dgm:pt>
    <dgm:pt modelId="{28FB8467-C4DA-472E-8E6E-20E4F721781B}" type="parTrans" cxnId="{C6A674A9-FE6A-4FC3-BE10-F504AA885014}">
      <dgm:prSet/>
      <dgm:spPr/>
      <dgm:t>
        <a:bodyPr/>
        <a:lstStyle/>
        <a:p>
          <a:endParaRPr lang="es-MX"/>
        </a:p>
      </dgm:t>
    </dgm:pt>
    <dgm:pt modelId="{614B5633-3A6C-4BB9-83A5-5227E38AE65D}" type="sibTrans" cxnId="{C6A674A9-FE6A-4FC3-BE10-F504AA885014}">
      <dgm:prSet/>
      <dgm:spPr/>
      <dgm:t>
        <a:bodyPr/>
        <a:lstStyle/>
        <a:p>
          <a:endParaRPr lang="es-MX"/>
        </a:p>
      </dgm:t>
    </dgm:pt>
    <dgm:pt modelId="{FBC7D475-C6F5-4C3B-B460-CDC5A7A996F1}">
      <dgm:prSet phldrT="[Text]"/>
      <dgm:spPr>
        <a:solidFill>
          <a:schemeClr val="accent2"/>
        </a:solidFill>
      </dgm:spPr>
      <dgm:t>
        <a:bodyPr/>
        <a:lstStyle/>
        <a:p>
          <a:r>
            <a:rPr lang="es-MX" dirty="0"/>
            <a:t>1667</a:t>
          </a:r>
        </a:p>
      </dgm:t>
    </dgm:pt>
    <dgm:pt modelId="{276FA8A7-4596-4A01-8219-C9B47C60DF19}" type="parTrans" cxnId="{533376F8-FB51-404B-BEFF-F9216E1A6CB1}">
      <dgm:prSet/>
      <dgm:spPr/>
      <dgm:t>
        <a:bodyPr/>
        <a:lstStyle/>
        <a:p>
          <a:endParaRPr lang="es-MX"/>
        </a:p>
      </dgm:t>
    </dgm:pt>
    <dgm:pt modelId="{76DCA0B1-E150-4F4D-9C9C-E57D91F4DDA7}" type="sibTrans" cxnId="{533376F8-FB51-404B-BEFF-F9216E1A6CB1}">
      <dgm:prSet/>
      <dgm:spPr/>
      <dgm:t>
        <a:bodyPr/>
        <a:lstStyle/>
        <a:p>
          <a:endParaRPr lang="es-MX"/>
        </a:p>
      </dgm:t>
    </dgm:pt>
    <dgm:pt modelId="{C79C6B0B-E36A-4087-A5B3-78D09428657C}">
      <dgm:prSet phldrT="[Text]"/>
      <dgm:spPr>
        <a:solidFill>
          <a:schemeClr val="accent6"/>
        </a:solidFill>
      </dgm:spPr>
      <dgm:t>
        <a:bodyPr/>
        <a:lstStyle/>
        <a:p>
          <a:r>
            <a:rPr lang="es-MX" dirty="0"/>
            <a:t>1668</a:t>
          </a:r>
        </a:p>
      </dgm:t>
    </dgm:pt>
    <dgm:pt modelId="{5FEFF8F1-76AC-4A6B-A9BE-4C2EE3645377}" type="parTrans" cxnId="{0A6E7883-C659-4FAC-83F2-8BFC0CC72BA7}">
      <dgm:prSet/>
      <dgm:spPr/>
      <dgm:t>
        <a:bodyPr/>
        <a:lstStyle/>
        <a:p>
          <a:endParaRPr lang="es-MX"/>
        </a:p>
      </dgm:t>
    </dgm:pt>
    <dgm:pt modelId="{6C3E2BEA-1CAF-4C7F-BAA1-B6054E8C29A6}" type="sibTrans" cxnId="{0A6E7883-C659-4FAC-83F2-8BFC0CC72BA7}">
      <dgm:prSet/>
      <dgm:spPr/>
      <dgm:t>
        <a:bodyPr/>
        <a:lstStyle/>
        <a:p>
          <a:endParaRPr lang="es-MX"/>
        </a:p>
      </dgm:t>
    </dgm:pt>
    <dgm:pt modelId="{3647B35F-A7F5-4213-BEC2-9CF3FFCFC63D}" type="pres">
      <dgm:prSet presAssocID="{211BAA4A-0F82-49B6-9B9F-A05DF4562584}" presName="Name0" presStyleCnt="0">
        <dgm:presLayoutVars>
          <dgm:dir/>
          <dgm:resizeHandles val="exact"/>
        </dgm:presLayoutVars>
      </dgm:prSet>
      <dgm:spPr/>
    </dgm:pt>
    <dgm:pt modelId="{E8C2C5E0-F3C7-4DE6-989B-BD34D8F6E29E}" type="pres">
      <dgm:prSet presAssocID="{FAF8DD19-A533-458E-BDCD-59AD83337C84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02A4AD-6E51-4AC9-8561-237D79AEFB16}" type="pres">
      <dgm:prSet presAssocID="{614B5633-3A6C-4BB9-83A5-5227E38AE65D}" presName="parSpace" presStyleCnt="0"/>
      <dgm:spPr/>
    </dgm:pt>
    <dgm:pt modelId="{58E133BB-AF2C-4748-BA19-4060F462F2DC}" type="pres">
      <dgm:prSet presAssocID="{FBC7D475-C6F5-4C3B-B460-CDC5A7A996F1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694CF3C-1AAC-4BA3-B915-E5F2544A55BE}" type="pres">
      <dgm:prSet presAssocID="{76DCA0B1-E150-4F4D-9C9C-E57D91F4DDA7}" presName="parSpace" presStyleCnt="0"/>
      <dgm:spPr/>
    </dgm:pt>
    <dgm:pt modelId="{98892E14-301F-4902-A98A-5D62315D5490}" type="pres">
      <dgm:prSet presAssocID="{C79C6B0B-E36A-4087-A5B3-78D09428657C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09AA7C7-8586-45F4-8BEC-9D5DF4C3AA04}" type="presOf" srcId="{FAF8DD19-A533-458E-BDCD-59AD83337C84}" destId="{E8C2C5E0-F3C7-4DE6-989B-BD34D8F6E29E}" srcOrd="0" destOrd="0" presId="urn:microsoft.com/office/officeart/2005/8/layout/hChevron3"/>
    <dgm:cxn modelId="{705341E1-7A2F-472D-8658-A81E4929828D}" type="presOf" srcId="{211BAA4A-0F82-49B6-9B9F-A05DF4562584}" destId="{3647B35F-A7F5-4213-BEC2-9CF3FFCFC63D}" srcOrd="0" destOrd="0" presId="urn:microsoft.com/office/officeart/2005/8/layout/hChevron3"/>
    <dgm:cxn modelId="{FBBA47B4-7624-49B9-865D-D963DF1871FD}" type="presOf" srcId="{C79C6B0B-E36A-4087-A5B3-78D09428657C}" destId="{98892E14-301F-4902-A98A-5D62315D5490}" srcOrd="0" destOrd="0" presId="urn:microsoft.com/office/officeart/2005/8/layout/hChevron3"/>
    <dgm:cxn modelId="{533376F8-FB51-404B-BEFF-F9216E1A6CB1}" srcId="{211BAA4A-0F82-49B6-9B9F-A05DF4562584}" destId="{FBC7D475-C6F5-4C3B-B460-CDC5A7A996F1}" srcOrd="1" destOrd="0" parTransId="{276FA8A7-4596-4A01-8219-C9B47C60DF19}" sibTransId="{76DCA0B1-E150-4F4D-9C9C-E57D91F4DDA7}"/>
    <dgm:cxn modelId="{C6A674A9-FE6A-4FC3-BE10-F504AA885014}" srcId="{211BAA4A-0F82-49B6-9B9F-A05DF4562584}" destId="{FAF8DD19-A533-458E-BDCD-59AD83337C84}" srcOrd="0" destOrd="0" parTransId="{28FB8467-C4DA-472E-8E6E-20E4F721781B}" sibTransId="{614B5633-3A6C-4BB9-83A5-5227E38AE65D}"/>
    <dgm:cxn modelId="{0A6E7883-C659-4FAC-83F2-8BFC0CC72BA7}" srcId="{211BAA4A-0F82-49B6-9B9F-A05DF4562584}" destId="{C79C6B0B-E36A-4087-A5B3-78D09428657C}" srcOrd="2" destOrd="0" parTransId="{5FEFF8F1-76AC-4A6B-A9BE-4C2EE3645377}" sibTransId="{6C3E2BEA-1CAF-4C7F-BAA1-B6054E8C29A6}"/>
    <dgm:cxn modelId="{DE0369AE-83DF-45F8-842E-6EC01B871772}" type="presOf" srcId="{FBC7D475-C6F5-4C3B-B460-CDC5A7A996F1}" destId="{58E133BB-AF2C-4748-BA19-4060F462F2DC}" srcOrd="0" destOrd="0" presId="urn:microsoft.com/office/officeart/2005/8/layout/hChevron3"/>
    <dgm:cxn modelId="{A7D5552F-17B9-45C5-AB5E-1252DA444CE1}" type="presParOf" srcId="{3647B35F-A7F5-4213-BEC2-9CF3FFCFC63D}" destId="{E8C2C5E0-F3C7-4DE6-989B-BD34D8F6E29E}" srcOrd="0" destOrd="0" presId="urn:microsoft.com/office/officeart/2005/8/layout/hChevron3"/>
    <dgm:cxn modelId="{3DA01A60-6720-4B43-9251-FB7415852BD3}" type="presParOf" srcId="{3647B35F-A7F5-4213-BEC2-9CF3FFCFC63D}" destId="{C502A4AD-6E51-4AC9-8561-237D79AEFB16}" srcOrd="1" destOrd="0" presId="urn:microsoft.com/office/officeart/2005/8/layout/hChevron3"/>
    <dgm:cxn modelId="{9599274A-7C46-4763-BE78-DE3E54C5ACB1}" type="presParOf" srcId="{3647B35F-A7F5-4213-BEC2-9CF3FFCFC63D}" destId="{58E133BB-AF2C-4748-BA19-4060F462F2DC}" srcOrd="2" destOrd="0" presId="urn:microsoft.com/office/officeart/2005/8/layout/hChevron3"/>
    <dgm:cxn modelId="{CB36FA4E-5F1A-4B0D-A483-69382F23DD25}" type="presParOf" srcId="{3647B35F-A7F5-4213-BEC2-9CF3FFCFC63D}" destId="{2694CF3C-1AAC-4BA3-B915-E5F2544A55BE}" srcOrd="3" destOrd="0" presId="urn:microsoft.com/office/officeart/2005/8/layout/hChevron3"/>
    <dgm:cxn modelId="{7A804C2B-0938-456B-9E00-EE6F914F6D5E}" type="presParOf" srcId="{3647B35F-A7F5-4213-BEC2-9CF3FFCFC63D}" destId="{98892E14-301F-4902-A98A-5D62315D549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CD449F-995B-46DA-A15B-97091261AB9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E4C7164-20A7-460C-A9F4-F62D76D3D581}">
      <dgm:prSet phldrT="[Text]"/>
      <dgm:spPr>
        <a:solidFill>
          <a:srgbClr val="FFC000"/>
        </a:solidFill>
      </dgm:spPr>
      <dgm:t>
        <a:bodyPr/>
        <a:lstStyle/>
        <a:p>
          <a:r>
            <a:rPr lang="es-MX" dirty="0"/>
            <a:t>1676</a:t>
          </a:r>
        </a:p>
      </dgm:t>
    </dgm:pt>
    <dgm:pt modelId="{9E169A1B-E238-482F-99BB-5AFE6F007A8F}" type="parTrans" cxnId="{5A73A7BB-AD61-4420-8951-F3F94DEF05B5}">
      <dgm:prSet/>
      <dgm:spPr/>
      <dgm:t>
        <a:bodyPr/>
        <a:lstStyle/>
        <a:p>
          <a:endParaRPr lang="es-MX"/>
        </a:p>
      </dgm:t>
    </dgm:pt>
    <dgm:pt modelId="{1D277EB7-130E-43C5-A3F6-DA4373BD3B02}" type="sibTrans" cxnId="{5A73A7BB-AD61-4420-8951-F3F94DEF05B5}">
      <dgm:prSet/>
      <dgm:spPr/>
      <dgm:t>
        <a:bodyPr/>
        <a:lstStyle/>
        <a:p>
          <a:endParaRPr lang="es-MX"/>
        </a:p>
      </dgm:t>
    </dgm:pt>
    <dgm:pt modelId="{524FC3A2-4BE1-4C43-AEFA-FEF151D24CFA}">
      <dgm:prSet phldrT="[Text]"/>
      <dgm:spPr>
        <a:solidFill>
          <a:srgbClr val="7030A0"/>
        </a:solidFill>
      </dgm:spPr>
      <dgm:t>
        <a:bodyPr/>
        <a:lstStyle/>
        <a:p>
          <a:r>
            <a:rPr lang="es-MX" dirty="0"/>
            <a:t>1735</a:t>
          </a:r>
        </a:p>
      </dgm:t>
    </dgm:pt>
    <dgm:pt modelId="{230C6A6A-6FF0-4B8C-9DA5-7F176E46CB9D}" type="parTrans" cxnId="{95187103-0989-4238-BEC1-DA4E2B703937}">
      <dgm:prSet/>
      <dgm:spPr/>
      <dgm:t>
        <a:bodyPr/>
        <a:lstStyle/>
        <a:p>
          <a:endParaRPr lang="es-MX"/>
        </a:p>
      </dgm:t>
    </dgm:pt>
    <dgm:pt modelId="{0B482365-35E4-435F-950C-279D976410D1}" type="sibTrans" cxnId="{95187103-0989-4238-BEC1-DA4E2B703937}">
      <dgm:prSet/>
      <dgm:spPr/>
      <dgm:t>
        <a:bodyPr/>
        <a:lstStyle/>
        <a:p>
          <a:endParaRPr lang="es-MX"/>
        </a:p>
      </dgm:t>
    </dgm:pt>
    <dgm:pt modelId="{EFA1C9E2-51BB-4819-85B1-FC3763B7A6F1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dirty="0"/>
            <a:t>1768</a:t>
          </a:r>
        </a:p>
      </dgm:t>
    </dgm:pt>
    <dgm:pt modelId="{6DEA5847-7016-4B88-B79C-3E31F7F388BC}" type="parTrans" cxnId="{8BEBDE47-DEA7-4DB9-B532-EA7707613E54}">
      <dgm:prSet/>
      <dgm:spPr/>
      <dgm:t>
        <a:bodyPr/>
        <a:lstStyle/>
        <a:p>
          <a:endParaRPr lang="es-MX"/>
        </a:p>
      </dgm:t>
    </dgm:pt>
    <dgm:pt modelId="{ABCF9927-C4EE-4EAD-8659-C4707F375A37}" type="sibTrans" cxnId="{8BEBDE47-DEA7-4DB9-B532-EA7707613E54}">
      <dgm:prSet/>
      <dgm:spPr/>
      <dgm:t>
        <a:bodyPr/>
        <a:lstStyle/>
        <a:p>
          <a:endParaRPr lang="es-MX"/>
        </a:p>
      </dgm:t>
    </dgm:pt>
    <dgm:pt modelId="{7B9DB1F8-2D65-4B0C-82CC-5D6714622D4C}" type="pres">
      <dgm:prSet presAssocID="{48CD449F-995B-46DA-A15B-97091261AB96}" presName="Name0" presStyleCnt="0">
        <dgm:presLayoutVars>
          <dgm:dir/>
          <dgm:resizeHandles val="exact"/>
        </dgm:presLayoutVars>
      </dgm:prSet>
      <dgm:spPr/>
    </dgm:pt>
    <dgm:pt modelId="{59B680C1-2B9D-49EE-9278-2782D4521477}" type="pres">
      <dgm:prSet presAssocID="{9E4C7164-20A7-460C-A9F4-F62D76D3D581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C64A850-4116-4DAB-8D6C-72F2A03BD7A3}" type="pres">
      <dgm:prSet presAssocID="{1D277EB7-130E-43C5-A3F6-DA4373BD3B02}" presName="parSpace" presStyleCnt="0"/>
      <dgm:spPr/>
    </dgm:pt>
    <dgm:pt modelId="{71047829-A392-45C5-81EC-DFBBE8D4207A}" type="pres">
      <dgm:prSet presAssocID="{524FC3A2-4BE1-4C43-AEFA-FEF151D24CFA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DB9445-07D7-4DCB-B513-4F86A485DE39}" type="pres">
      <dgm:prSet presAssocID="{0B482365-35E4-435F-950C-279D976410D1}" presName="parSpace" presStyleCnt="0"/>
      <dgm:spPr/>
    </dgm:pt>
    <dgm:pt modelId="{AC438346-3323-4554-9EAF-E87BB4B076EA}" type="pres">
      <dgm:prSet presAssocID="{EFA1C9E2-51BB-4819-85B1-FC3763B7A6F1}" presName="parTxOnly" presStyleLbl="node1" presStyleIdx="2" presStyleCnt="3" custLinFactNeighborX="572" custLinFactNeighborY="223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F518234-7C9C-4A32-8575-61C0C8BED3B4}" type="presOf" srcId="{EFA1C9E2-51BB-4819-85B1-FC3763B7A6F1}" destId="{AC438346-3323-4554-9EAF-E87BB4B076EA}" srcOrd="0" destOrd="0" presId="urn:microsoft.com/office/officeart/2005/8/layout/hChevron3"/>
    <dgm:cxn modelId="{95187103-0989-4238-BEC1-DA4E2B703937}" srcId="{48CD449F-995B-46DA-A15B-97091261AB96}" destId="{524FC3A2-4BE1-4C43-AEFA-FEF151D24CFA}" srcOrd="1" destOrd="0" parTransId="{230C6A6A-6FF0-4B8C-9DA5-7F176E46CB9D}" sibTransId="{0B482365-35E4-435F-950C-279D976410D1}"/>
    <dgm:cxn modelId="{2A19F05C-F15D-42DC-B72D-9305376A4189}" type="presOf" srcId="{524FC3A2-4BE1-4C43-AEFA-FEF151D24CFA}" destId="{71047829-A392-45C5-81EC-DFBBE8D4207A}" srcOrd="0" destOrd="0" presId="urn:microsoft.com/office/officeart/2005/8/layout/hChevron3"/>
    <dgm:cxn modelId="{2C6699BE-B1B8-423C-B41B-3EB633955F9E}" type="presOf" srcId="{48CD449F-995B-46DA-A15B-97091261AB96}" destId="{7B9DB1F8-2D65-4B0C-82CC-5D6714622D4C}" srcOrd="0" destOrd="0" presId="urn:microsoft.com/office/officeart/2005/8/layout/hChevron3"/>
    <dgm:cxn modelId="{AB0C5121-C8C6-4EEB-BCD3-8A4E1A65AACB}" type="presOf" srcId="{9E4C7164-20A7-460C-A9F4-F62D76D3D581}" destId="{59B680C1-2B9D-49EE-9278-2782D4521477}" srcOrd="0" destOrd="0" presId="urn:microsoft.com/office/officeart/2005/8/layout/hChevron3"/>
    <dgm:cxn modelId="{8BEBDE47-DEA7-4DB9-B532-EA7707613E54}" srcId="{48CD449F-995B-46DA-A15B-97091261AB96}" destId="{EFA1C9E2-51BB-4819-85B1-FC3763B7A6F1}" srcOrd="2" destOrd="0" parTransId="{6DEA5847-7016-4B88-B79C-3E31F7F388BC}" sibTransId="{ABCF9927-C4EE-4EAD-8659-C4707F375A37}"/>
    <dgm:cxn modelId="{5A73A7BB-AD61-4420-8951-F3F94DEF05B5}" srcId="{48CD449F-995B-46DA-A15B-97091261AB96}" destId="{9E4C7164-20A7-460C-A9F4-F62D76D3D581}" srcOrd="0" destOrd="0" parTransId="{9E169A1B-E238-482F-99BB-5AFE6F007A8F}" sibTransId="{1D277EB7-130E-43C5-A3F6-DA4373BD3B02}"/>
    <dgm:cxn modelId="{18E75BFA-7056-429B-8FAA-74E5A3E66F9E}" type="presParOf" srcId="{7B9DB1F8-2D65-4B0C-82CC-5D6714622D4C}" destId="{59B680C1-2B9D-49EE-9278-2782D4521477}" srcOrd="0" destOrd="0" presId="urn:microsoft.com/office/officeart/2005/8/layout/hChevron3"/>
    <dgm:cxn modelId="{DDD2C507-8A28-4666-AD60-5354A3C969BA}" type="presParOf" srcId="{7B9DB1F8-2D65-4B0C-82CC-5D6714622D4C}" destId="{BC64A850-4116-4DAB-8D6C-72F2A03BD7A3}" srcOrd="1" destOrd="0" presId="urn:microsoft.com/office/officeart/2005/8/layout/hChevron3"/>
    <dgm:cxn modelId="{BD73A82C-E2CB-440F-A82A-551981DF8EF5}" type="presParOf" srcId="{7B9DB1F8-2D65-4B0C-82CC-5D6714622D4C}" destId="{71047829-A392-45C5-81EC-DFBBE8D4207A}" srcOrd="2" destOrd="0" presId="urn:microsoft.com/office/officeart/2005/8/layout/hChevron3"/>
    <dgm:cxn modelId="{B15F398C-1F4F-4089-AC3F-5D12EB9136F3}" type="presParOf" srcId="{7B9DB1F8-2D65-4B0C-82CC-5D6714622D4C}" destId="{29DB9445-07D7-4DCB-B513-4F86A485DE39}" srcOrd="3" destOrd="0" presId="urn:microsoft.com/office/officeart/2005/8/layout/hChevron3"/>
    <dgm:cxn modelId="{DBB30D37-CA4A-49D9-91FA-C7DF775231AA}" type="presParOf" srcId="{7B9DB1F8-2D65-4B0C-82CC-5D6714622D4C}" destId="{AC438346-3323-4554-9EAF-E87BB4B076EA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17F7E4-E2FC-4C23-8AF3-9D72413FE038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</dgm:pt>
    <dgm:pt modelId="{7B55D973-0DB7-4129-8B05-E3B8EE08D6F3}">
      <dgm:prSet phldrT="[Text]"/>
      <dgm:spPr>
        <a:solidFill>
          <a:srgbClr val="C00000"/>
        </a:solidFill>
      </dgm:spPr>
      <dgm:t>
        <a:bodyPr/>
        <a:lstStyle/>
        <a:p>
          <a:r>
            <a:rPr lang="es-MX" dirty="0"/>
            <a:t>1789</a:t>
          </a:r>
        </a:p>
      </dgm:t>
    </dgm:pt>
    <dgm:pt modelId="{40354981-43AA-4828-923B-B0E54F87A347}" type="parTrans" cxnId="{2E73AF83-2C79-480E-A6B7-FAE58536FB21}">
      <dgm:prSet/>
      <dgm:spPr/>
      <dgm:t>
        <a:bodyPr/>
        <a:lstStyle/>
        <a:p>
          <a:endParaRPr lang="es-MX"/>
        </a:p>
      </dgm:t>
    </dgm:pt>
    <dgm:pt modelId="{9911693A-37A0-450D-8658-3E57FB0EA293}" type="sibTrans" cxnId="{2E73AF83-2C79-480E-A6B7-FAE58536FB21}">
      <dgm:prSet/>
      <dgm:spPr/>
      <dgm:t>
        <a:bodyPr/>
        <a:lstStyle/>
        <a:p>
          <a:endParaRPr lang="es-MX"/>
        </a:p>
      </dgm:t>
    </dgm:pt>
    <dgm:pt modelId="{21011BE9-3B23-46CC-8CFC-40DEDEA4037F}">
      <dgm:prSet phldrT="[Text]"/>
      <dgm:spPr>
        <a:solidFill>
          <a:srgbClr val="00B0F0"/>
        </a:solidFill>
      </dgm:spPr>
      <dgm:t>
        <a:bodyPr/>
        <a:lstStyle/>
        <a:p>
          <a:r>
            <a:rPr lang="es-MX" dirty="0"/>
            <a:t>1850</a:t>
          </a:r>
        </a:p>
      </dgm:t>
    </dgm:pt>
    <dgm:pt modelId="{3219A282-0951-44D7-B274-23274811A273}" type="parTrans" cxnId="{A10AD004-710E-4FE2-AC9C-C477633B675E}">
      <dgm:prSet/>
      <dgm:spPr/>
      <dgm:t>
        <a:bodyPr/>
        <a:lstStyle/>
        <a:p>
          <a:endParaRPr lang="es-MX"/>
        </a:p>
      </dgm:t>
    </dgm:pt>
    <dgm:pt modelId="{68E49C74-8603-4AB7-8B73-00DF2E84C7EE}" type="sibTrans" cxnId="{A10AD004-710E-4FE2-AC9C-C477633B675E}">
      <dgm:prSet/>
      <dgm:spPr/>
      <dgm:t>
        <a:bodyPr/>
        <a:lstStyle/>
        <a:p>
          <a:endParaRPr lang="es-MX"/>
        </a:p>
      </dgm:t>
    </dgm:pt>
    <dgm:pt modelId="{FAAFBFC2-0FD2-4742-8E9C-21D78D7D5D6F}">
      <dgm:prSet phldrT="[Text]"/>
      <dgm:spPr/>
      <dgm:t>
        <a:bodyPr/>
        <a:lstStyle/>
        <a:p>
          <a:r>
            <a:rPr lang="es-MX" dirty="0"/>
            <a:t>1867</a:t>
          </a:r>
        </a:p>
      </dgm:t>
    </dgm:pt>
    <dgm:pt modelId="{00E2A15C-49F8-42B3-B3A0-F0D04244675E}" type="parTrans" cxnId="{D8E6EFE7-B5B2-4E72-85AA-37FDF4E37BBF}">
      <dgm:prSet/>
      <dgm:spPr/>
      <dgm:t>
        <a:bodyPr/>
        <a:lstStyle/>
        <a:p>
          <a:endParaRPr lang="es-MX"/>
        </a:p>
      </dgm:t>
    </dgm:pt>
    <dgm:pt modelId="{8D2D8EB6-9F24-4DAF-8057-A93FFA5675AA}" type="sibTrans" cxnId="{D8E6EFE7-B5B2-4E72-85AA-37FDF4E37BBF}">
      <dgm:prSet/>
      <dgm:spPr/>
      <dgm:t>
        <a:bodyPr/>
        <a:lstStyle/>
        <a:p>
          <a:endParaRPr lang="es-MX"/>
        </a:p>
      </dgm:t>
    </dgm:pt>
    <dgm:pt modelId="{D997D102-C036-4D56-A7AD-D5B04E3D1335}" type="pres">
      <dgm:prSet presAssocID="{8517F7E4-E2FC-4C23-8AF3-9D72413FE038}" presName="Name0" presStyleCnt="0">
        <dgm:presLayoutVars>
          <dgm:dir/>
          <dgm:resizeHandles val="exact"/>
        </dgm:presLayoutVars>
      </dgm:prSet>
      <dgm:spPr/>
    </dgm:pt>
    <dgm:pt modelId="{3B5061D3-E654-461B-9E76-FAB73D78ECB7}" type="pres">
      <dgm:prSet presAssocID="{7B55D973-0DB7-4129-8B05-E3B8EE08D6F3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ED324E9-6722-4A68-875B-8DC51C15CF4B}" type="pres">
      <dgm:prSet presAssocID="{9911693A-37A0-450D-8658-3E57FB0EA293}" presName="parSpace" presStyleCnt="0"/>
      <dgm:spPr/>
    </dgm:pt>
    <dgm:pt modelId="{F2585434-4ED6-4468-B96F-AC8DA4DC0BA7}" type="pres">
      <dgm:prSet presAssocID="{21011BE9-3B23-46CC-8CFC-40DEDEA4037F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E710EA0-DAC8-4CF2-8A16-D5EE6B49A5D7}" type="pres">
      <dgm:prSet presAssocID="{68E49C74-8603-4AB7-8B73-00DF2E84C7EE}" presName="parSpace" presStyleCnt="0"/>
      <dgm:spPr/>
    </dgm:pt>
    <dgm:pt modelId="{E00919B7-70F6-4D00-B5D3-4B4CA22AAE4B}" type="pres">
      <dgm:prSet presAssocID="{FAAFBFC2-0FD2-4742-8E9C-21D78D7D5D6F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E73AF83-2C79-480E-A6B7-FAE58536FB21}" srcId="{8517F7E4-E2FC-4C23-8AF3-9D72413FE038}" destId="{7B55D973-0DB7-4129-8B05-E3B8EE08D6F3}" srcOrd="0" destOrd="0" parTransId="{40354981-43AA-4828-923B-B0E54F87A347}" sibTransId="{9911693A-37A0-450D-8658-3E57FB0EA293}"/>
    <dgm:cxn modelId="{D8E6EFE7-B5B2-4E72-85AA-37FDF4E37BBF}" srcId="{8517F7E4-E2FC-4C23-8AF3-9D72413FE038}" destId="{FAAFBFC2-0FD2-4742-8E9C-21D78D7D5D6F}" srcOrd="2" destOrd="0" parTransId="{00E2A15C-49F8-42B3-B3A0-F0D04244675E}" sibTransId="{8D2D8EB6-9F24-4DAF-8057-A93FFA5675AA}"/>
    <dgm:cxn modelId="{A10AD004-710E-4FE2-AC9C-C477633B675E}" srcId="{8517F7E4-E2FC-4C23-8AF3-9D72413FE038}" destId="{21011BE9-3B23-46CC-8CFC-40DEDEA4037F}" srcOrd="1" destOrd="0" parTransId="{3219A282-0951-44D7-B274-23274811A273}" sibTransId="{68E49C74-8603-4AB7-8B73-00DF2E84C7EE}"/>
    <dgm:cxn modelId="{F468DE1E-2B1B-4B24-81C3-C3ABA8D9564A}" type="presOf" srcId="{21011BE9-3B23-46CC-8CFC-40DEDEA4037F}" destId="{F2585434-4ED6-4468-B96F-AC8DA4DC0BA7}" srcOrd="0" destOrd="0" presId="urn:microsoft.com/office/officeart/2005/8/layout/hChevron3"/>
    <dgm:cxn modelId="{B375099E-F2ED-4B36-973B-F8CC12C344A8}" type="presOf" srcId="{8517F7E4-E2FC-4C23-8AF3-9D72413FE038}" destId="{D997D102-C036-4D56-A7AD-D5B04E3D1335}" srcOrd="0" destOrd="0" presId="urn:microsoft.com/office/officeart/2005/8/layout/hChevron3"/>
    <dgm:cxn modelId="{3E2FA5CC-C876-4178-8B69-01F8E96CD68E}" type="presOf" srcId="{FAAFBFC2-0FD2-4742-8E9C-21D78D7D5D6F}" destId="{E00919B7-70F6-4D00-B5D3-4B4CA22AAE4B}" srcOrd="0" destOrd="0" presId="urn:microsoft.com/office/officeart/2005/8/layout/hChevron3"/>
    <dgm:cxn modelId="{4FCA4971-A4D7-4A2E-B1DF-DFCD1F9022B5}" type="presOf" srcId="{7B55D973-0DB7-4129-8B05-E3B8EE08D6F3}" destId="{3B5061D3-E654-461B-9E76-FAB73D78ECB7}" srcOrd="0" destOrd="0" presId="urn:microsoft.com/office/officeart/2005/8/layout/hChevron3"/>
    <dgm:cxn modelId="{D8C08E51-51DB-4FD8-9F25-272799FD5827}" type="presParOf" srcId="{D997D102-C036-4D56-A7AD-D5B04E3D1335}" destId="{3B5061D3-E654-461B-9E76-FAB73D78ECB7}" srcOrd="0" destOrd="0" presId="urn:microsoft.com/office/officeart/2005/8/layout/hChevron3"/>
    <dgm:cxn modelId="{19D9329D-4F45-4858-9CC6-F26FFD1D379F}" type="presParOf" srcId="{D997D102-C036-4D56-A7AD-D5B04E3D1335}" destId="{CED324E9-6722-4A68-875B-8DC51C15CF4B}" srcOrd="1" destOrd="0" presId="urn:microsoft.com/office/officeart/2005/8/layout/hChevron3"/>
    <dgm:cxn modelId="{78DAF801-5582-4126-9F26-D15E318FF71F}" type="presParOf" srcId="{D997D102-C036-4D56-A7AD-D5B04E3D1335}" destId="{F2585434-4ED6-4468-B96F-AC8DA4DC0BA7}" srcOrd="2" destOrd="0" presId="urn:microsoft.com/office/officeart/2005/8/layout/hChevron3"/>
    <dgm:cxn modelId="{97AE8FBE-8A14-4421-B837-56543F096A3A}" type="presParOf" srcId="{D997D102-C036-4D56-A7AD-D5B04E3D1335}" destId="{0E710EA0-DAC8-4CF2-8A16-D5EE6B49A5D7}" srcOrd="3" destOrd="0" presId="urn:microsoft.com/office/officeart/2005/8/layout/hChevron3"/>
    <dgm:cxn modelId="{9EA99E45-5D63-4B4A-BCA1-E13037110578}" type="presParOf" srcId="{D997D102-C036-4D56-A7AD-D5B04E3D1335}" destId="{E00919B7-70F6-4D00-B5D3-4B4CA22AAE4B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172F20-0B37-4774-A555-C44DB833846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2402B3DC-D891-49BC-8E9C-F6A80DFEBAAC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MX" dirty="0"/>
            <a:t>1876</a:t>
          </a:r>
        </a:p>
      </dgm:t>
    </dgm:pt>
    <dgm:pt modelId="{7F778497-E5D8-4645-874F-05B2B502DB34}" type="parTrans" cxnId="{2A9CB687-3523-481B-AC13-5757B08C3859}">
      <dgm:prSet/>
      <dgm:spPr/>
      <dgm:t>
        <a:bodyPr/>
        <a:lstStyle/>
        <a:p>
          <a:endParaRPr lang="es-MX"/>
        </a:p>
      </dgm:t>
    </dgm:pt>
    <dgm:pt modelId="{8A68C8CE-CC8B-4514-A9DC-D5CBC1B1BEA9}" type="sibTrans" cxnId="{2A9CB687-3523-481B-AC13-5757B08C3859}">
      <dgm:prSet/>
      <dgm:spPr/>
      <dgm:t>
        <a:bodyPr/>
        <a:lstStyle/>
        <a:p>
          <a:endParaRPr lang="es-MX"/>
        </a:p>
      </dgm:t>
    </dgm:pt>
    <dgm:pt modelId="{FDBB0B95-752C-480D-BF20-99EC1FF7F986}">
      <dgm:prSet phldrT="[Text]"/>
      <dgm:spPr>
        <a:solidFill>
          <a:srgbClr val="00B050"/>
        </a:solidFill>
      </dgm:spPr>
      <dgm:t>
        <a:bodyPr/>
        <a:lstStyle/>
        <a:p>
          <a:r>
            <a:rPr lang="es-MX" dirty="0"/>
            <a:t>1881</a:t>
          </a:r>
        </a:p>
      </dgm:t>
    </dgm:pt>
    <dgm:pt modelId="{C8B99B0F-FAB9-4330-83D0-D2B9EC4BD5DB}" type="parTrans" cxnId="{4B3E4287-5EBE-46AA-B9B9-67703147B355}">
      <dgm:prSet/>
      <dgm:spPr/>
      <dgm:t>
        <a:bodyPr/>
        <a:lstStyle/>
        <a:p>
          <a:endParaRPr lang="es-MX"/>
        </a:p>
      </dgm:t>
    </dgm:pt>
    <dgm:pt modelId="{554FA3FD-1B6B-43BD-9FF6-39E64A5B41BA}" type="sibTrans" cxnId="{4B3E4287-5EBE-46AA-B9B9-67703147B355}">
      <dgm:prSet/>
      <dgm:spPr/>
      <dgm:t>
        <a:bodyPr/>
        <a:lstStyle/>
        <a:p>
          <a:endParaRPr lang="es-MX"/>
        </a:p>
      </dgm:t>
    </dgm:pt>
    <dgm:pt modelId="{FB518E1A-8112-4A97-AB9E-D6C7A900D297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MX" dirty="0"/>
            <a:t>1885</a:t>
          </a:r>
        </a:p>
      </dgm:t>
    </dgm:pt>
    <dgm:pt modelId="{6C238AC8-E115-4571-9B84-1CEE3EE7FB1C}" type="parTrans" cxnId="{237A5AD7-848A-4104-AB77-F6CCAED9AEBE}">
      <dgm:prSet/>
      <dgm:spPr/>
      <dgm:t>
        <a:bodyPr/>
        <a:lstStyle/>
        <a:p>
          <a:endParaRPr lang="es-MX"/>
        </a:p>
      </dgm:t>
    </dgm:pt>
    <dgm:pt modelId="{CB6BFDF1-26DB-46FF-A1B3-84D9E6EFE0A2}" type="sibTrans" cxnId="{237A5AD7-848A-4104-AB77-F6CCAED9AEBE}">
      <dgm:prSet/>
      <dgm:spPr/>
      <dgm:t>
        <a:bodyPr/>
        <a:lstStyle/>
        <a:p>
          <a:endParaRPr lang="es-MX"/>
        </a:p>
      </dgm:t>
    </dgm:pt>
    <dgm:pt modelId="{1061C4D2-E2B5-4F66-A451-CA5FCA276DA3}" type="pres">
      <dgm:prSet presAssocID="{0D172F20-0B37-4774-A555-C44DB8338467}" presName="Name0" presStyleCnt="0">
        <dgm:presLayoutVars>
          <dgm:dir/>
          <dgm:resizeHandles val="exact"/>
        </dgm:presLayoutVars>
      </dgm:prSet>
      <dgm:spPr/>
    </dgm:pt>
    <dgm:pt modelId="{98D9E5B5-2D90-4CCB-81E5-762492B3CC09}" type="pres">
      <dgm:prSet presAssocID="{2402B3DC-D891-49BC-8E9C-F6A80DFEBAAC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E1DD08-B099-4291-8230-FE8846A6F6E9}" type="pres">
      <dgm:prSet presAssocID="{8A68C8CE-CC8B-4514-A9DC-D5CBC1B1BEA9}" presName="parSpace" presStyleCnt="0"/>
      <dgm:spPr/>
    </dgm:pt>
    <dgm:pt modelId="{071382CA-C769-436F-A61C-E22645208BDE}" type="pres">
      <dgm:prSet presAssocID="{FDBB0B95-752C-480D-BF20-99EC1FF7F986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E8A6D27-4E00-4AE0-9D38-A727F5DD017D}" type="pres">
      <dgm:prSet presAssocID="{554FA3FD-1B6B-43BD-9FF6-39E64A5B41BA}" presName="parSpace" presStyleCnt="0"/>
      <dgm:spPr/>
    </dgm:pt>
    <dgm:pt modelId="{E0E89DCC-95D8-42FD-AFD9-0209F4A89888}" type="pres">
      <dgm:prSet presAssocID="{FB518E1A-8112-4A97-AB9E-D6C7A900D297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37A5AD7-848A-4104-AB77-F6CCAED9AEBE}" srcId="{0D172F20-0B37-4774-A555-C44DB8338467}" destId="{FB518E1A-8112-4A97-AB9E-D6C7A900D297}" srcOrd="2" destOrd="0" parTransId="{6C238AC8-E115-4571-9B84-1CEE3EE7FB1C}" sibTransId="{CB6BFDF1-26DB-46FF-A1B3-84D9E6EFE0A2}"/>
    <dgm:cxn modelId="{B1E05D0D-7B12-4889-9AEA-AE805639E88B}" type="presOf" srcId="{2402B3DC-D891-49BC-8E9C-F6A80DFEBAAC}" destId="{98D9E5B5-2D90-4CCB-81E5-762492B3CC09}" srcOrd="0" destOrd="0" presId="urn:microsoft.com/office/officeart/2005/8/layout/hChevron3"/>
    <dgm:cxn modelId="{7BA9A35D-2A67-4166-A35C-01C89A23984E}" type="presOf" srcId="{FDBB0B95-752C-480D-BF20-99EC1FF7F986}" destId="{071382CA-C769-436F-A61C-E22645208BDE}" srcOrd="0" destOrd="0" presId="urn:microsoft.com/office/officeart/2005/8/layout/hChevron3"/>
    <dgm:cxn modelId="{3EAE9295-8DB1-4690-915E-000519123BD5}" type="presOf" srcId="{0D172F20-0B37-4774-A555-C44DB8338467}" destId="{1061C4D2-E2B5-4F66-A451-CA5FCA276DA3}" srcOrd="0" destOrd="0" presId="urn:microsoft.com/office/officeart/2005/8/layout/hChevron3"/>
    <dgm:cxn modelId="{4B3E4287-5EBE-46AA-B9B9-67703147B355}" srcId="{0D172F20-0B37-4774-A555-C44DB8338467}" destId="{FDBB0B95-752C-480D-BF20-99EC1FF7F986}" srcOrd="1" destOrd="0" parTransId="{C8B99B0F-FAB9-4330-83D0-D2B9EC4BD5DB}" sibTransId="{554FA3FD-1B6B-43BD-9FF6-39E64A5B41BA}"/>
    <dgm:cxn modelId="{81592B34-63AF-4DFC-BD99-26AE4514A443}" type="presOf" srcId="{FB518E1A-8112-4A97-AB9E-D6C7A900D297}" destId="{E0E89DCC-95D8-42FD-AFD9-0209F4A89888}" srcOrd="0" destOrd="0" presId="urn:microsoft.com/office/officeart/2005/8/layout/hChevron3"/>
    <dgm:cxn modelId="{2A9CB687-3523-481B-AC13-5757B08C3859}" srcId="{0D172F20-0B37-4774-A555-C44DB8338467}" destId="{2402B3DC-D891-49BC-8E9C-F6A80DFEBAAC}" srcOrd="0" destOrd="0" parTransId="{7F778497-E5D8-4645-874F-05B2B502DB34}" sibTransId="{8A68C8CE-CC8B-4514-A9DC-D5CBC1B1BEA9}"/>
    <dgm:cxn modelId="{71ED7D88-F0C4-4C3C-B64E-CED591B78747}" type="presParOf" srcId="{1061C4D2-E2B5-4F66-A451-CA5FCA276DA3}" destId="{98D9E5B5-2D90-4CCB-81E5-762492B3CC09}" srcOrd="0" destOrd="0" presId="urn:microsoft.com/office/officeart/2005/8/layout/hChevron3"/>
    <dgm:cxn modelId="{18ECE232-0743-449C-963D-103EA97F28A6}" type="presParOf" srcId="{1061C4D2-E2B5-4F66-A451-CA5FCA276DA3}" destId="{92E1DD08-B099-4291-8230-FE8846A6F6E9}" srcOrd="1" destOrd="0" presId="urn:microsoft.com/office/officeart/2005/8/layout/hChevron3"/>
    <dgm:cxn modelId="{B6E701AC-784D-4780-9337-1913FEAD99C5}" type="presParOf" srcId="{1061C4D2-E2B5-4F66-A451-CA5FCA276DA3}" destId="{071382CA-C769-436F-A61C-E22645208BDE}" srcOrd="2" destOrd="0" presId="urn:microsoft.com/office/officeart/2005/8/layout/hChevron3"/>
    <dgm:cxn modelId="{16729C1A-0F8F-4C35-BD73-7EABCF432CD6}" type="presParOf" srcId="{1061C4D2-E2B5-4F66-A451-CA5FCA276DA3}" destId="{6E8A6D27-4E00-4AE0-9D38-A727F5DD017D}" srcOrd="3" destOrd="0" presId="urn:microsoft.com/office/officeart/2005/8/layout/hChevron3"/>
    <dgm:cxn modelId="{387F6528-C3C7-4B1A-A689-307A6C501B02}" type="presParOf" srcId="{1061C4D2-E2B5-4F66-A451-CA5FCA276DA3}" destId="{E0E89DCC-95D8-42FD-AFD9-0209F4A89888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965555-31BE-41EE-9B97-E5B9A66E5C7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326EF80-C611-4DCB-8370-0EC6AEFE4CE1}">
      <dgm:prSet phldrT="[Text]"/>
      <dgm:spPr>
        <a:solidFill>
          <a:srgbClr val="7030A0"/>
        </a:solidFill>
      </dgm:spPr>
      <dgm:t>
        <a:bodyPr/>
        <a:lstStyle/>
        <a:p>
          <a:r>
            <a:rPr lang="es-MX" dirty="0"/>
            <a:t>1887</a:t>
          </a:r>
        </a:p>
      </dgm:t>
    </dgm:pt>
    <dgm:pt modelId="{10BF34AF-AFA7-4F8D-AB47-03D1214C58B8}" type="parTrans" cxnId="{5856AD16-AB05-4D5E-9B94-2D58D4F75FCB}">
      <dgm:prSet/>
      <dgm:spPr/>
      <dgm:t>
        <a:bodyPr/>
        <a:lstStyle/>
        <a:p>
          <a:endParaRPr lang="es-MX"/>
        </a:p>
      </dgm:t>
    </dgm:pt>
    <dgm:pt modelId="{F387E2B8-4CDE-40F9-9510-066352969148}" type="sibTrans" cxnId="{5856AD16-AB05-4D5E-9B94-2D58D4F75FCB}">
      <dgm:prSet/>
      <dgm:spPr/>
      <dgm:t>
        <a:bodyPr/>
        <a:lstStyle/>
        <a:p>
          <a:endParaRPr lang="es-MX"/>
        </a:p>
      </dgm:t>
    </dgm:pt>
    <dgm:pt modelId="{D334D1A7-A897-4E40-ADC1-75207876B751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MX" dirty="0"/>
            <a:t>1928</a:t>
          </a:r>
        </a:p>
      </dgm:t>
    </dgm:pt>
    <dgm:pt modelId="{F64B2614-B2F9-4324-A8D0-B17CDB564194}" type="parTrans" cxnId="{5A646F78-3CBE-4A08-A104-19E6982EAA95}">
      <dgm:prSet/>
      <dgm:spPr/>
      <dgm:t>
        <a:bodyPr/>
        <a:lstStyle/>
        <a:p>
          <a:endParaRPr lang="es-MX"/>
        </a:p>
      </dgm:t>
    </dgm:pt>
    <dgm:pt modelId="{AAE29992-710D-4446-9F71-20F8C99FFC9F}" type="sibTrans" cxnId="{5A646F78-3CBE-4A08-A104-19E6982EAA95}">
      <dgm:prSet/>
      <dgm:spPr/>
      <dgm:t>
        <a:bodyPr/>
        <a:lstStyle/>
        <a:p>
          <a:endParaRPr lang="es-MX"/>
        </a:p>
      </dgm:t>
    </dgm:pt>
    <dgm:pt modelId="{45169868-1BF3-43B8-897D-24152D851021}">
      <dgm:prSet phldrT="[Text]"/>
      <dgm:spPr>
        <a:solidFill>
          <a:srgbClr val="FF0000"/>
        </a:solidFill>
      </dgm:spPr>
      <dgm:t>
        <a:bodyPr/>
        <a:lstStyle/>
        <a:p>
          <a:r>
            <a:rPr lang="es-MX" dirty="0"/>
            <a:t>1944</a:t>
          </a:r>
        </a:p>
      </dgm:t>
    </dgm:pt>
    <dgm:pt modelId="{3E64710B-2738-4004-B93E-400183302AA2}" type="parTrans" cxnId="{256D50D5-BF63-447B-B80B-8CB16B4AE072}">
      <dgm:prSet/>
      <dgm:spPr/>
      <dgm:t>
        <a:bodyPr/>
        <a:lstStyle/>
        <a:p>
          <a:endParaRPr lang="es-MX"/>
        </a:p>
      </dgm:t>
    </dgm:pt>
    <dgm:pt modelId="{9F2A1ACB-67A7-4AAF-B1F8-C3994FCC9579}" type="sibTrans" cxnId="{256D50D5-BF63-447B-B80B-8CB16B4AE072}">
      <dgm:prSet/>
      <dgm:spPr/>
      <dgm:t>
        <a:bodyPr/>
        <a:lstStyle/>
        <a:p>
          <a:endParaRPr lang="es-MX"/>
        </a:p>
      </dgm:t>
    </dgm:pt>
    <dgm:pt modelId="{424C5B63-362F-49ED-AB7B-AC4677CBBB0F}">
      <dgm:prSet phldrT="[Text]"/>
      <dgm:spPr>
        <a:solidFill>
          <a:srgbClr val="00B050"/>
        </a:solidFill>
      </dgm:spPr>
      <dgm:t>
        <a:bodyPr/>
        <a:lstStyle/>
        <a:p>
          <a:r>
            <a:rPr lang="es-MX" dirty="0"/>
            <a:t>1953</a:t>
          </a:r>
        </a:p>
      </dgm:t>
    </dgm:pt>
    <dgm:pt modelId="{B8C3448C-E452-48C3-ACAB-E45AEBD1841D}" type="parTrans" cxnId="{612D8E50-07DE-4441-865D-07E53103C725}">
      <dgm:prSet/>
      <dgm:spPr/>
      <dgm:t>
        <a:bodyPr/>
        <a:lstStyle/>
        <a:p>
          <a:endParaRPr lang="es-MX"/>
        </a:p>
      </dgm:t>
    </dgm:pt>
    <dgm:pt modelId="{6F73D1D9-7A94-44AB-A4C5-DB365EF43B08}" type="sibTrans" cxnId="{612D8E50-07DE-4441-865D-07E53103C725}">
      <dgm:prSet/>
      <dgm:spPr/>
      <dgm:t>
        <a:bodyPr/>
        <a:lstStyle/>
        <a:p>
          <a:endParaRPr lang="es-MX"/>
        </a:p>
      </dgm:t>
    </dgm:pt>
    <dgm:pt modelId="{1B4EBC44-788C-4D6E-A752-A7114F40AF57}" type="pres">
      <dgm:prSet presAssocID="{9E965555-31BE-41EE-9B97-E5B9A66E5C7D}" presName="Name0" presStyleCnt="0">
        <dgm:presLayoutVars>
          <dgm:dir/>
          <dgm:resizeHandles val="exact"/>
        </dgm:presLayoutVars>
      </dgm:prSet>
      <dgm:spPr/>
    </dgm:pt>
    <dgm:pt modelId="{C26FB073-05AB-47AA-9D9A-4C8CD8365B73}" type="pres">
      <dgm:prSet presAssocID="{E326EF80-C611-4DCB-8370-0EC6AEFE4CE1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B124C31-E487-4183-8F37-FB4C950F33BB}" type="pres">
      <dgm:prSet presAssocID="{F387E2B8-4CDE-40F9-9510-066352969148}" presName="parSpace" presStyleCnt="0"/>
      <dgm:spPr/>
    </dgm:pt>
    <dgm:pt modelId="{7FA9455D-A9DA-434D-82A6-284F814C76B1}" type="pres">
      <dgm:prSet presAssocID="{D334D1A7-A897-4E40-ADC1-75207876B751}" presName="parTxOnly" presStyleLbl="node1" presStyleIdx="1" presStyleCnt="4" custLinFactNeighborX="207" custLinFactNeighborY="-416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999607E-E24F-45C1-A15F-13E73296B183}" type="pres">
      <dgm:prSet presAssocID="{AAE29992-710D-4446-9F71-20F8C99FFC9F}" presName="parSpace" presStyleCnt="0"/>
      <dgm:spPr/>
    </dgm:pt>
    <dgm:pt modelId="{DCB6AA2F-826A-43DA-A2E2-EBCAC9009B3D}" type="pres">
      <dgm:prSet presAssocID="{45169868-1BF3-43B8-897D-24152D851021}" presName="parTxOnly" presStyleLbl="node1" presStyleIdx="2" presStyleCnt="4" custLinFactNeighborX="-165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538DD4-A10E-4D52-A639-106FE408EB87}" type="pres">
      <dgm:prSet presAssocID="{9F2A1ACB-67A7-4AAF-B1F8-C3994FCC9579}" presName="parSpace" presStyleCnt="0"/>
      <dgm:spPr/>
    </dgm:pt>
    <dgm:pt modelId="{771991A6-261D-41CB-AACA-049C896D7B56}" type="pres">
      <dgm:prSet presAssocID="{424C5B63-362F-49ED-AB7B-AC4677CBBB0F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E659DB2-0902-4B1C-BDC9-B407857DCB25}" type="presOf" srcId="{E326EF80-C611-4DCB-8370-0EC6AEFE4CE1}" destId="{C26FB073-05AB-47AA-9D9A-4C8CD8365B73}" srcOrd="0" destOrd="0" presId="urn:microsoft.com/office/officeart/2005/8/layout/hChevron3"/>
    <dgm:cxn modelId="{256D50D5-BF63-447B-B80B-8CB16B4AE072}" srcId="{9E965555-31BE-41EE-9B97-E5B9A66E5C7D}" destId="{45169868-1BF3-43B8-897D-24152D851021}" srcOrd="2" destOrd="0" parTransId="{3E64710B-2738-4004-B93E-400183302AA2}" sibTransId="{9F2A1ACB-67A7-4AAF-B1F8-C3994FCC9579}"/>
    <dgm:cxn modelId="{4DB1A059-E83D-40D2-B348-9A7451855720}" type="presOf" srcId="{424C5B63-362F-49ED-AB7B-AC4677CBBB0F}" destId="{771991A6-261D-41CB-AACA-049C896D7B56}" srcOrd="0" destOrd="0" presId="urn:microsoft.com/office/officeart/2005/8/layout/hChevron3"/>
    <dgm:cxn modelId="{5A646F78-3CBE-4A08-A104-19E6982EAA95}" srcId="{9E965555-31BE-41EE-9B97-E5B9A66E5C7D}" destId="{D334D1A7-A897-4E40-ADC1-75207876B751}" srcOrd="1" destOrd="0" parTransId="{F64B2614-B2F9-4324-A8D0-B17CDB564194}" sibTransId="{AAE29992-710D-4446-9F71-20F8C99FFC9F}"/>
    <dgm:cxn modelId="{421069F3-F9BE-42BE-BCE9-362B213DF139}" type="presOf" srcId="{9E965555-31BE-41EE-9B97-E5B9A66E5C7D}" destId="{1B4EBC44-788C-4D6E-A752-A7114F40AF57}" srcOrd="0" destOrd="0" presId="urn:microsoft.com/office/officeart/2005/8/layout/hChevron3"/>
    <dgm:cxn modelId="{5856AD16-AB05-4D5E-9B94-2D58D4F75FCB}" srcId="{9E965555-31BE-41EE-9B97-E5B9A66E5C7D}" destId="{E326EF80-C611-4DCB-8370-0EC6AEFE4CE1}" srcOrd="0" destOrd="0" parTransId="{10BF34AF-AFA7-4F8D-AB47-03D1214C58B8}" sibTransId="{F387E2B8-4CDE-40F9-9510-066352969148}"/>
    <dgm:cxn modelId="{9089C60E-6282-4672-AFE9-02AAA8653F76}" type="presOf" srcId="{D334D1A7-A897-4E40-ADC1-75207876B751}" destId="{7FA9455D-A9DA-434D-82A6-284F814C76B1}" srcOrd="0" destOrd="0" presId="urn:microsoft.com/office/officeart/2005/8/layout/hChevron3"/>
    <dgm:cxn modelId="{5B5B5EE4-15E2-4372-92B3-00EC6039395A}" type="presOf" srcId="{45169868-1BF3-43B8-897D-24152D851021}" destId="{DCB6AA2F-826A-43DA-A2E2-EBCAC9009B3D}" srcOrd="0" destOrd="0" presId="urn:microsoft.com/office/officeart/2005/8/layout/hChevron3"/>
    <dgm:cxn modelId="{612D8E50-07DE-4441-865D-07E53103C725}" srcId="{9E965555-31BE-41EE-9B97-E5B9A66E5C7D}" destId="{424C5B63-362F-49ED-AB7B-AC4677CBBB0F}" srcOrd="3" destOrd="0" parTransId="{B8C3448C-E452-48C3-ACAB-E45AEBD1841D}" sibTransId="{6F73D1D9-7A94-44AB-A4C5-DB365EF43B08}"/>
    <dgm:cxn modelId="{A562E4BF-AE4B-46BB-AAFF-B4D146E0B873}" type="presParOf" srcId="{1B4EBC44-788C-4D6E-A752-A7114F40AF57}" destId="{C26FB073-05AB-47AA-9D9A-4C8CD8365B73}" srcOrd="0" destOrd="0" presId="urn:microsoft.com/office/officeart/2005/8/layout/hChevron3"/>
    <dgm:cxn modelId="{7BBAF93E-3FCA-455C-B4A1-9F0DF7C62041}" type="presParOf" srcId="{1B4EBC44-788C-4D6E-A752-A7114F40AF57}" destId="{AB124C31-E487-4183-8F37-FB4C950F33BB}" srcOrd="1" destOrd="0" presId="urn:microsoft.com/office/officeart/2005/8/layout/hChevron3"/>
    <dgm:cxn modelId="{78DC59B7-48AF-48D7-8D75-AD30B461200E}" type="presParOf" srcId="{1B4EBC44-788C-4D6E-A752-A7114F40AF57}" destId="{7FA9455D-A9DA-434D-82A6-284F814C76B1}" srcOrd="2" destOrd="0" presId="urn:microsoft.com/office/officeart/2005/8/layout/hChevron3"/>
    <dgm:cxn modelId="{3348DBA6-DDDE-45E0-A0B7-5789B9334E1B}" type="presParOf" srcId="{1B4EBC44-788C-4D6E-A752-A7114F40AF57}" destId="{0999607E-E24F-45C1-A15F-13E73296B183}" srcOrd="3" destOrd="0" presId="urn:microsoft.com/office/officeart/2005/8/layout/hChevron3"/>
    <dgm:cxn modelId="{28425461-7C61-4C38-A5B3-3E8223DAC344}" type="presParOf" srcId="{1B4EBC44-788C-4D6E-A752-A7114F40AF57}" destId="{DCB6AA2F-826A-43DA-A2E2-EBCAC9009B3D}" srcOrd="4" destOrd="0" presId="urn:microsoft.com/office/officeart/2005/8/layout/hChevron3"/>
    <dgm:cxn modelId="{B158C98C-BE36-433E-8754-4CBDC0702543}" type="presParOf" srcId="{1B4EBC44-788C-4D6E-A752-A7114F40AF57}" destId="{7A538DD4-A10E-4D52-A639-106FE408EB87}" srcOrd="5" destOrd="0" presId="urn:microsoft.com/office/officeart/2005/8/layout/hChevron3"/>
    <dgm:cxn modelId="{145CFD24-EB3F-413A-9B8E-990E15EB3DA9}" type="presParOf" srcId="{1B4EBC44-788C-4D6E-A752-A7114F40AF57}" destId="{771991A6-261D-41CB-AACA-049C896D7B5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FB073-05AB-47AA-9D9A-4C8CD8365B73}">
      <dsp:nvSpPr>
        <dsp:cNvPr id="0" name=""/>
        <dsp:cNvSpPr/>
      </dsp:nvSpPr>
      <dsp:spPr>
        <a:xfrm>
          <a:off x="3343" y="0"/>
          <a:ext cx="3354461" cy="697591"/>
        </a:xfrm>
        <a:prstGeom prst="homePlate">
          <a:avLst/>
        </a:prstGeom>
        <a:solidFill>
          <a:srgbClr val="7030A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/>
            <a:t>1887</a:t>
          </a:r>
        </a:p>
      </dsp:txBody>
      <dsp:txXfrm>
        <a:off x="3343" y="0"/>
        <a:ext cx="3180063" cy="697591"/>
      </dsp:txXfrm>
    </dsp:sp>
    <dsp:sp modelId="{7FA9455D-A9DA-434D-82A6-284F814C76B1}">
      <dsp:nvSpPr>
        <dsp:cNvPr id="0" name=""/>
        <dsp:cNvSpPr/>
      </dsp:nvSpPr>
      <dsp:spPr>
        <a:xfrm>
          <a:off x="2688301" y="0"/>
          <a:ext cx="3354461" cy="697591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/>
            <a:t>1928</a:t>
          </a:r>
        </a:p>
      </dsp:txBody>
      <dsp:txXfrm>
        <a:off x="3037097" y="0"/>
        <a:ext cx="2656870" cy="697591"/>
      </dsp:txXfrm>
    </dsp:sp>
    <dsp:sp modelId="{DCB6AA2F-826A-43DA-A2E2-EBCAC9009B3D}">
      <dsp:nvSpPr>
        <dsp:cNvPr id="0" name=""/>
        <dsp:cNvSpPr/>
      </dsp:nvSpPr>
      <dsp:spPr>
        <a:xfrm>
          <a:off x="5359379" y="0"/>
          <a:ext cx="3354461" cy="697591"/>
        </a:xfrm>
        <a:prstGeom prst="chevron">
          <a:avLst/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/>
            <a:t>1944</a:t>
          </a:r>
        </a:p>
      </dsp:txBody>
      <dsp:txXfrm>
        <a:off x="5708175" y="0"/>
        <a:ext cx="2656870" cy="697591"/>
      </dsp:txXfrm>
    </dsp:sp>
    <dsp:sp modelId="{771991A6-261D-41CB-AACA-049C896D7B56}">
      <dsp:nvSpPr>
        <dsp:cNvPr id="0" name=""/>
        <dsp:cNvSpPr/>
      </dsp:nvSpPr>
      <dsp:spPr>
        <a:xfrm>
          <a:off x="8054051" y="0"/>
          <a:ext cx="3354461" cy="697591"/>
        </a:xfrm>
        <a:prstGeom prst="chevron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/>
            <a:t>1953</a:t>
          </a:r>
        </a:p>
      </dsp:txBody>
      <dsp:txXfrm>
        <a:off x="8402847" y="0"/>
        <a:ext cx="2656870" cy="697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CCD9-77BF-4C4D-A6DD-6B3DE804D914}" type="datetimeFigureOut">
              <a:rPr lang="es-MX" smtClean="0"/>
              <a:t>01/02/2023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31691AF-26AF-4D94-A3B2-40B01F1643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451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CCD9-77BF-4C4D-A6DD-6B3DE804D914}" type="datetimeFigureOut">
              <a:rPr lang="es-MX" smtClean="0"/>
              <a:t>01/02/2023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1691AF-26AF-4D94-A3B2-40B01F1643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981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CCD9-77BF-4C4D-A6DD-6B3DE804D914}" type="datetimeFigureOut">
              <a:rPr lang="es-MX" smtClean="0"/>
              <a:t>01/02/2023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1691AF-26AF-4D94-A3B2-40B01F164331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934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CCD9-77BF-4C4D-A6DD-6B3DE804D914}" type="datetimeFigureOut">
              <a:rPr lang="es-MX" smtClean="0"/>
              <a:t>01/02/2023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1691AF-26AF-4D94-A3B2-40B01F1643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6291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CCD9-77BF-4C4D-A6DD-6B3DE804D914}" type="datetimeFigureOut">
              <a:rPr lang="es-MX" smtClean="0"/>
              <a:t>01/02/2023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1691AF-26AF-4D94-A3B2-40B01F164331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3281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CCD9-77BF-4C4D-A6DD-6B3DE804D914}" type="datetimeFigureOut">
              <a:rPr lang="es-MX" smtClean="0"/>
              <a:t>01/02/2023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1691AF-26AF-4D94-A3B2-40B01F1643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9093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CCD9-77BF-4C4D-A6DD-6B3DE804D914}" type="datetimeFigureOut">
              <a:rPr lang="es-MX" smtClean="0"/>
              <a:t>01/02/2023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91AF-26AF-4D94-A3B2-40B01F1643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3892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CCD9-77BF-4C4D-A6DD-6B3DE804D914}" type="datetimeFigureOut">
              <a:rPr lang="es-MX" smtClean="0"/>
              <a:t>01/02/2023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91AF-26AF-4D94-A3B2-40B01F1643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239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CCD9-77BF-4C4D-A6DD-6B3DE804D914}" type="datetimeFigureOut">
              <a:rPr lang="es-MX" smtClean="0"/>
              <a:t>01/02/2023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91AF-26AF-4D94-A3B2-40B01F1643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839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CCD9-77BF-4C4D-A6DD-6B3DE804D914}" type="datetimeFigureOut">
              <a:rPr lang="es-MX" smtClean="0"/>
              <a:t>01/02/2023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1691AF-26AF-4D94-A3B2-40B01F1643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144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CCD9-77BF-4C4D-A6DD-6B3DE804D914}" type="datetimeFigureOut">
              <a:rPr lang="es-MX" smtClean="0"/>
              <a:t>01/02/2023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1691AF-26AF-4D94-A3B2-40B01F1643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6431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CCD9-77BF-4C4D-A6DD-6B3DE804D914}" type="datetimeFigureOut">
              <a:rPr lang="es-MX" smtClean="0"/>
              <a:t>01/02/2023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1691AF-26AF-4D94-A3B2-40B01F1643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876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CCD9-77BF-4C4D-A6DD-6B3DE804D914}" type="datetimeFigureOut">
              <a:rPr lang="es-MX" smtClean="0"/>
              <a:t>01/02/2023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91AF-26AF-4D94-A3B2-40B01F1643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790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CCD9-77BF-4C4D-A6DD-6B3DE804D914}" type="datetimeFigureOut">
              <a:rPr lang="es-MX" smtClean="0"/>
              <a:t>01/02/2023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91AF-26AF-4D94-A3B2-40B01F1643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995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CCD9-77BF-4C4D-A6DD-6B3DE804D914}" type="datetimeFigureOut">
              <a:rPr lang="es-MX" smtClean="0"/>
              <a:t>01/02/2023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91AF-26AF-4D94-A3B2-40B01F1643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1835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CCD9-77BF-4C4D-A6DD-6B3DE804D914}" type="datetimeFigureOut">
              <a:rPr lang="es-MX" smtClean="0"/>
              <a:t>01/02/2023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1691AF-26AF-4D94-A3B2-40B01F1643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295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CCD9-77BF-4C4D-A6DD-6B3DE804D914}" type="datetimeFigureOut">
              <a:rPr lang="es-MX" smtClean="0"/>
              <a:t>01/02/2023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31691AF-26AF-4D94-A3B2-40B01F1643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12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imgres?imgurl=&amp;imgrefurl=http://es.wikipedia.org/wiki/Mitocondria&amp;h=0&amp;w=0&amp;sz=1&amp;tbnid=6EB8e1jUwfEMHM&amp;tbnh=180&amp;tbnw=279&amp;prev=/search?q=mitocondria&amp;tbm=isch&amp;tbo=u&amp;zoom=1&amp;q=mitocondria&amp;docid=ctxCINJbk0lw7M&amp;hl=es" TargetMode="External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jpeg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21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20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25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La Fórmula BIR: ESPECIALIDADES INFORMACIÓN GENERAL IV: Microbiología y  Parasitología">
            <a:extLst>
              <a:ext uri="{FF2B5EF4-FFF2-40B4-BE49-F238E27FC236}">
                <a16:creationId xmlns="" xmlns:a16="http://schemas.microsoft.com/office/drawing/2014/main" id="{563DA34B-06FF-41B9-B975-665B288E8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104" y="4068041"/>
            <a:ext cx="4959927" cy="27899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F39139-E693-41B7-BE34-3D302E601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59" y="1810070"/>
            <a:ext cx="11429772" cy="1990952"/>
          </a:xfrm>
        </p:spPr>
        <p:txBody>
          <a:bodyPr>
            <a:noAutofit/>
          </a:bodyPr>
          <a:lstStyle/>
          <a:p>
            <a:pPr algn="ctr"/>
            <a:r>
              <a:rPr lang="es-MX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Antecedentes e introducción a la Microbiología”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03" y="317789"/>
            <a:ext cx="284797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740" t="15056" r="23486" b="13352"/>
          <a:stretch/>
        </p:blipFill>
        <p:spPr>
          <a:xfrm>
            <a:off x="706582" y="-180109"/>
            <a:ext cx="10612582" cy="703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01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9F556B-11D0-4B83-BE62-D7407298F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334"/>
            <a:ext cx="10515600" cy="970189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EQUIPO Y MATERIALES UTILIZADOS EN LA MICROBIOLOGÍA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9ED017-4347-48A9-8328-4DBBACDE6A55}"/>
              </a:ext>
            </a:extLst>
          </p:cNvPr>
          <p:cNvSpPr txBox="1"/>
          <p:nvPr/>
        </p:nvSpPr>
        <p:spPr>
          <a:xfrm>
            <a:off x="261257" y="1739783"/>
            <a:ext cx="2579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Mesas de laboratorio y fregadero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B7B24A0-CF45-4051-87C1-613042774297}"/>
              </a:ext>
            </a:extLst>
          </p:cNvPr>
          <p:cNvSpPr txBox="1"/>
          <p:nvPr/>
        </p:nvSpPr>
        <p:spPr>
          <a:xfrm>
            <a:off x="3313732" y="1739783"/>
            <a:ext cx="234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Vitrinas y armarios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6D9EED8-36E6-476A-BF95-037BECD9744E}"/>
              </a:ext>
            </a:extLst>
          </p:cNvPr>
          <p:cNvSpPr txBox="1"/>
          <p:nvPr/>
        </p:nvSpPr>
        <p:spPr>
          <a:xfrm>
            <a:off x="6227081" y="1751690"/>
            <a:ext cx="210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Mechero bunsen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752D502-BA1F-46CE-8381-34ABEBC3B2D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4" y="2386114"/>
            <a:ext cx="2047875" cy="1781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8F89A52-5AE7-4392-8781-54C74232039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084" y="2386115"/>
            <a:ext cx="2192674" cy="1781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▷▷Mechero Bunsen de laboratorio.Definición y para que sirve. -  Características, definición y funciones.">
            <a:extLst>
              <a:ext uri="{FF2B5EF4-FFF2-40B4-BE49-F238E27FC236}">
                <a16:creationId xmlns="" xmlns:a16="http://schemas.microsoft.com/office/drawing/2014/main" id="{0DEF0A7F-2CE4-4B19-A0A6-D41DE45F1D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657" y="2386113"/>
            <a:ext cx="2047874" cy="178107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126ADC4-157F-413B-A6D9-E3878E961FCB}"/>
              </a:ext>
            </a:extLst>
          </p:cNvPr>
          <p:cNvSpPr txBox="1"/>
          <p:nvPr/>
        </p:nvSpPr>
        <p:spPr>
          <a:xfrm>
            <a:off x="9340166" y="1732188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Gradillas</a:t>
            </a:r>
            <a:r>
              <a:rPr lang="es-MX" b="1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13" name="Picture 12" descr="Gradilla metálica :: Gradillas :: Instrumentos de laboratorio ::  Instrumentos :: Museo histórico de enfermería :: Fundación José Llopis ::">
            <a:extLst>
              <a:ext uri="{FF2B5EF4-FFF2-40B4-BE49-F238E27FC236}">
                <a16:creationId xmlns="" xmlns:a16="http://schemas.microsoft.com/office/drawing/2014/main" id="{B3F8276D-A464-4D99-8124-796D28CAEB1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739" y="2386113"/>
            <a:ext cx="2105025" cy="178107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8CA21CA-C8EE-408B-80E2-D809F44CBF0F}"/>
              </a:ext>
            </a:extLst>
          </p:cNvPr>
          <p:cNvSpPr txBox="1"/>
          <p:nvPr/>
        </p:nvSpPr>
        <p:spPr>
          <a:xfrm>
            <a:off x="261255" y="4615543"/>
            <a:ext cx="2579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Estufa de incubación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DCB6CCA-1FF5-41E1-B172-D6C75872039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85" y="5104141"/>
            <a:ext cx="2228624" cy="153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4411AAF-F3CC-4B1B-AF77-6167D9AC8AE5}"/>
              </a:ext>
            </a:extLst>
          </p:cNvPr>
          <p:cNvSpPr txBox="1"/>
          <p:nvPr/>
        </p:nvSpPr>
        <p:spPr>
          <a:xfrm>
            <a:off x="3011487" y="4513943"/>
            <a:ext cx="2570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Frigorífico o cámaras refrigeradas.</a:t>
            </a:r>
          </a:p>
          <a:p>
            <a:endParaRPr lang="es-MX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8D4B1F4-5D84-4F15-BBD3-897ED774A0A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386" y="5104141"/>
            <a:ext cx="2379325" cy="162877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3D69903-BCAD-47D1-9CE5-FC1E2E3AFF4F}"/>
              </a:ext>
            </a:extLst>
          </p:cNvPr>
          <p:cNvSpPr txBox="1"/>
          <p:nvPr/>
        </p:nvSpPr>
        <p:spPr>
          <a:xfrm>
            <a:off x="6126048" y="4615543"/>
            <a:ext cx="2047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Congeladores.</a:t>
            </a:r>
          </a:p>
          <a:p>
            <a:endParaRPr lang="es-MX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3329BFD-E1A5-44D6-92C1-C4CF70600F4D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04140"/>
            <a:ext cx="2438399" cy="16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D830DCC-71FD-436E-B9B0-8F8F24E227DD}"/>
              </a:ext>
            </a:extLst>
          </p:cNvPr>
          <p:cNvSpPr txBox="1"/>
          <p:nvPr/>
        </p:nvSpPr>
        <p:spPr>
          <a:xfrm>
            <a:off x="8926286" y="4615543"/>
            <a:ext cx="2427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Microscopio óptico.</a:t>
            </a:r>
          </a:p>
          <a:p>
            <a:endParaRPr lang="es-MX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1D97D72-091C-43CA-B6FE-640CED70558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640" y="5104139"/>
            <a:ext cx="2427514" cy="1628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00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058FB2-A636-4070-AC50-28E8A4D6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06" y="285001"/>
            <a:ext cx="10999788" cy="1050313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EQUIPO Y MATERIALES UTILIZADOS EN LA MICROBIOLOGÍA</a:t>
            </a:r>
            <a:endParaRPr lang="es-MX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4A0BCE8-C474-4B1D-AFD9-FA1B048815F3}"/>
              </a:ext>
            </a:extLst>
          </p:cNvPr>
          <p:cNvSpPr txBox="1"/>
          <p:nvPr/>
        </p:nvSpPr>
        <p:spPr>
          <a:xfrm>
            <a:off x="6014869" y="1676400"/>
            <a:ext cx="267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Desionizador de agua.</a:t>
            </a:r>
          </a:p>
          <a:p>
            <a:endParaRPr lang="es-MX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BBE49E8-9CB2-4D38-8656-4CDB198AA15D}"/>
              </a:ext>
            </a:extLst>
          </p:cNvPr>
          <p:cNvSpPr txBox="1"/>
          <p:nvPr/>
        </p:nvSpPr>
        <p:spPr>
          <a:xfrm>
            <a:off x="3084476" y="1579925"/>
            <a:ext cx="257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Cámaras de seguridad biológica</a:t>
            </a:r>
            <a:r>
              <a:rPr lang="es-MX" dirty="0"/>
              <a:t>.</a:t>
            </a:r>
          </a:p>
          <a:p>
            <a:pPr algn="ctr"/>
            <a:endParaRPr lang="es-MX" dirty="0"/>
          </a:p>
          <a:p>
            <a:endParaRPr lang="es-MX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FD49EC-B5CD-435E-BCC0-DFF20B54F768}"/>
              </a:ext>
            </a:extLst>
          </p:cNvPr>
          <p:cNvSpPr txBox="1"/>
          <p:nvPr/>
        </p:nvSpPr>
        <p:spPr>
          <a:xfrm>
            <a:off x="261255" y="1676400"/>
            <a:ext cx="2579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Centrífuga.</a:t>
            </a:r>
          </a:p>
          <a:p>
            <a:pPr algn="ctr"/>
            <a:endParaRPr lang="es-MX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88B25D5-2378-4F13-AA1D-695CE391B19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5" y="2322731"/>
            <a:ext cx="2092960" cy="160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4F32756-E755-43EA-AEAE-2DB22352922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157" y="2341547"/>
            <a:ext cx="2416438" cy="160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C039C74-E903-4E57-BE24-A41E0E49EF3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2" y="2322731"/>
            <a:ext cx="2416438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3D0A1E7-B3F5-4777-AD43-5194A3AF6C4D}"/>
              </a:ext>
            </a:extLst>
          </p:cNvPr>
          <p:cNvSpPr txBox="1"/>
          <p:nvPr/>
        </p:nvSpPr>
        <p:spPr>
          <a:xfrm>
            <a:off x="9106426" y="1654629"/>
            <a:ext cx="267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Contador de colonias.</a:t>
            </a:r>
          </a:p>
          <a:p>
            <a:endParaRPr lang="es-MX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00D8190-0468-44DE-A299-2856C992593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791" y="2322731"/>
            <a:ext cx="2303103" cy="16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C010689-839A-4E84-B673-69757EB74C74}"/>
              </a:ext>
            </a:extLst>
          </p:cNvPr>
          <p:cNvSpPr txBox="1"/>
          <p:nvPr/>
        </p:nvSpPr>
        <p:spPr>
          <a:xfrm>
            <a:off x="261255" y="4246330"/>
            <a:ext cx="2675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 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Balanzas.</a:t>
            </a:r>
          </a:p>
          <a:p>
            <a:pPr algn="ctr"/>
            <a:endParaRPr lang="es-MX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3CFAA73-F557-471A-B9AF-F4E2253D4F48}"/>
              </a:ext>
            </a:extLst>
          </p:cNvPr>
          <p:cNvSpPr txBox="1"/>
          <p:nvPr/>
        </p:nvSpPr>
        <p:spPr>
          <a:xfrm>
            <a:off x="2937087" y="4246329"/>
            <a:ext cx="2675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Baños termostáticos.</a:t>
            </a:r>
          </a:p>
          <a:p>
            <a:pPr algn="ctr"/>
            <a:endParaRPr lang="es-MX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1B47CF1-DB19-445D-89E8-009484D58EB4}"/>
              </a:ext>
            </a:extLst>
          </p:cNvPr>
          <p:cNvSpPr txBox="1"/>
          <p:nvPr/>
        </p:nvSpPr>
        <p:spPr>
          <a:xfrm>
            <a:off x="6014869" y="4212104"/>
            <a:ext cx="267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Agitador/ mezclador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88DC063-E3D0-4D51-88F6-6FE75A9CA028}"/>
              </a:ext>
            </a:extLst>
          </p:cNvPr>
          <p:cNvSpPr txBox="1"/>
          <p:nvPr/>
        </p:nvSpPr>
        <p:spPr>
          <a:xfrm>
            <a:off x="9109751" y="4212331"/>
            <a:ext cx="267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Jarras de anaerobios.</a:t>
            </a:r>
          </a:p>
          <a:p>
            <a:endParaRPr lang="es-MX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DD22832-B23D-4EDC-9073-27830C5A7C1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80" y="4749875"/>
            <a:ext cx="2114550" cy="182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FE1D930-ADF1-4679-A61D-E1C2A20B526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157" y="4749875"/>
            <a:ext cx="2416438" cy="182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F919179-5E35-4A59-8D68-7C9E56FB55D2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46" y="4779481"/>
            <a:ext cx="2416438" cy="1793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A35F39B-CF02-4160-A4A7-0362DB101979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839" y="4779481"/>
            <a:ext cx="2364055" cy="1793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258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2F57FF-1915-4DC9-890D-505E94DB5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63" y="379790"/>
            <a:ext cx="11086874" cy="1100667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EQUIPO Y MATERIALES UTILIZADOS EN LA MICROBIOLOGÍA</a:t>
            </a:r>
            <a:endParaRPr lang="es-MX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770AA56-7DE7-446B-B905-40784274D948}"/>
              </a:ext>
            </a:extLst>
          </p:cNvPr>
          <p:cNvSpPr txBox="1"/>
          <p:nvPr/>
        </p:nvSpPr>
        <p:spPr>
          <a:xfrm>
            <a:off x="426883" y="1712686"/>
            <a:ext cx="267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Asas de siembra.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830C218-7DEE-44F7-AE48-A6549E955062}"/>
              </a:ext>
            </a:extLst>
          </p:cNvPr>
          <p:cNvSpPr txBox="1"/>
          <p:nvPr/>
        </p:nvSpPr>
        <p:spPr>
          <a:xfrm>
            <a:off x="9293058" y="1712685"/>
            <a:ext cx="267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Placas de Petri con medio sólido.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E3748CB-599E-4521-95C9-BD7D65DBCE96}"/>
              </a:ext>
            </a:extLst>
          </p:cNvPr>
          <p:cNvSpPr txBox="1"/>
          <p:nvPr/>
        </p:nvSpPr>
        <p:spPr>
          <a:xfrm>
            <a:off x="6407556" y="1712685"/>
            <a:ext cx="267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Placas de Petri.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587FA5-F5F6-48B1-A4BD-D7FE89F5F7BA}"/>
              </a:ext>
            </a:extLst>
          </p:cNvPr>
          <p:cNvSpPr txBox="1"/>
          <p:nvPr/>
        </p:nvSpPr>
        <p:spPr>
          <a:xfrm>
            <a:off x="3522054" y="1712685"/>
            <a:ext cx="267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-metros.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2ACED24-FE09-4E94-BB86-630F90988D5C}"/>
              </a:ext>
            </a:extLst>
          </p:cNvPr>
          <p:cNvSpPr txBox="1"/>
          <p:nvPr/>
        </p:nvSpPr>
        <p:spPr>
          <a:xfrm>
            <a:off x="3420168" y="4120829"/>
            <a:ext cx="267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Tubos con medio sólido.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F7702B7-A6BA-45FF-97CF-2A69009595C8}"/>
              </a:ext>
            </a:extLst>
          </p:cNvPr>
          <p:cNvSpPr txBox="1"/>
          <p:nvPr/>
        </p:nvSpPr>
        <p:spPr>
          <a:xfrm>
            <a:off x="6407556" y="4256899"/>
            <a:ext cx="267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Pipetas de vidrio.</a:t>
            </a:r>
            <a:endParaRPr lang="es-MX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28EC6CD-D588-4FDA-8E0B-5FD2B8295145}"/>
              </a:ext>
            </a:extLst>
          </p:cNvPr>
          <p:cNvSpPr txBox="1"/>
          <p:nvPr/>
        </p:nvSpPr>
        <p:spPr>
          <a:xfrm>
            <a:off x="426883" y="4120830"/>
            <a:ext cx="2574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Tubos con medio líquido.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484F678-7B00-46E8-8CA7-18130E716DAC}"/>
              </a:ext>
            </a:extLst>
          </p:cNvPr>
          <p:cNvSpPr txBox="1"/>
          <p:nvPr/>
        </p:nvSpPr>
        <p:spPr>
          <a:xfrm>
            <a:off x="9089284" y="4257093"/>
            <a:ext cx="267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Pipetas de plástico.</a:t>
            </a:r>
            <a:endParaRPr lang="es-MX" dirty="0"/>
          </a:p>
        </p:txBody>
      </p:sp>
      <p:pic>
        <p:nvPicPr>
          <p:cNvPr id="12" name="Picture 11" descr="SIEMBRA DE MICROORGANISMOS">
            <a:extLst>
              <a:ext uri="{FF2B5EF4-FFF2-40B4-BE49-F238E27FC236}">
                <a16:creationId xmlns="" xmlns:a16="http://schemas.microsoft.com/office/drawing/2014/main" id="{36F7AD99-B3FC-4972-BFB7-9945AD6A884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3" y="2259932"/>
            <a:ext cx="2448552" cy="181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A936C8D-58C9-4516-8A74-A2ED1029D96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054" y="2259932"/>
            <a:ext cx="2461006" cy="181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EE1E9C3-3F37-4BA5-BE22-AC7C0D668C8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938" y="2265484"/>
            <a:ext cx="2298748" cy="180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DC00CA9-8126-49E6-B0C3-C25ED3B3810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049" y="2266517"/>
            <a:ext cx="2439067" cy="176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AB0AABC-EEE3-4F89-8A3F-D7FB42C7DF4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83" y="4816958"/>
            <a:ext cx="2574232" cy="1859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CC18E58-A4F0-47AF-BA49-C59555F2288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168" y="4813327"/>
            <a:ext cx="2562892" cy="1863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A631AC7-BF6E-426F-AEB7-2542ADD9F9D9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938" y="4813326"/>
            <a:ext cx="2298748" cy="1863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0F90356-8EC5-4092-BFE2-CA47E5F7BCC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564" y="4813326"/>
            <a:ext cx="2397552" cy="1859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2488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083543-17FE-451D-8C4B-49425C35A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39" y="275771"/>
            <a:ext cx="11144931" cy="1291771"/>
          </a:xfrm>
        </p:spPr>
        <p:txBody>
          <a:bodyPr>
            <a:norm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EQUIPO Y MATERIALES UTILIZADOS EN LA MICROBIOLOGÍA</a:t>
            </a:r>
            <a:endParaRPr lang="es-MX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1306AE4-76B2-4E7C-BE9E-E17DDBE2C1A8}"/>
              </a:ext>
            </a:extLst>
          </p:cNvPr>
          <p:cNvSpPr txBox="1"/>
          <p:nvPr/>
        </p:nvSpPr>
        <p:spPr>
          <a:xfrm>
            <a:off x="4717881" y="4264424"/>
            <a:ext cx="267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Cucharas y espátulas.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EBB005A-023E-491D-B5C8-81F1DEDA2DF0}"/>
              </a:ext>
            </a:extLst>
          </p:cNvPr>
          <p:cNvSpPr txBox="1"/>
          <p:nvPr/>
        </p:nvSpPr>
        <p:spPr>
          <a:xfrm>
            <a:off x="2442184" y="4270759"/>
            <a:ext cx="267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Matraces.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252F9A8-EFA3-4E1C-8FB0-62DD11776BFD}"/>
              </a:ext>
            </a:extLst>
          </p:cNvPr>
          <p:cNvSpPr txBox="1"/>
          <p:nvPr/>
        </p:nvSpPr>
        <p:spPr>
          <a:xfrm>
            <a:off x="8905252" y="1746121"/>
            <a:ext cx="267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Portas y cubres.</a:t>
            </a:r>
            <a:endParaRPr lang="es-MX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A885530-A09F-49DF-A49C-978283384421}"/>
              </a:ext>
            </a:extLst>
          </p:cNvPr>
          <p:cNvSpPr txBox="1"/>
          <p:nvPr/>
        </p:nvSpPr>
        <p:spPr>
          <a:xfrm>
            <a:off x="0" y="4246351"/>
            <a:ext cx="267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Vasos de precipitados.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1405E9-D1D6-40AE-B8D4-E0173FB6B2DA}"/>
              </a:ext>
            </a:extLst>
          </p:cNvPr>
          <p:cNvSpPr txBox="1"/>
          <p:nvPr/>
        </p:nvSpPr>
        <p:spPr>
          <a:xfrm>
            <a:off x="6055797" y="1750528"/>
            <a:ext cx="267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Asas acodadas o Asas de </a:t>
            </a:r>
            <a:r>
              <a:rPr lang="es-MX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Digralsky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8F1CBF8-0844-464B-91FA-41DC6BF02B36}"/>
              </a:ext>
            </a:extLst>
          </p:cNvPr>
          <p:cNvSpPr txBox="1"/>
          <p:nvPr/>
        </p:nvSpPr>
        <p:spPr>
          <a:xfrm>
            <a:off x="3174712" y="1746121"/>
            <a:ext cx="267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Pipetas automáticas y puntas de pipeta.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8A5EDE9-A312-46BE-BBE7-9824669DE52B}"/>
              </a:ext>
            </a:extLst>
          </p:cNvPr>
          <p:cNvSpPr txBox="1"/>
          <p:nvPr/>
        </p:nvSpPr>
        <p:spPr>
          <a:xfrm>
            <a:off x="293627" y="1746121"/>
            <a:ext cx="267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Pipeteadores.</a:t>
            </a:r>
            <a:endParaRPr lang="es-MX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D65516A-43A3-4144-AD32-9D87E01C65A0}"/>
              </a:ext>
            </a:extLst>
          </p:cNvPr>
          <p:cNvSpPr txBox="1"/>
          <p:nvPr/>
        </p:nvSpPr>
        <p:spPr>
          <a:xfrm>
            <a:off x="7073986" y="4276476"/>
            <a:ext cx="267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Autoclave.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AE7613B-52EA-4971-AC9D-9E8E3F75B6D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27" y="2392451"/>
            <a:ext cx="2520857" cy="167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195DC59-4FC9-448E-9D5A-8019CCFEBBE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680" y="2392451"/>
            <a:ext cx="2520862" cy="167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sas Drigalsky para extensiones |">
            <a:extLst>
              <a:ext uri="{FF2B5EF4-FFF2-40B4-BE49-F238E27FC236}">
                <a16:creationId xmlns="" xmlns:a16="http://schemas.microsoft.com/office/drawing/2014/main" id="{B39B5D67-6A20-404C-98A0-3F8A5E534F3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769" y="2392450"/>
            <a:ext cx="2520858" cy="167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2124E33-A392-44AC-B6F5-17AB656B0E5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852" y="2392449"/>
            <a:ext cx="2520862" cy="167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0F97548-AE08-4B8D-96A3-E4BD5071AB9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27" y="4712103"/>
            <a:ext cx="2120213" cy="187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75D91CB-E1BE-43ED-ADC0-58A5FCEEB24C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120" y="4712103"/>
            <a:ext cx="1930400" cy="187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338DF65-B681-4F28-B0C8-0791803A2FA4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801" y="4736831"/>
            <a:ext cx="1930400" cy="184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6BC0FD1-33C3-4BB5-8BB8-BE5176863726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140" y="4712102"/>
            <a:ext cx="1962740" cy="187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305F6C3-D72B-4F83-8D9F-E979A6F9E5FC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820" y="4712102"/>
            <a:ext cx="1962740" cy="187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D676B24-3860-46F0-B9D5-1FA64AC6FB10}"/>
              </a:ext>
            </a:extLst>
          </p:cNvPr>
          <p:cNvSpPr txBox="1"/>
          <p:nvPr/>
        </p:nvSpPr>
        <p:spPr>
          <a:xfrm>
            <a:off x="9349683" y="4270140"/>
            <a:ext cx="267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Horno de Pasteur.</a:t>
            </a:r>
          </a:p>
        </p:txBody>
      </p:sp>
    </p:spTree>
    <p:extLst>
      <p:ext uri="{BB962C8B-B14F-4D97-AF65-F5344CB8AC3E}">
        <p14:creationId xmlns:p14="http://schemas.microsoft.com/office/powerpoint/2010/main" val="2610280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86CE85-57C3-48BA-8BBC-B266F4DF3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20133"/>
            <a:ext cx="10912702" cy="926495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PASTEURIZACIÓN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E1323A-AD70-4B3D-BCAE-B8EEDA6F6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132114"/>
            <a:ext cx="10912702" cy="11175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pasteurización es un proceso térmico, es realizado en líquidos con la intención de reducir la presencia de agentes patógenos que puedan contener.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F7F23CF-9645-42C4-BB9E-B70167EE525C}"/>
              </a:ext>
            </a:extLst>
          </p:cNvPr>
          <p:cNvSpPr txBox="1"/>
          <p:nvPr/>
        </p:nvSpPr>
        <p:spPr>
          <a:xfrm>
            <a:off x="159658" y="2299964"/>
            <a:ext cx="3570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VAT: </a:t>
            </a: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llamada  pasteurización lenta, consiste en calentar grandes cantidades de producto en un recipiente a 63̊ C durante 30 minutos, para luego dejar enfriar lentamente.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0708754-0426-44E1-8EED-069CF78425D6}"/>
              </a:ext>
            </a:extLst>
          </p:cNvPr>
          <p:cNvSpPr txBox="1"/>
          <p:nvPr/>
        </p:nvSpPr>
        <p:spPr>
          <a:xfrm>
            <a:off x="4180115" y="2299964"/>
            <a:ext cx="342537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HSTS: </a:t>
            </a:r>
          </a:p>
          <a:p>
            <a:pPr lvl="0"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empleado en los líquidos a granel, expone los alimentos a una temperatura de 72̊C durante 15 segundos. 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ECD530C-8AF3-4AA4-963E-BE4C17B29B23}"/>
              </a:ext>
            </a:extLst>
          </p:cNvPr>
          <p:cNvSpPr txBox="1"/>
          <p:nvPr/>
        </p:nvSpPr>
        <p:spPr>
          <a:xfrm>
            <a:off x="7895772" y="2299964"/>
            <a:ext cx="38898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UHT:</a:t>
            </a: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 utiliza en alimentos líquidos ligeramente ácidos, es de flujo continuo y mantiene el líquido a una temperatura superior que puede rondar los 138°C durante un período menor, de al menos dos segundos.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03516D4-F758-45D9-BF92-E698CB2255E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658539"/>
            <a:ext cx="3091543" cy="197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0BD21BB-DD0A-4166-9B80-454EDFA95C1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5" y="4297135"/>
            <a:ext cx="3425371" cy="2340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59FDBBE-02B3-4BDD-B992-CEE46B6AC02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72" y="4966316"/>
            <a:ext cx="3701142" cy="1666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0820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sterilizacion">
            <a:extLst>
              <a:ext uri="{FF2B5EF4-FFF2-40B4-BE49-F238E27FC236}">
                <a16:creationId xmlns="" xmlns:a16="http://schemas.microsoft.com/office/drawing/2014/main" id="{8D7D08A2-C500-459E-9C67-2106C9E97DA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8" t="18091"/>
          <a:stretch/>
        </p:blipFill>
        <p:spPr bwMode="auto">
          <a:xfrm>
            <a:off x="3933371" y="3106057"/>
            <a:ext cx="3373755" cy="3352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9121AE-3095-47E7-A50D-AADA55CB2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78190"/>
            <a:ext cx="11028817" cy="856344"/>
          </a:xfrm>
        </p:spPr>
        <p:txBody>
          <a:bodyPr>
            <a:normAutofit/>
          </a:bodyPr>
          <a:lstStyle/>
          <a:p>
            <a:pPr algn="ctr"/>
            <a:r>
              <a:rPr lang="es-MX" sz="4400" b="1" dirty="0">
                <a:latin typeface="Arial" panose="020B0604020202020204" pitchFamily="34" charset="0"/>
                <a:cs typeface="Arial" panose="020B0604020202020204" pitchFamily="34" charset="0"/>
              </a:rPr>
              <a:t>ESTERILIZACIÓN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2AE5D5-F2BA-493A-B278-D8FD301C5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0" y="1320801"/>
            <a:ext cx="10811103" cy="856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esterilización es el proceso por el cual se obtiene un producto libre de microorganismos viables.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6EDABC-F153-4B3C-B52D-83E37A5820FB}"/>
              </a:ext>
            </a:extLst>
          </p:cNvPr>
          <p:cNvSpPr txBox="1"/>
          <p:nvPr/>
        </p:nvSpPr>
        <p:spPr>
          <a:xfrm>
            <a:off x="478973" y="2360995"/>
            <a:ext cx="36285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Esterilización por métodos físicos: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Calor seco (estufa u horno).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Calor húmedo.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Radiaciones ionizantes (gamma, beta y ultravioleta).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Ondas supersónicas (microondas odontológico).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Filtración.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Ebullición.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Flameo.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Microesferas de vidrio.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1100924-D156-4633-AB28-29F483A5ED00}"/>
              </a:ext>
            </a:extLst>
          </p:cNvPr>
          <p:cNvSpPr txBox="1"/>
          <p:nvPr/>
        </p:nvSpPr>
        <p:spPr>
          <a:xfrm>
            <a:off x="7620001" y="2360995"/>
            <a:ext cx="32657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Esterilización por métodos químicos: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Óxido de etileno.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Plasma de peróxido de hidrogeno.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Pastillas de formol.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Soluciones químicas.</a:t>
            </a: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Limpieza de instrumentos de laboratorio de vidrio - Cómo limpiar cristales">
            <a:extLst>
              <a:ext uri="{FF2B5EF4-FFF2-40B4-BE49-F238E27FC236}">
                <a16:creationId xmlns="" xmlns:a16="http://schemas.microsoft.com/office/drawing/2014/main" id="{B66993E7-CC53-4C04-B84C-F05C29D9B4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631" y="4782457"/>
            <a:ext cx="3958998" cy="1797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809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DB5A44-5638-4483-AA34-D92D79B1D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83" y="424543"/>
            <a:ext cx="10854645" cy="765629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SANITIZACIÓN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11D89C-1FE2-4D91-85EF-1BA7901F2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583" y="1915885"/>
            <a:ext cx="6122988" cy="3820886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sanitización es el proceso por el cual se realiza una reducción sustancial del contenido microbiano, hasta un nivel de seguridad, sin que se llegue a la desaparición completa de microorganismos patógenos, sin producir algún tipo de infección.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905EEE3-9926-43B8-A945-54BEE769F85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3" y="1915885"/>
            <a:ext cx="4717143" cy="4354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737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F071F9-10AF-4162-BA9B-D7A471CFB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369508"/>
            <a:ext cx="10767559" cy="862391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DESINFECCIÓN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8B1020F-BC6B-4734-83AC-6307C2C31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1992086"/>
            <a:ext cx="6718075" cy="361526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desinfección es el proceso químico que mata o erradica los microorganismos sin discriminación (tales como agentes patógenos) al igual como las bacterias, virus y protozoos impidiendo el crecimiento de microorganismos patógenos en fase vegetativa que se encuentren en objetos inertes.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CC62752-EE81-4F6E-B906-810DFE26A51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629" y="1880960"/>
            <a:ext cx="4020457" cy="4113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490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F45591-4EA7-4A47-93F9-09641819A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78190"/>
            <a:ext cx="11028817" cy="882954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PARASITOLOGÍA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302FF8-FC43-499E-B230-7F3412CD7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2322285"/>
            <a:ext cx="6297159" cy="3343125"/>
          </a:xfrm>
        </p:spPr>
        <p:txBody>
          <a:bodyPr>
            <a:normAutofit/>
          </a:bodyPr>
          <a:lstStyle/>
          <a:p>
            <a:pPr algn="just"/>
            <a:r>
              <a:rPr lang="es-MX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parasitología es la expedición de la biología que estudia el fenómeno del parasitismo. Por un lado, estudia a los organismos vivos parásitos, y la relación de ellos con sus hospedadores y el medio ambiente. </a:t>
            </a:r>
          </a:p>
          <a:p>
            <a:endParaRPr lang="es-MX" dirty="0"/>
          </a:p>
        </p:txBody>
      </p:sp>
      <p:pic>
        <p:nvPicPr>
          <p:cNvPr id="4" name="Picture 3" descr="Atlas de Parasitologia #parasitologia #vermes #biomedicina #biomed  #analisesclinicas | Parasitologia, Hematologia, Biomedicina estética">
            <a:extLst>
              <a:ext uri="{FF2B5EF4-FFF2-40B4-BE49-F238E27FC236}">
                <a16:creationId xmlns="" xmlns:a16="http://schemas.microsoft.com/office/drawing/2014/main" id="{BAD3B533-93B5-4CCA-B83D-654B08A467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271" y="1781175"/>
            <a:ext cx="4056518" cy="4561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4293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D9DFBA-2D6D-4674-9FB1-8DFB30FA4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583"/>
            <a:ext cx="10178143" cy="1028246"/>
          </a:xfrm>
        </p:spPr>
        <p:txBody>
          <a:bodyPr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MICROBIOLOGÍA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02C9B2-F5E0-446E-9671-9563954BE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15743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microbiología es la rama de la biología que estudia los microorganismos tanto procariotas y virus como eucariotas simples, uni y pluricelulares. </a:t>
            </a:r>
          </a:p>
          <a:p>
            <a:pPr algn="just"/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organismos objeto de esta rama son aquellos que solo son visibles al microscopio. </a:t>
            </a:r>
          </a:p>
          <a:p>
            <a:pPr algn="just"/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encarga de la descripción de los microorganismos, clasificación, estudio de su funcionamiento y modos de vida, así como de su distribución y en caso de ser patógenos de sus modos de infección y mecanismos para eliminarlos.</a:t>
            </a:r>
          </a:p>
          <a:p>
            <a:pPr marL="0" indent="0" algn="just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sumen de Delimitación del contenido de la asignatura: Microbiología y  Parasitología y formación docente">
            <a:extLst>
              <a:ext uri="{FF2B5EF4-FFF2-40B4-BE49-F238E27FC236}">
                <a16:creationId xmlns="" xmlns:a16="http://schemas.microsoft.com/office/drawing/2014/main" id="{8010EB0D-7FEE-43E8-A1F5-A95575722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8" y="1509486"/>
            <a:ext cx="4554991" cy="466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7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E61CD3-A4DE-4714-93EB-E8D99140E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71" y="377370"/>
            <a:ext cx="11437257" cy="1001487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CLASIFICACIÓN DE LOS MICROORGANISMOS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49B36B-7829-46ED-9ACA-8109CABC0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62" y="1378857"/>
            <a:ext cx="10724017" cy="88537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MX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llama microorganismo o microbio a un ser vivo u organismo tan diminuto que solo puede ser visto por medio de un microscopio.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A05FF30-A680-4676-8913-53141A7F0DB8}"/>
              </a:ext>
            </a:extLst>
          </p:cNvPr>
          <p:cNvSpPr txBox="1"/>
          <p:nvPr/>
        </p:nvSpPr>
        <p:spPr>
          <a:xfrm>
            <a:off x="246745" y="2365830"/>
            <a:ext cx="2989943" cy="20005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BACTERIAS:</a:t>
            </a: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Organismo microscópico unicelular, carente de núcleo, que se multiplica por división celular sencilla o por esporas.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D727AD-47D2-40CD-82D2-CAFF0D263D60}"/>
              </a:ext>
            </a:extLst>
          </p:cNvPr>
          <p:cNvSpPr txBox="1"/>
          <p:nvPr/>
        </p:nvSpPr>
        <p:spPr>
          <a:xfrm>
            <a:off x="3356428" y="2365830"/>
            <a:ext cx="2619829" cy="20005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VIRUS:</a:t>
            </a: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organismos bastante simples, no pueden nutrirse, relacionarse ni reproducirse por sí solos.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0B8A809-3062-410C-B3E5-860762DE2428}"/>
              </a:ext>
            </a:extLst>
          </p:cNvPr>
          <p:cNvSpPr txBox="1"/>
          <p:nvPr/>
        </p:nvSpPr>
        <p:spPr>
          <a:xfrm>
            <a:off x="6155867" y="2365830"/>
            <a:ext cx="2989943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HONGOS:</a:t>
            </a: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organismos eucariotas uni o pluricelulares, su reproducción es por gemación, esporulación o fragmentación en el medio extracelular.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31B2F67-A7F9-4098-960D-04D2DDD274F7}"/>
              </a:ext>
            </a:extLst>
          </p:cNvPr>
          <p:cNvSpPr txBox="1"/>
          <p:nvPr/>
        </p:nvSpPr>
        <p:spPr>
          <a:xfrm>
            <a:off x="9325420" y="2365830"/>
            <a:ext cx="2619829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PARASITOS:</a:t>
            </a: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es un organismo que vive sobre un organismo huésped o en su interior y se alimenta a expensas del huésped.</a:t>
            </a:r>
          </a:p>
        </p:txBody>
      </p:sp>
      <p:pic>
        <p:nvPicPr>
          <p:cNvPr id="8" name="Picture 7" descr="Clasificación de las bacterias - ¡¡RESUMEN CORTO + FÁCIL!!">
            <a:extLst>
              <a:ext uri="{FF2B5EF4-FFF2-40B4-BE49-F238E27FC236}">
                <a16:creationId xmlns="" xmlns:a16="http://schemas.microsoft.com/office/drawing/2014/main" id="{189F3C7F-397B-47F2-8931-DA1BCE8010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4" y="4366378"/>
            <a:ext cx="2989943" cy="2409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FF72CCE-692D-4461-9DE2-CE8B64EA60F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993" y="4366377"/>
            <a:ext cx="2619377" cy="2409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Experimento educativo: Moho - EspacioCiencia.com">
            <a:extLst>
              <a:ext uri="{FF2B5EF4-FFF2-40B4-BE49-F238E27FC236}">
                <a16:creationId xmlns="" xmlns:a16="http://schemas.microsoft.com/office/drawing/2014/main" id="{066DCB8A-C4F6-457F-9991-DAD57510F1D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7" b="14065"/>
          <a:stretch/>
        </p:blipFill>
        <p:spPr bwMode="auto">
          <a:xfrm>
            <a:off x="6155867" y="4614716"/>
            <a:ext cx="2989943" cy="216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Parasitología humana">
            <a:extLst>
              <a:ext uri="{FF2B5EF4-FFF2-40B4-BE49-F238E27FC236}">
                <a16:creationId xmlns="" xmlns:a16="http://schemas.microsoft.com/office/drawing/2014/main" id="{461EAF2F-AAFF-49FC-9AEE-3C6536D2982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 bwMode="auto">
          <a:xfrm>
            <a:off x="9325420" y="4674153"/>
            <a:ext cx="2619829" cy="2102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866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18B0B2-BCED-44FA-94E0-5069E349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18253"/>
            <a:ext cx="10776268" cy="861908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CLASIFICACIÓN DE LOS PARASITOS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60FC5BA-A042-4BBC-AB21-61E576A942E1}"/>
              </a:ext>
            </a:extLst>
          </p:cNvPr>
          <p:cNvSpPr txBox="1"/>
          <p:nvPr/>
        </p:nvSpPr>
        <p:spPr>
          <a:xfrm>
            <a:off x="228600" y="1600200"/>
            <a:ext cx="324612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ECTOPARÁSITOS:</a:t>
            </a: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viven en contacto con el exterior de su hospedador.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115AB4A-D040-467C-BA85-57F0B2BB833F}"/>
              </a:ext>
            </a:extLst>
          </p:cNvPr>
          <p:cNvSpPr txBox="1"/>
          <p:nvPr/>
        </p:nvSpPr>
        <p:spPr>
          <a:xfrm>
            <a:off x="3992880" y="1600200"/>
            <a:ext cx="3459480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ENDOPARÁSITOS:</a:t>
            </a: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viven en el interior del cuerpo de su hospedador.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6F8817C-C3D1-4A42-9598-3AC190D63B01}"/>
              </a:ext>
            </a:extLst>
          </p:cNvPr>
          <p:cNvSpPr txBox="1"/>
          <p:nvPr/>
        </p:nvSpPr>
        <p:spPr>
          <a:xfrm>
            <a:off x="7970520" y="1600200"/>
            <a:ext cx="3672840" cy="20005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MESOPARÁSITOS:</a:t>
            </a: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poseen una parte de su cuerpo mirando hacia el exterior y otra anclada profundamente en los tejidos de su hospedador.</a:t>
            </a:r>
          </a:p>
        </p:txBody>
      </p:sp>
      <p:pic>
        <p:nvPicPr>
          <p:cNvPr id="8" name="Picture 7" descr="Parásitos Externos">
            <a:extLst>
              <a:ext uri="{FF2B5EF4-FFF2-40B4-BE49-F238E27FC236}">
                <a16:creationId xmlns="" xmlns:a16="http://schemas.microsoft.com/office/drawing/2014/main" id="{527251E7-B233-4EBF-8600-15E4EF2651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2677418"/>
            <a:ext cx="3261360" cy="3449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lasificación de los diferentes tipos de parásitos ~ microbiologia">
            <a:extLst>
              <a:ext uri="{FF2B5EF4-FFF2-40B4-BE49-F238E27FC236}">
                <a16:creationId xmlns="" xmlns:a16="http://schemas.microsoft.com/office/drawing/2014/main" id="{66B0F49B-A7F4-46D5-92D8-B07A9540D5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81" y="2677418"/>
            <a:ext cx="3459480" cy="3449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ECBD260-F8F2-4896-9A6F-AAA143954CB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20" y="3600748"/>
            <a:ext cx="3684269" cy="2525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146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27A957-9053-4EF3-8FE6-16393D3F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26720"/>
            <a:ext cx="10715308" cy="819573"/>
          </a:xfrm>
        </p:spPr>
        <p:txBody>
          <a:bodyPr>
            <a:normAutofit/>
          </a:bodyPr>
          <a:lstStyle/>
          <a:p>
            <a:pPr algn="ctr"/>
            <a:r>
              <a:rPr lang="es-MX" sz="4400" b="1" dirty="0">
                <a:latin typeface="Arial" panose="020B0604020202020204" pitchFamily="34" charset="0"/>
                <a:cs typeface="Arial" panose="020B0604020202020204" pitchFamily="34" charset="0"/>
              </a:rPr>
              <a:t>LA CÉLULA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7C6BC8-CCBF-4B1F-9B8B-26A168B78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447801"/>
            <a:ext cx="11142028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célula es la unidad morfológica y funcional que compone a todo ser vivo. Estás unidades morfológicas se dividen en dos grandes grupos según su estructura: células procariotas y eucariotas.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249375F-C46E-452D-9A3A-C1F2B55F74B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3429000"/>
            <a:ext cx="5167948" cy="300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▷【CÉLULA EUCARIOTA】» Características, animal y vegetal">
            <a:extLst>
              <a:ext uri="{FF2B5EF4-FFF2-40B4-BE49-F238E27FC236}">
                <a16:creationId xmlns="" xmlns:a16="http://schemas.microsoft.com/office/drawing/2014/main" id="{11157C68-810A-43F7-8B7F-18B939E5AE9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0"/>
          <a:stretch/>
        </p:blipFill>
        <p:spPr bwMode="auto">
          <a:xfrm>
            <a:off x="6339842" y="3428999"/>
            <a:ext cx="4743448" cy="3002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3587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E57C3C-A4DA-4920-AA2D-C836DE3B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50519"/>
            <a:ext cx="10823576" cy="899161"/>
          </a:xfrm>
        </p:spPr>
        <p:txBody>
          <a:bodyPr>
            <a:normAutofit/>
          </a:bodyPr>
          <a:lstStyle/>
          <a:p>
            <a:pPr algn="ctr"/>
            <a:r>
              <a:rPr lang="es-MX" sz="4400" b="1" dirty="0">
                <a:latin typeface="Arial" panose="020B0604020202020204" pitchFamily="34" charset="0"/>
                <a:cs typeface="Arial" panose="020B0604020202020204" pitchFamily="34" charset="0"/>
              </a:rPr>
              <a:t>ORGANELOS CELULARES: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DE3FCC0-49A7-4375-A34A-92D65E30ABA1}"/>
              </a:ext>
            </a:extLst>
          </p:cNvPr>
          <p:cNvSpPr txBox="1"/>
          <p:nvPr/>
        </p:nvSpPr>
        <p:spPr>
          <a:xfrm>
            <a:off x="426720" y="1569720"/>
            <a:ext cx="5044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 CELULAR:</a:t>
            </a:r>
          </a:p>
          <a:p>
            <a:pPr algn="just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Es el límite externo de la célula formada por fosfolípidos y su función es delimitar la célula y controlar lo que se sale o ingresa de la célula.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8DC02F5-5D95-4A8D-9465-79F3014B8A69}"/>
              </a:ext>
            </a:extLst>
          </p:cNvPr>
          <p:cNvSpPr txBox="1"/>
          <p:nvPr/>
        </p:nvSpPr>
        <p:spPr>
          <a:xfrm>
            <a:off x="6463348" y="1569720"/>
            <a:ext cx="5044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CITOPLASMA:</a:t>
            </a:r>
          </a:p>
          <a:p>
            <a:pPr lvl="0" algn="just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Es una emulsión coloidal muy fina de aspecto granuloso, su función es albergar los orgánulos celulares y contribuir al movimiento de estos. 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Partes de la célula - Significados">
            <a:extLst>
              <a:ext uri="{FF2B5EF4-FFF2-40B4-BE49-F238E27FC236}">
                <a16:creationId xmlns="" xmlns:a16="http://schemas.microsoft.com/office/drawing/2014/main" id="{EFD1DC6A-2D83-4AE2-9FAC-E74C2C0865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4030981"/>
            <a:ext cx="5044440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C900EBC-F7B7-4DEF-99F4-A0C2F43BC5F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8"/>
          <a:stretch/>
        </p:blipFill>
        <p:spPr bwMode="auto">
          <a:xfrm>
            <a:off x="6463348" y="4030981"/>
            <a:ext cx="5044440" cy="247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7764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F47227-64CA-4F45-8050-FF3B8ED0E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43840"/>
            <a:ext cx="10943908" cy="838201"/>
          </a:xfrm>
        </p:spPr>
        <p:txBody>
          <a:bodyPr>
            <a:normAutofit/>
          </a:bodyPr>
          <a:lstStyle/>
          <a:p>
            <a:pPr algn="ctr"/>
            <a:r>
              <a:rPr lang="es-MX" sz="4400" b="1" dirty="0">
                <a:latin typeface="Arial" panose="020B0604020202020204" pitchFamily="34" charset="0"/>
                <a:cs typeface="Arial" panose="020B0604020202020204" pitchFamily="34" charset="0"/>
              </a:rPr>
              <a:t>ORGANELOS CELULARES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E5BE57C-0462-4034-B703-096AA8B53259}"/>
              </a:ext>
            </a:extLst>
          </p:cNvPr>
          <p:cNvSpPr txBox="1"/>
          <p:nvPr/>
        </p:nvSpPr>
        <p:spPr>
          <a:xfrm>
            <a:off x="121920" y="1234440"/>
            <a:ext cx="51511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MITOCONDRIA:</a:t>
            </a:r>
          </a:p>
          <a:p>
            <a:pPr algn="just"/>
            <a:r>
              <a:rPr lang="es-ES_tradnl" sz="2200" b="1" dirty="0">
                <a:latin typeface="Arial" panose="020B0604020202020204" pitchFamily="34" charset="0"/>
                <a:cs typeface="Arial" panose="020B0604020202020204" pitchFamily="34" charset="0"/>
              </a:rPr>
              <a:t>Se encarga de suministrar la mayor parte de la energía necesaria para la actividad celular (respiración celular)</a:t>
            </a:r>
          </a:p>
          <a:p>
            <a:pPr algn="just"/>
            <a:r>
              <a:rPr lang="es-ES_tradnl" sz="2200" b="1" dirty="0">
                <a:latin typeface="Arial" panose="020B0604020202020204" pitchFamily="34" charset="0"/>
                <a:cs typeface="Arial" panose="020B0604020202020204" pitchFamily="34" charset="0"/>
              </a:rPr>
              <a:t>Actúa como centro de energía de la célula y sintetizan ATP. </a:t>
            </a:r>
            <a:endParaRPr lang="es-MX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8C2805C-6611-429C-9F28-FCA75EF7944D}"/>
              </a:ext>
            </a:extLst>
          </p:cNvPr>
          <p:cNvSpPr txBox="1"/>
          <p:nvPr/>
        </p:nvSpPr>
        <p:spPr>
          <a:xfrm>
            <a:off x="5760720" y="1234440"/>
            <a:ext cx="62026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_tradnl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RETÍCULO ENDOPLÁSMICO:</a:t>
            </a:r>
          </a:p>
          <a:p>
            <a:pPr lvl="0" algn="just"/>
            <a:r>
              <a:rPr lang="es-ES_tradnl" sz="2200" b="1" dirty="0">
                <a:latin typeface="Arial" panose="020B0604020202020204" pitchFamily="34" charset="0"/>
                <a:cs typeface="Arial" panose="020B0604020202020204" pitchFamily="34" charset="0"/>
              </a:rPr>
              <a:t>Interviene en funciones relacionadas con la síntesis proteica, metabolismo de lípidos y algunos esteroides, así como el transporte intracelular. </a:t>
            </a:r>
            <a:endParaRPr lang="es-MX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liso: </a:t>
            </a:r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se encarga de metabolizar los lípidos</a:t>
            </a:r>
          </a:p>
          <a:p>
            <a:pPr algn="just"/>
            <a:r>
              <a:rPr lang="es-MX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Rugoso: </a:t>
            </a:r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se encarga de producir proteínas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162F9F9-F34D-48DF-8C38-000294B9195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20" y="3879829"/>
            <a:ext cx="6050280" cy="273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4">
            <a:hlinkClick r:id="rId3"/>
            <a:extLst>
              <a:ext uri="{FF2B5EF4-FFF2-40B4-BE49-F238E27FC236}">
                <a16:creationId xmlns="" xmlns:a16="http://schemas.microsoft.com/office/drawing/2014/main" id="{428C48E8-02DE-417B-B65E-C42A59D160A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44060"/>
            <a:ext cx="5044440" cy="2819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7896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496A5F-8E29-4572-8E0C-2B9D972E6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81093"/>
            <a:ext cx="10486708" cy="877148"/>
          </a:xfrm>
        </p:spPr>
        <p:txBody>
          <a:bodyPr>
            <a:normAutofit/>
          </a:bodyPr>
          <a:lstStyle/>
          <a:p>
            <a:pPr algn="ctr"/>
            <a:r>
              <a:rPr lang="es-MX" sz="4400" b="1" dirty="0">
                <a:latin typeface="Arial" panose="020B0604020202020204" pitchFamily="34" charset="0"/>
                <a:cs typeface="Arial" panose="020B0604020202020204" pitchFamily="34" charset="0"/>
              </a:rPr>
              <a:t>ORGANELOS CELULARES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B412E7C-11FA-47A9-A54F-A9849F56D441}"/>
              </a:ext>
            </a:extLst>
          </p:cNvPr>
          <p:cNvSpPr txBox="1"/>
          <p:nvPr/>
        </p:nvSpPr>
        <p:spPr>
          <a:xfrm>
            <a:off x="350520" y="1219201"/>
            <a:ext cx="5135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LISOSOMAS:</a:t>
            </a:r>
          </a:p>
          <a:p>
            <a:pPr algn="just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Se encargan de la digestión celular.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F037B2D-E631-4C8F-8AC8-B222FD845129}"/>
              </a:ext>
            </a:extLst>
          </p:cNvPr>
          <p:cNvSpPr txBox="1"/>
          <p:nvPr/>
        </p:nvSpPr>
        <p:spPr>
          <a:xfrm>
            <a:off x="6353492" y="1219202"/>
            <a:ext cx="51358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APARATO DE GOLGI:</a:t>
            </a:r>
          </a:p>
          <a:p>
            <a:pPr algn="just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Procesa, empaqueta y distribuye proteínas a otros organelos para su exportación.</a:t>
            </a:r>
          </a:p>
          <a:p>
            <a:endParaRPr lang="es-MX" dirty="0"/>
          </a:p>
        </p:txBody>
      </p:sp>
      <p:pic>
        <p:nvPicPr>
          <p:cNvPr id="9218" name="Picture 2" descr="Lisosomas: características, estructura, funciones y tipos - Lifeder">
            <a:extLst>
              <a:ext uri="{FF2B5EF4-FFF2-40B4-BE49-F238E27FC236}">
                <a16:creationId xmlns="" xmlns:a16="http://schemas.microsoft.com/office/drawing/2014/main" id="{67C8AAED-715F-4F24-98F3-CBE2A274C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" y="2882264"/>
            <a:ext cx="5135880" cy="344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4575AE1-C515-4D5C-BF89-39ACC994785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254" y="2882263"/>
            <a:ext cx="5457825" cy="3442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3985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EEE41C-07EC-44C0-96F5-880F925A3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463973"/>
            <a:ext cx="11233468" cy="922867"/>
          </a:xfrm>
        </p:spPr>
        <p:txBody>
          <a:bodyPr>
            <a:normAutofit/>
          </a:bodyPr>
          <a:lstStyle/>
          <a:p>
            <a:pPr algn="ctr"/>
            <a:r>
              <a:rPr lang="es-MX" sz="4400" b="1" dirty="0">
                <a:latin typeface="Arial" panose="020B0604020202020204" pitchFamily="34" charset="0"/>
                <a:cs typeface="Arial" panose="020B0604020202020204" pitchFamily="34" charset="0"/>
              </a:rPr>
              <a:t>ORGANELOS CELULARES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678D2CB-C60A-4AE6-9031-12EA3AFAE938}"/>
              </a:ext>
            </a:extLst>
          </p:cNvPr>
          <p:cNvSpPr txBox="1"/>
          <p:nvPr/>
        </p:nvSpPr>
        <p:spPr>
          <a:xfrm>
            <a:off x="335280" y="1584960"/>
            <a:ext cx="52882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RIBOSOMAS:</a:t>
            </a:r>
          </a:p>
          <a:p>
            <a:pPr algn="just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Son un complejo molecular encargado de sintetizar proteínas a partir de la información genética que les llega del ADN transcrita en forma de ARN mensajero (ARNm). 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C2335CE-74AD-4D09-B499-B086EC139E42}"/>
              </a:ext>
            </a:extLst>
          </p:cNvPr>
          <p:cNvSpPr txBox="1"/>
          <p:nvPr/>
        </p:nvSpPr>
        <p:spPr>
          <a:xfrm>
            <a:off x="6568442" y="1584960"/>
            <a:ext cx="519683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CENTRIOLOS:</a:t>
            </a:r>
          </a:p>
          <a:p>
            <a:pPr algn="just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Son orgánulos que intervienen en la división celular siendo una pareja de centriolos un diplosoma sólo presente en células animales. 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193A86B-F1FB-4B1E-92AC-50FF5CE8B94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4013002"/>
            <a:ext cx="5288280" cy="264687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42" name="Picture 2" descr="Centriolos – Histo-embriología">
            <a:extLst>
              <a:ext uri="{FF2B5EF4-FFF2-40B4-BE49-F238E27FC236}">
                <a16:creationId xmlns="" xmlns:a16="http://schemas.microsoft.com/office/drawing/2014/main" id="{6BA46E35-4416-454B-9D3E-EAF643191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13002"/>
            <a:ext cx="5288280" cy="264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531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39F4D3-0EED-426F-8CC1-D6D5C05D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296333"/>
            <a:ext cx="11157268" cy="1044788"/>
          </a:xfrm>
        </p:spPr>
        <p:txBody>
          <a:bodyPr>
            <a:normAutofit/>
          </a:bodyPr>
          <a:lstStyle/>
          <a:p>
            <a:pPr algn="ctr"/>
            <a:r>
              <a:rPr lang="es-MX" sz="4800" b="1" dirty="0">
                <a:latin typeface="Arial" panose="020B0604020202020204" pitchFamily="34" charset="0"/>
                <a:cs typeface="Arial" panose="020B0604020202020204" pitchFamily="34" charset="0"/>
              </a:rPr>
              <a:t>ORGANELOS CELULARES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751CDD2-E92B-44CA-8CF6-21BD702E8A15}"/>
              </a:ext>
            </a:extLst>
          </p:cNvPr>
          <p:cNvSpPr txBox="1"/>
          <p:nvPr/>
        </p:nvSpPr>
        <p:spPr>
          <a:xfrm>
            <a:off x="562292" y="1554480"/>
            <a:ext cx="442118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VACUOLA:</a:t>
            </a:r>
          </a:p>
          <a:p>
            <a:pPr algn="just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compartimentos cerrados o limitados por membrana plasmática que tienen la función de almacenar fluidos y desechos de la célula.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3390035-C49C-4191-B749-867CC2CF3643}"/>
              </a:ext>
            </a:extLst>
          </p:cNvPr>
          <p:cNvSpPr txBox="1"/>
          <p:nvPr/>
        </p:nvSpPr>
        <p:spPr>
          <a:xfrm>
            <a:off x="7208521" y="1554480"/>
            <a:ext cx="3962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NUCLEO:</a:t>
            </a:r>
          </a:p>
          <a:p>
            <a:pPr algn="just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Su función  es mantener la integridad de los genes (ADN) y controlar las actividades celulares, 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Vacuola vegetal. | Célula animal, Motores de busqueda, Célula vegetal">
            <a:extLst>
              <a:ext uri="{FF2B5EF4-FFF2-40B4-BE49-F238E27FC236}">
                <a16:creationId xmlns="" xmlns:a16="http://schemas.microsoft.com/office/drawing/2014/main" id="{E89D24FD-334F-4BC2-B56F-95B1211B1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3924359"/>
            <a:ext cx="2363788" cy="263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FC134F0-1C4B-41BA-8122-F6297E19736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24357"/>
            <a:ext cx="2743200" cy="2637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1B8491B-E5B4-48D9-9178-A704A2ABF02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768388"/>
            <a:ext cx="4402455" cy="279327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24779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C6CEE6-E6F5-48BA-8E81-A8929B96A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86" y="357293"/>
            <a:ext cx="11065828" cy="1060028"/>
          </a:xfrm>
        </p:spPr>
        <p:txBody>
          <a:bodyPr>
            <a:normAutofit/>
          </a:bodyPr>
          <a:lstStyle/>
          <a:p>
            <a:pPr algn="ctr"/>
            <a:r>
              <a:rPr lang="es-MX" sz="4400" b="1" dirty="0">
                <a:latin typeface="Arial" panose="020B0604020202020204" pitchFamily="34" charset="0"/>
                <a:cs typeface="Arial" panose="020B0604020202020204" pitchFamily="34" charset="0"/>
              </a:rPr>
              <a:t>ORGANELOS CELULARES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4E70321-4156-40A8-AF2B-D57A7986FDAF}"/>
              </a:ext>
            </a:extLst>
          </p:cNvPr>
          <p:cNvSpPr txBox="1"/>
          <p:nvPr/>
        </p:nvSpPr>
        <p:spPr>
          <a:xfrm>
            <a:off x="426719" y="1584961"/>
            <a:ext cx="524256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NUCLEOLO:</a:t>
            </a:r>
          </a:p>
          <a:p>
            <a:pPr algn="just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La función principal del nucléolo es la producción y ensamblaje de los componentes ribosómicos. 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4C7544E-7931-4BAB-B701-1096BABA1679}"/>
              </a:ext>
            </a:extLst>
          </p:cNvPr>
          <p:cNvSpPr txBox="1"/>
          <p:nvPr/>
        </p:nvSpPr>
        <p:spPr>
          <a:xfrm>
            <a:off x="6187439" y="1569720"/>
            <a:ext cx="524256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NUCLEOPLASMA:</a:t>
            </a:r>
          </a:p>
          <a:p>
            <a:pPr algn="just"/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Es un líquido viscoso, que consiste en una emulsión coloidal muy fina que rodea y separa a la cromatina y al nucléolo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2FD7CB8-5245-4824-9B10-AEC34291636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694" y="3570268"/>
            <a:ext cx="5107306" cy="2853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 descr="El nucleolo">
            <a:extLst>
              <a:ext uri="{FF2B5EF4-FFF2-40B4-BE49-F238E27FC236}">
                <a16:creationId xmlns="" xmlns:a16="http://schemas.microsoft.com/office/drawing/2014/main" id="{5D48B926-616B-49F6-8283-C0E451CF0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15" y="3428999"/>
            <a:ext cx="4906167" cy="299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33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340" y="44642"/>
            <a:ext cx="10108478" cy="1507067"/>
          </a:xfrm>
        </p:spPr>
        <p:txBody>
          <a:bodyPr>
            <a:normAutofit/>
          </a:bodyPr>
          <a:lstStyle/>
          <a:p>
            <a:pPr algn="ctr"/>
            <a:r>
              <a:rPr lang="es-MX" dirty="0" smtClean="0"/>
              <a:t>Grupos de microorganismos estudiados por la microbiología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180" t="20170" r="14966" b="9375"/>
          <a:stretch/>
        </p:blipFill>
        <p:spPr>
          <a:xfrm>
            <a:off x="1482435" y="1551709"/>
            <a:ext cx="9573491" cy="51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2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28401F-6F10-4545-95E2-165533DDD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0914"/>
            <a:ext cx="10515600" cy="1030514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ANTECEDENTES DE LA MICROBIOLOGÍA</a:t>
            </a:r>
          </a:p>
        </p:txBody>
      </p:sp>
      <p:pic>
        <p:nvPicPr>
          <p:cNvPr id="3074" name="Picture 2" descr="Historia del microscopio ¿Quien inventó el microscopio?">
            <a:extLst>
              <a:ext uri="{FF2B5EF4-FFF2-40B4-BE49-F238E27FC236}">
                <a16:creationId xmlns="" xmlns:a16="http://schemas.microsoft.com/office/drawing/2014/main" id="{5D4CB280-F70E-4405-B65A-20F8EE891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9" y="3701143"/>
            <a:ext cx="2873829" cy="285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obert Hooke (1635-1703) | Biología">
            <a:extLst>
              <a:ext uri="{FF2B5EF4-FFF2-40B4-BE49-F238E27FC236}">
                <a16:creationId xmlns="" xmlns:a16="http://schemas.microsoft.com/office/drawing/2014/main" id="{638B3053-EC00-4FFC-B280-064071E53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113" y="3701143"/>
            <a:ext cx="2873828" cy="285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B3DC6366-3209-45CE-ABFB-9A580EAF4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3768005"/>
              </p:ext>
            </p:extLst>
          </p:nvPr>
        </p:nvGraphicFramePr>
        <p:xfrm>
          <a:off x="537029" y="1582057"/>
          <a:ext cx="11059885" cy="773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8" name="Picture 6" descr="Francesco Redi y la generación... - Dr. Máximo Angeles López Aliaga  Neurología personalizada | Facebook">
            <a:extLst>
              <a:ext uri="{FF2B5EF4-FFF2-40B4-BE49-F238E27FC236}">
                <a16:creationId xmlns="" xmlns:a16="http://schemas.microsoft.com/office/drawing/2014/main" id="{43E242FB-FCC3-4ACC-8CB1-E39204971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97" y="5399312"/>
            <a:ext cx="3308574" cy="125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rancesco Redi | Discografía | Discogs">
            <a:extLst>
              <a:ext uri="{FF2B5EF4-FFF2-40B4-BE49-F238E27FC236}">
                <a16:creationId xmlns="" xmlns:a16="http://schemas.microsoft.com/office/drawing/2014/main" id="{99B84083-0DDB-4345-8025-7EC197805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97" y="3642748"/>
            <a:ext cx="3007403" cy="193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89EC131-E1D3-4F8E-972C-A372B46C69DE}"/>
              </a:ext>
            </a:extLst>
          </p:cNvPr>
          <p:cNvSpPr txBox="1"/>
          <p:nvPr/>
        </p:nvSpPr>
        <p:spPr>
          <a:xfrm>
            <a:off x="435428" y="2627086"/>
            <a:ext cx="307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Zacharias Janssen inventa el microscopio.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3B33789-57FB-4D02-A954-F102BDB433C3}"/>
              </a:ext>
            </a:extLst>
          </p:cNvPr>
          <p:cNvSpPr txBox="1"/>
          <p:nvPr/>
        </p:nvSpPr>
        <p:spPr>
          <a:xfrm>
            <a:off x="4064000" y="2627086"/>
            <a:ext cx="3149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Robert Hooke descubre la célula.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E6E9C32-3CA4-428D-9582-70E79C9D7409}"/>
              </a:ext>
            </a:extLst>
          </p:cNvPr>
          <p:cNvSpPr txBox="1"/>
          <p:nvPr/>
        </p:nvSpPr>
        <p:spPr>
          <a:xfrm>
            <a:off x="8011886" y="2627086"/>
            <a:ext cx="3744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Francesco Redi demuestra que los insectos no se generan espontáneamente.</a:t>
            </a:r>
          </a:p>
        </p:txBody>
      </p:sp>
    </p:spTree>
    <p:extLst>
      <p:ext uri="{BB962C8B-B14F-4D97-AF65-F5344CB8AC3E}">
        <p14:creationId xmlns:p14="http://schemas.microsoft.com/office/powerpoint/2010/main" val="32193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CADD90-76E2-4F0B-BA72-AFFD203D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8972"/>
            <a:ext cx="10515600" cy="1139145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ANTECEDENTES DE LA MICROBIOLOGÍA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73A59943-2399-48EC-97DD-E6D74801D4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244338"/>
              </p:ext>
            </p:extLst>
          </p:nvPr>
        </p:nvGraphicFramePr>
        <p:xfrm>
          <a:off x="406399" y="1654178"/>
          <a:ext cx="11219543" cy="827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1D2D89-4200-43CC-8CCD-D33F4A9FEB1A}"/>
              </a:ext>
            </a:extLst>
          </p:cNvPr>
          <p:cNvSpPr txBox="1"/>
          <p:nvPr/>
        </p:nvSpPr>
        <p:spPr>
          <a:xfrm>
            <a:off x="290286" y="2859314"/>
            <a:ext cx="3410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Antoni Van Leeuwenhoek descubrió los microorganismos a los que llamó “minúsculos animálculos”.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A68568E-CEE3-401C-8C71-228B2B4D7EC5}"/>
              </a:ext>
            </a:extLst>
          </p:cNvPr>
          <p:cNvSpPr txBox="1"/>
          <p:nvPr/>
        </p:nvSpPr>
        <p:spPr>
          <a:xfrm>
            <a:off x="4089397" y="2859314"/>
            <a:ext cx="3370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Carl Linnaeus creó un sistema de nomenclatura binomial para clasificar los seres vivos.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28AB906-47A6-4F49-A796-DA1774FBEF2F}"/>
              </a:ext>
            </a:extLst>
          </p:cNvPr>
          <p:cNvSpPr txBox="1"/>
          <p:nvPr/>
        </p:nvSpPr>
        <p:spPr>
          <a:xfrm>
            <a:off x="7982857" y="2859314"/>
            <a:ext cx="3370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Lazzaro Spallanzani propuso que el aire transportaba gérmenes al medio de cultivo.</a:t>
            </a:r>
          </a:p>
        </p:txBody>
      </p:sp>
      <p:pic>
        <p:nvPicPr>
          <p:cNvPr id="4098" name="Picture 2" descr="Ántoni van Leeuwenhoek - EcuRed">
            <a:extLst>
              <a:ext uri="{FF2B5EF4-FFF2-40B4-BE49-F238E27FC236}">
                <a16:creationId xmlns="" xmlns:a16="http://schemas.microsoft.com/office/drawing/2014/main" id="{BFDA19AA-2B51-45BD-8613-43398E76B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9" y="4059643"/>
            <a:ext cx="3410856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los Linneo - Wikipedia, la enciclopedia libre">
            <a:extLst>
              <a:ext uri="{FF2B5EF4-FFF2-40B4-BE49-F238E27FC236}">
                <a16:creationId xmlns="" xmlns:a16="http://schemas.microsoft.com/office/drawing/2014/main" id="{ED93DAA7-BB1F-4F09-BAD5-1D6378E3F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070" y="4059643"/>
            <a:ext cx="19431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axonomía de Activos Físicos - Predictiva21">
            <a:extLst>
              <a:ext uri="{FF2B5EF4-FFF2-40B4-BE49-F238E27FC236}">
                <a16:creationId xmlns="" xmlns:a16="http://schemas.microsoft.com/office/drawing/2014/main" id="{0CA7275B-8916-4A47-A953-E62B5B58F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015" y="4059643"/>
            <a:ext cx="1675042" cy="253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icrobiologos ilustres: Spallanzani, Lazzaro (1729-1799)">
            <a:extLst>
              <a:ext uri="{FF2B5EF4-FFF2-40B4-BE49-F238E27FC236}">
                <a16:creationId xmlns="" xmlns:a16="http://schemas.microsoft.com/office/drawing/2014/main" id="{BE2CB58F-8114-43CF-A4CD-BAF707552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115" y="4059643"/>
            <a:ext cx="3839486" cy="253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02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97719E-D39E-474A-8D34-CEC883F62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9218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ANTECEDENTES DE LA MICROBIOLOGÍA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4211FA63-5ACD-422F-A960-F4B88B80A7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750347"/>
              </p:ext>
            </p:extLst>
          </p:nvPr>
        </p:nvGraphicFramePr>
        <p:xfrm>
          <a:off x="475342" y="1494972"/>
          <a:ext cx="11223171" cy="783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441FD4B-F5ED-4620-9E8C-77FB836BCDE0}"/>
              </a:ext>
            </a:extLst>
          </p:cNvPr>
          <p:cNvSpPr txBox="1"/>
          <p:nvPr/>
        </p:nvSpPr>
        <p:spPr>
          <a:xfrm>
            <a:off x="319314" y="2728686"/>
            <a:ext cx="3701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Edward Jenner descubrió la vacuna de la viruela.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F730B00-078D-4E31-B9E5-D18AB937FAAC}"/>
              </a:ext>
            </a:extLst>
          </p:cNvPr>
          <p:cNvSpPr txBox="1"/>
          <p:nvPr/>
        </p:nvSpPr>
        <p:spPr>
          <a:xfrm>
            <a:off x="4020457" y="2728686"/>
            <a:ext cx="35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Louis Pasteur se le debe la técnica “pasteurización”.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7B935B7-88D5-4D93-9B76-837B959D10DC}"/>
              </a:ext>
            </a:extLst>
          </p:cNvPr>
          <p:cNvSpPr txBox="1"/>
          <p:nvPr/>
        </p:nvSpPr>
        <p:spPr>
          <a:xfrm>
            <a:off x="8001000" y="272868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Joseph Lister descubrió los antisépticos.</a:t>
            </a:r>
          </a:p>
        </p:txBody>
      </p:sp>
      <p:pic>
        <p:nvPicPr>
          <p:cNvPr id="5122" name="Picture 2" descr="Cómo las vacas inspiraron a Edward Jenner para crear la primera vacuna?">
            <a:extLst>
              <a:ext uri="{FF2B5EF4-FFF2-40B4-BE49-F238E27FC236}">
                <a16:creationId xmlns="" xmlns:a16="http://schemas.microsoft.com/office/drawing/2014/main" id="{7ADEAE3C-16F8-4A6C-88A4-1DC83478C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41" y="3619953"/>
            <a:ext cx="3196773" cy="287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ouis Pasteur - Wikipedia, la enciclopedia libre">
            <a:extLst>
              <a:ext uri="{FF2B5EF4-FFF2-40B4-BE49-F238E27FC236}">
                <a16:creationId xmlns="" xmlns:a16="http://schemas.microsoft.com/office/drawing/2014/main" id="{943E26A0-AB40-45FA-9CE3-942957513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58" y="3609974"/>
            <a:ext cx="1712686" cy="288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ómo utilizó Pasteur el método científico?">
            <a:extLst>
              <a:ext uri="{FF2B5EF4-FFF2-40B4-BE49-F238E27FC236}">
                <a16:creationId xmlns="" xmlns:a16="http://schemas.microsoft.com/office/drawing/2014/main" id="{17111A3B-2013-47E7-804E-7EE223A8A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44" y="3655333"/>
            <a:ext cx="2133600" cy="283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Joseph Lister, creador de la antisepsia">
            <a:extLst>
              <a:ext uri="{FF2B5EF4-FFF2-40B4-BE49-F238E27FC236}">
                <a16:creationId xmlns="" xmlns:a16="http://schemas.microsoft.com/office/drawing/2014/main" id="{F2D8851F-5D9E-4534-967E-691C05ED2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2" y="3609973"/>
            <a:ext cx="3231924" cy="288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46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654ED0-3E88-476B-AF4E-19D7B93A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4704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ANTECEDENTES DE LA MICROBIOLOGÍA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BA53372A-4C1C-4800-B64E-5C6639C071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417187"/>
              </p:ext>
            </p:extLst>
          </p:nvPr>
        </p:nvGraphicFramePr>
        <p:xfrm>
          <a:off x="330199" y="1349830"/>
          <a:ext cx="11397343" cy="75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FC77E0F-8034-4039-ADE1-D0A95364C972}"/>
              </a:ext>
            </a:extLst>
          </p:cNvPr>
          <p:cNvSpPr txBox="1"/>
          <p:nvPr/>
        </p:nvSpPr>
        <p:spPr>
          <a:xfrm>
            <a:off x="330199" y="2598057"/>
            <a:ext cx="3516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Robert Koch fue el primero en aislar microorganismos, fundador de la bacteriología. </a:t>
            </a:r>
            <a:endParaRPr lang="es-MX" sz="20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C655470-05C9-46A6-BCE2-AFEECBBF5723}"/>
              </a:ext>
            </a:extLst>
          </p:cNvPr>
          <p:cNvSpPr txBox="1"/>
          <p:nvPr/>
        </p:nvSpPr>
        <p:spPr>
          <a:xfrm>
            <a:off x="4020458" y="2598057"/>
            <a:ext cx="3802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Walther y Angelina Fannie Hesse dan surgimiento del agar-agar.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CC08669-228A-468E-B97E-099561B9F9E1}"/>
              </a:ext>
            </a:extLst>
          </p:cNvPr>
          <p:cNvSpPr txBox="1"/>
          <p:nvPr/>
        </p:nvSpPr>
        <p:spPr>
          <a:xfrm>
            <a:off x="7953829" y="2598057"/>
            <a:ext cx="3399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Christian Gram desarrolló el método de tinción de bacterias.</a:t>
            </a:r>
          </a:p>
        </p:txBody>
      </p:sp>
      <p:pic>
        <p:nvPicPr>
          <p:cNvPr id="6146" name="Picture 2" descr="Biblioteca PARA El Mundo&quot; - Heinrich Hermann Robert Koch, falleció en  Baden-Baden, Gran Ducado de Baden, Imperio alemán, 27 de mayo de 1910,  médico y microbiólogo alemán. Se hizo famoso por descubrir">
            <a:extLst>
              <a:ext uri="{FF2B5EF4-FFF2-40B4-BE49-F238E27FC236}">
                <a16:creationId xmlns="" xmlns:a16="http://schemas.microsoft.com/office/drawing/2014/main" id="{025A846F-739B-4DAB-A163-4AD4F15BD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9" y="3829504"/>
            <a:ext cx="3516087" cy="266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anny Hesse y el agar-agar: de la cocina al laboratorio | Ciencia y más |  Mujeres con ciencia">
            <a:extLst>
              <a:ext uri="{FF2B5EF4-FFF2-40B4-BE49-F238E27FC236}">
                <a16:creationId xmlns="" xmlns:a16="http://schemas.microsoft.com/office/drawing/2014/main" id="{5648C656-9662-4009-BB47-BA92D805B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36" y="3829504"/>
            <a:ext cx="1855562" cy="266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La microbiología en jaque? | Comunicar Ciencia">
            <a:extLst>
              <a:ext uri="{FF2B5EF4-FFF2-40B4-BE49-F238E27FC236}">
                <a16:creationId xmlns="" xmlns:a16="http://schemas.microsoft.com/office/drawing/2014/main" id="{3304746C-F52A-4937-B0B0-551803BEC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71" y="3829504"/>
            <a:ext cx="1857829" cy="266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ans Christian Joachim Gram">
            <a:extLst>
              <a:ext uri="{FF2B5EF4-FFF2-40B4-BE49-F238E27FC236}">
                <a16:creationId xmlns="" xmlns:a16="http://schemas.microsoft.com/office/drawing/2014/main" id="{09A6E0FA-0738-4910-8C0E-984151F88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606" y="3829504"/>
            <a:ext cx="185782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La Tinción de Gram / Gram stain | BIOTECHMIND">
            <a:extLst>
              <a:ext uri="{FF2B5EF4-FFF2-40B4-BE49-F238E27FC236}">
                <a16:creationId xmlns="" xmlns:a16="http://schemas.microsoft.com/office/drawing/2014/main" id="{B3B4D4D5-1CCC-4E3F-AD3F-CAB0B5096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288" y="3756933"/>
            <a:ext cx="1941514" cy="266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610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F8FC9B-7C77-4056-A393-143C926B3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400"/>
            <a:ext cx="10515600" cy="827314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ANTECEDENTES DE LA MICROBIOLOGÍA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E2B3B8BA-2110-4FB4-BDD4-A5B67BEC7C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582494"/>
              </p:ext>
            </p:extLst>
          </p:nvPr>
        </p:nvGraphicFramePr>
        <p:xfrm>
          <a:off x="390071" y="1377952"/>
          <a:ext cx="11411857" cy="697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08CA5AF-AEC0-4ED3-92EE-8E77015D589D}"/>
              </a:ext>
            </a:extLst>
          </p:cNvPr>
          <p:cNvSpPr txBox="1"/>
          <p:nvPr/>
        </p:nvSpPr>
        <p:spPr>
          <a:xfrm>
            <a:off x="390072" y="2714171"/>
            <a:ext cx="27577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Julius Richard Petri inventó la placa Petri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087479C-0B75-43DA-A670-03A98660B4D0}"/>
              </a:ext>
            </a:extLst>
          </p:cNvPr>
          <p:cNvSpPr txBox="1"/>
          <p:nvPr/>
        </p:nvSpPr>
        <p:spPr>
          <a:xfrm>
            <a:off x="3257551" y="2714171"/>
            <a:ext cx="2585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Alexander Fleming descubre la penicilina.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41B27E-B3AC-4390-8016-462188DD4160}"/>
              </a:ext>
            </a:extLst>
          </p:cNvPr>
          <p:cNvSpPr txBox="1"/>
          <p:nvPr/>
        </p:nvSpPr>
        <p:spPr>
          <a:xfrm>
            <a:off x="5952671" y="2591060"/>
            <a:ext cx="2886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Maclyn McCarty y Oswald Avery descubren el ADN (material genético).</a:t>
            </a:r>
          </a:p>
        </p:txBody>
      </p:sp>
      <p:pic>
        <p:nvPicPr>
          <p:cNvPr id="7170" name="Picture 2" descr="Historia de la Microbiología timeline | Timetoast timelines">
            <a:extLst>
              <a:ext uri="{FF2B5EF4-FFF2-40B4-BE49-F238E27FC236}">
                <a16:creationId xmlns="" xmlns:a16="http://schemas.microsoft.com/office/drawing/2014/main" id="{76A88733-6FC3-4219-9CE7-62CF0FEE8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72" y="3651247"/>
            <a:ext cx="2527300" cy="267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B41DDB-13C9-41DA-A92D-2ED1458FEB90}"/>
              </a:ext>
            </a:extLst>
          </p:cNvPr>
          <p:cNvSpPr txBox="1"/>
          <p:nvPr/>
        </p:nvSpPr>
        <p:spPr>
          <a:xfrm>
            <a:off x="9085943" y="2560283"/>
            <a:ext cx="2715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James Watson y Francis Crick descubren la estructura molecular del ADN</a:t>
            </a:r>
          </a:p>
        </p:txBody>
      </p:sp>
      <p:pic>
        <p:nvPicPr>
          <p:cNvPr id="7172" name="Picture 4" descr="Penicilina, el antibiótico que revolucionó la medicina">
            <a:extLst>
              <a:ext uri="{FF2B5EF4-FFF2-40B4-BE49-F238E27FC236}">
                <a16:creationId xmlns="" xmlns:a16="http://schemas.microsoft.com/office/drawing/2014/main" id="{8985A2F0-65DD-4428-AE76-05EAFA5EE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472" y="3651247"/>
            <a:ext cx="2633436" cy="267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istoria de la biología molecular timeline | Timetoast timelines">
            <a:extLst>
              <a:ext uri="{FF2B5EF4-FFF2-40B4-BE49-F238E27FC236}">
                <a16:creationId xmlns="" xmlns:a16="http://schemas.microsoft.com/office/drawing/2014/main" id="{1E27D38D-25FA-4A0F-B362-F319EFBAD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408" y="3656237"/>
            <a:ext cx="2886530" cy="26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EL DESCUBRIMIENTO DE LA DOBLE HÉLICE DE DNA">
            <a:extLst>
              <a:ext uri="{FF2B5EF4-FFF2-40B4-BE49-F238E27FC236}">
                <a16:creationId xmlns="" xmlns:a16="http://schemas.microsoft.com/office/drawing/2014/main" id="{B8732F52-54DE-49E9-A4FA-8AF1EB018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437" y="3727674"/>
            <a:ext cx="2476495" cy="260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91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453" t="10511" r="9750" b="24906"/>
          <a:stretch/>
        </p:blipFill>
        <p:spPr>
          <a:xfrm>
            <a:off x="1" y="415635"/>
            <a:ext cx="12344400" cy="601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57816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1819</TotalTime>
  <Words>1156</Words>
  <Application>Microsoft Office PowerPoint</Application>
  <PresentationFormat>Panorámica</PresentationFormat>
  <Paragraphs>162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Century Gothic</vt:lpstr>
      <vt:lpstr>Wingdings 3</vt:lpstr>
      <vt:lpstr>Espiral</vt:lpstr>
      <vt:lpstr> “Antecedentes e introducción a la Microbiología”</vt:lpstr>
      <vt:lpstr>MICROBIOLOGÍA</vt:lpstr>
      <vt:lpstr>Grupos de microorganismos estudiados por la microbiología </vt:lpstr>
      <vt:lpstr>ANTECEDENTES DE LA MICROBIOLOGÍA</vt:lpstr>
      <vt:lpstr>ANTECEDENTES DE LA MICROBIOLOGÍA</vt:lpstr>
      <vt:lpstr>ANTECEDENTES DE LA MICROBIOLOGÍA</vt:lpstr>
      <vt:lpstr>ANTECEDENTES DE LA MICROBIOLOGÍA </vt:lpstr>
      <vt:lpstr>ANTECEDENTES DE LA MICROBIOLOGÍA </vt:lpstr>
      <vt:lpstr>Presentación de PowerPoint</vt:lpstr>
      <vt:lpstr>Presentación de PowerPoint</vt:lpstr>
      <vt:lpstr>EQUIPO Y MATERIALES UTILIZADOS EN LA MICROBIOLOGÍA</vt:lpstr>
      <vt:lpstr>EQUIPO Y MATERIALES UTILIZADOS EN LA MICROBIOLOGÍA</vt:lpstr>
      <vt:lpstr>EQUIPO Y MATERIALES UTILIZADOS EN LA MICROBIOLOGÍA</vt:lpstr>
      <vt:lpstr>EQUIPO Y MATERIALES UTILIZADOS EN LA MICROBIOLOGÍA</vt:lpstr>
      <vt:lpstr>PASTEURIZACIÓN</vt:lpstr>
      <vt:lpstr>ESTERILIZACIÓN</vt:lpstr>
      <vt:lpstr>SANITIZACIÓN</vt:lpstr>
      <vt:lpstr>DESINFECCIÓN</vt:lpstr>
      <vt:lpstr>PARASITOLOGÍA</vt:lpstr>
      <vt:lpstr>CLASIFICACIÓN DE LOS MICROORGANISMOS</vt:lpstr>
      <vt:lpstr>CLASIFICACIÓN DE LOS PARASITOS</vt:lpstr>
      <vt:lpstr>LA CÉLULA</vt:lpstr>
      <vt:lpstr>ORGANELOS CELULARES:</vt:lpstr>
      <vt:lpstr>ORGANELOS CELULARES</vt:lpstr>
      <vt:lpstr>ORGANELOS CELULARES</vt:lpstr>
      <vt:lpstr>ORGANELOS CELULARES</vt:lpstr>
      <vt:lpstr>ORGANELOS CELULARES</vt:lpstr>
      <vt:lpstr>ORGANELOS CELULARES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“MICROBIOLOGÍA Y PARASITOLOGÍA”</dc:title>
  <dc:creator>xxxx</dc:creator>
  <cp:lastModifiedBy>OEM</cp:lastModifiedBy>
  <cp:revision>49</cp:revision>
  <dcterms:created xsi:type="dcterms:W3CDTF">2020-09-23T23:17:35Z</dcterms:created>
  <dcterms:modified xsi:type="dcterms:W3CDTF">2023-02-02T06:12:56Z</dcterms:modified>
</cp:coreProperties>
</file>