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0712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17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146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145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48943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3479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2625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11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653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4249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99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9603EA2-1469-4017-B816-3A9BEEA6058B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30BF986-6FC8-49FE-BBB5-88C8B5469716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110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0BEC73-9357-B993-63F9-EEE48227E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2" y="1098388"/>
            <a:ext cx="10724271" cy="1799557"/>
          </a:xfrm>
        </p:spPr>
        <p:txBody>
          <a:bodyPr/>
          <a:lstStyle/>
          <a:p>
            <a:pPr algn="just"/>
            <a:r>
              <a:rPr lang="es-MX" sz="8800" dirty="0"/>
              <a:t>Historiade México</a:t>
            </a:r>
            <a:br>
              <a:rPr lang="es-MX" sz="6000" dirty="0"/>
            </a:br>
            <a:r>
              <a:rPr lang="es-MX" sz="3200" dirty="0"/>
              <a:t>segundo grado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931794-1D80-24BF-0394-36646B3FA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3052690"/>
            <a:ext cx="8045373" cy="3668786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FF503F-7C05-5286-543D-987B4B6BF3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115" y="2901998"/>
            <a:ext cx="9203232" cy="381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98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0C5B2-7526-5817-A33C-9F47A165C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3030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/>
              <a:t>Primer parcial.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E69179-26AE-DEC9-31F8-B4A6C3290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25415"/>
            <a:ext cx="10178322" cy="4754177"/>
          </a:xfrm>
        </p:spPr>
        <p:txBody>
          <a:bodyPr>
            <a:noAutofit/>
          </a:bodyPr>
          <a:lstStyle/>
          <a:p>
            <a:pPr algn="just"/>
            <a:r>
              <a:rPr lang="es-MX" sz="2800" b="0" i="0" u="none" strike="noStrike" baseline="0" dirty="0"/>
              <a:t>Historia como constructora de tu identidad personal y nacional</a:t>
            </a:r>
          </a:p>
          <a:p>
            <a:pPr algn="just"/>
            <a:r>
              <a:rPr lang="es-MX" sz="2800" b="0" i="0" u="none" strike="noStrike" baseline="0" dirty="0"/>
              <a:t>Carácter científico y polisémico de la historia</a:t>
            </a:r>
          </a:p>
          <a:p>
            <a:pPr algn="just"/>
            <a:r>
              <a:rPr lang="es-MX" sz="2800" b="0" i="0" u="none" strike="noStrike" baseline="0" dirty="0"/>
              <a:t>Conceptos y categorías de la historia</a:t>
            </a:r>
          </a:p>
          <a:p>
            <a:pPr algn="just"/>
            <a:r>
              <a:rPr lang="es-MX" sz="2800" b="0" i="0" u="none" strike="noStrike" baseline="0" dirty="0"/>
              <a:t>Teorías científicas y no científicas del poblamiento de América</a:t>
            </a:r>
          </a:p>
          <a:p>
            <a:pPr algn="just"/>
            <a:r>
              <a:rPr lang="es-MX" sz="2800" b="0" i="0" u="none" strike="noStrike" baseline="0" dirty="0"/>
              <a:t>La etapa lítica y sus períodos</a:t>
            </a:r>
          </a:p>
          <a:p>
            <a:pPr algn="just"/>
            <a:r>
              <a:rPr lang="es-MX" sz="2800" b="0" i="0" u="none" strike="noStrike" baseline="0" dirty="0"/>
              <a:t>Áreas geográficas-culturales del México antiguo: Oasisamérica, Aridoamérica y Mesoamérica</a:t>
            </a:r>
          </a:p>
          <a:p>
            <a:pPr algn="just"/>
            <a:r>
              <a:rPr lang="es-MX" sz="2800" b="0" i="0" u="none" strike="noStrike" baseline="0" dirty="0"/>
              <a:t>Los horizontes culturales de Mesoamérica: Preclásico, Clásico y Postclásico.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20639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FD23B2-B19F-0895-9085-3F305C98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/>
              <a:t>Segundo parcial.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16C4EE-5BF9-FDED-A327-869AE2FD9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37957"/>
            <a:ext cx="10178322" cy="4641635"/>
          </a:xfrm>
        </p:spPr>
        <p:txBody>
          <a:bodyPr/>
          <a:lstStyle/>
          <a:p>
            <a:pPr algn="just"/>
            <a:r>
              <a:rPr lang="es-MX" sz="2800" dirty="0"/>
              <a:t>Causas que propiciaron la llegada europea a América en el siglo XV</a:t>
            </a:r>
          </a:p>
          <a:p>
            <a:pPr algn="just"/>
            <a:r>
              <a:rPr lang="es-MX" sz="2800" dirty="0"/>
              <a:t>Los viajes de exploración a América y su impacto en ambos continentes</a:t>
            </a:r>
          </a:p>
          <a:p>
            <a:pPr algn="just"/>
            <a:r>
              <a:rPr lang="es-MX" sz="2800" dirty="0"/>
              <a:t>La conquista material y espiritual</a:t>
            </a:r>
          </a:p>
          <a:p>
            <a:pPr algn="just"/>
            <a:r>
              <a:rPr lang="es-MX" sz="2800" dirty="0"/>
              <a:t>Proceso de colonización (siglos XVI-XVII): expansionismo territorial y evangelización</a:t>
            </a:r>
          </a:p>
        </p:txBody>
      </p:sp>
    </p:spTree>
    <p:extLst>
      <p:ext uri="{BB962C8B-B14F-4D97-AF65-F5344CB8AC3E}">
        <p14:creationId xmlns:p14="http://schemas.microsoft.com/office/powerpoint/2010/main" val="332951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E259E-82E5-3B3D-641F-9DE07B19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rmAutofit fontScale="90000"/>
          </a:bodyPr>
          <a:lstStyle/>
          <a:p>
            <a:r>
              <a:rPr lang="es-MX" dirty="0"/>
              <a:t>Tercer parcial.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75169F-61CD-0A5C-83EE-3770DE633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09823"/>
            <a:ext cx="10178322" cy="4669770"/>
          </a:xfrm>
        </p:spPr>
        <p:txBody>
          <a:bodyPr/>
          <a:lstStyle/>
          <a:p>
            <a:pPr algn="just"/>
            <a:r>
              <a:rPr lang="es-MX" sz="2800" dirty="0"/>
              <a:t>Caracterización del Virreinato (siglo XVIII): organización política y social, la economía y el sincretismo cultural</a:t>
            </a:r>
          </a:p>
          <a:p>
            <a:pPr algn="just"/>
            <a:r>
              <a:rPr lang="es-MX" sz="2800" dirty="0"/>
              <a:t> Las Reformas Borbónicas y sus repercusiones históricas</a:t>
            </a:r>
          </a:p>
          <a:p>
            <a:pPr algn="just"/>
            <a:r>
              <a:rPr lang="es-MX" sz="2800" dirty="0"/>
              <a:t> Antecedentes de la Independencia: causas internas y externas que dan origen al proceso de Independencia</a:t>
            </a:r>
          </a:p>
          <a:p>
            <a:pPr algn="just"/>
            <a:r>
              <a:rPr lang="es-MX" sz="2800" dirty="0"/>
              <a:t>Etapas de la Guerra de Independencia y la trascendencia del pensamiento político de sus principales actores</a:t>
            </a:r>
          </a:p>
        </p:txBody>
      </p:sp>
    </p:spTree>
    <p:extLst>
      <p:ext uri="{BB962C8B-B14F-4D97-AF65-F5344CB8AC3E}">
        <p14:creationId xmlns:p14="http://schemas.microsoft.com/office/powerpoint/2010/main" val="241778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A98125-985B-C493-42D4-63B30E6E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25910"/>
          </a:xfrm>
        </p:spPr>
        <p:txBody>
          <a:bodyPr/>
          <a:lstStyle/>
          <a:p>
            <a:r>
              <a:rPr lang="es-MX" dirty="0"/>
              <a:t>Evaluación.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74DAD1-7B2C-A998-468A-0F2ED9F3F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08295"/>
            <a:ext cx="10178322" cy="4571297"/>
          </a:xfrm>
        </p:spPr>
        <p:txBody>
          <a:bodyPr/>
          <a:lstStyle/>
          <a:p>
            <a:pPr algn="just">
              <a:spcAft>
                <a:spcPts val="800"/>
              </a:spcAft>
            </a:pPr>
            <a:r>
              <a:rPr lang="es-MX" sz="2800" dirty="0"/>
              <a:t>Participación.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Trabajos en plataforma.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Asistencia.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Examen.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¿Cómo se va a trabajar en clase?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51588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29</TotalTime>
  <Words>195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Distintivo</vt:lpstr>
      <vt:lpstr>Historiade México segundo grado </vt:lpstr>
      <vt:lpstr>Primer parcial.</vt:lpstr>
      <vt:lpstr>Segundo parcial.</vt:lpstr>
      <vt:lpstr>Tercer parcial. </vt:lpstr>
      <vt:lpstr>Evaluación.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7</cp:revision>
  <dcterms:created xsi:type="dcterms:W3CDTF">2024-08-18T18:46:53Z</dcterms:created>
  <dcterms:modified xsi:type="dcterms:W3CDTF">2024-08-18T19:16:14Z</dcterms:modified>
</cp:coreProperties>
</file>