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" TargetMode="External"/><Relationship Id="rId1" Type="http://schemas.openxmlformats.org/officeDocument/2006/relationships/image" Target="../media/image-2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hyperlink" Target="https://gamma.app" TargetMode="External"/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hyperlink" Target="https://gamma.app" TargetMode="External"/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50437" y="1340525"/>
            <a:ext cx="7415927" cy="17033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6707"/>
              </a:lnSpc>
              <a:buNone/>
            </a:pPr>
            <a:r>
              <a:rPr lang="en-US" sz="5365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La pubertad: Un viaje de cambios y crecimiento</a:t>
            </a:r>
            <a:endParaRPr lang="en-US" sz="5365" dirty="0"/>
          </a:p>
        </p:txBody>
      </p:sp>
      <p:sp>
        <p:nvSpPr>
          <p:cNvPr id="6" name="Text 3"/>
          <p:cNvSpPr/>
          <p:nvPr/>
        </p:nvSpPr>
        <p:spPr>
          <a:xfrm>
            <a:off x="6350437" y="3414117"/>
            <a:ext cx="7415927" cy="27653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10"/>
              </a:lnSpc>
              <a:buNone/>
            </a:pPr>
            <a:r>
              <a:rPr lang="en-US" sz="1944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La pubertad es un periodo de transición vital en la vida de cualquier persona, marcando el paso de la niñez a la adultez. Es una etapa de cambios físicos, emocionales y psicológicos profundos, que se caracterizan por el desarrollo de las características sexuales secundarias y la capacidad de reproducción. Estos cambios ocurren bajo la influencia de las hormonas, y aunque pueden ser emocionantes, también pueden ser desafiantes. Es importante comprender los aspectos clave de la pubertad para afrontar esta etapa con mayor seguridad y confianza.</a:t>
            </a:r>
            <a:endParaRPr lang="en-US" sz="1944" dirty="0"/>
          </a:p>
        </p:txBody>
      </p:sp>
      <p:sp>
        <p:nvSpPr>
          <p:cNvPr id="7" name="Shape 4"/>
          <p:cNvSpPr/>
          <p:nvPr/>
        </p:nvSpPr>
        <p:spPr>
          <a:xfrm>
            <a:off x="6350437" y="6475571"/>
            <a:ext cx="394930" cy="394930"/>
          </a:xfrm>
          <a:prstGeom prst="roundRect">
            <a:avLst>
              <a:gd name="adj" fmla="val 23151155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057" y="6483191"/>
            <a:ext cx="379690" cy="37969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6868716" y="6457117"/>
            <a:ext cx="3773686" cy="4319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3402"/>
              </a:lnSpc>
              <a:buNone/>
            </a:pPr>
            <a:r>
              <a:rPr lang="en-US" sz="2430" b="1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by José Manuel Villalpando Juárez</a:t>
            </a:r>
            <a:endParaRPr lang="en-US" sz="2430" dirty="0"/>
          </a:p>
        </p:txBody>
      </p:sp>
      <p:pic>
        <p:nvPicPr>
          <p:cNvPr id="10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910"/>
          </a:xfrm>
          <a:prstGeom prst="rect">
            <a:avLst/>
          </a:prstGeom>
          <a:solidFill>
            <a:srgbClr val="F7F7F7"/>
          </a:solidFill>
          <a:ln/>
        </p:spPr>
      </p:sp>
      <p:sp>
        <p:nvSpPr>
          <p:cNvPr id="4" name="Text 2"/>
          <p:cNvSpPr/>
          <p:nvPr/>
        </p:nvSpPr>
        <p:spPr>
          <a:xfrm>
            <a:off x="2094667" y="656987"/>
            <a:ext cx="6162080" cy="59721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4703"/>
              </a:lnSpc>
              <a:buNone/>
            </a:pPr>
            <a:r>
              <a:rPr lang="en-US" sz="3763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Cambios físicos durante la pubertad</a:t>
            </a:r>
            <a:endParaRPr lang="en-US" sz="3763" dirty="0"/>
          </a:p>
        </p:txBody>
      </p:sp>
      <p:sp>
        <p:nvSpPr>
          <p:cNvPr id="5" name="Text 3"/>
          <p:cNvSpPr/>
          <p:nvPr/>
        </p:nvSpPr>
        <p:spPr>
          <a:xfrm>
            <a:off x="2094667" y="1851422"/>
            <a:ext cx="2686050" cy="2986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352"/>
              </a:lnSpc>
              <a:buNone/>
            </a:pPr>
            <a:r>
              <a:rPr lang="en-US" sz="1881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Cambios en el cuerpo femenino</a:t>
            </a:r>
            <a:endParaRPr lang="en-US" sz="1881" dirty="0"/>
          </a:p>
        </p:txBody>
      </p:sp>
      <p:sp>
        <p:nvSpPr>
          <p:cNvPr id="6" name="Text 4"/>
          <p:cNvSpPr/>
          <p:nvPr/>
        </p:nvSpPr>
        <p:spPr>
          <a:xfrm>
            <a:off x="2094667" y="2388870"/>
            <a:ext cx="3091220" cy="49700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010"/>
              </a:lnSpc>
              <a:buNone/>
            </a:pPr>
            <a:r>
              <a:rPr lang="en-US" sz="1881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El desarrollo de los senos, el crecimiento del vello púbico y axilar, el ensanchamiento de las caderas y el inicio de la menstruación son algunos de los cambios físicos más notables en las mujeres. Estos cambios ocurren a medida que el cuerpo produce más estrógeno y progesterona. La menarquia, el primer período menstrual, suele ocurrir entre los 10 y los 15 años, aunque puede variar de una mujer a otra.</a:t>
            </a:r>
            <a:endParaRPr lang="en-US" sz="1881" dirty="0"/>
          </a:p>
        </p:txBody>
      </p:sp>
      <p:sp>
        <p:nvSpPr>
          <p:cNvPr id="7" name="Text 5"/>
          <p:cNvSpPr/>
          <p:nvPr/>
        </p:nvSpPr>
        <p:spPr>
          <a:xfrm>
            <a:off x="5776436" y="1851422"/>
            <a:ext cx="2739509" cy="2986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352"/>
              </a:lnSpc>
              <a:buNone/>
            </a:pPr>
            <a:r>
              <a:rPr lang="en-US" sz="1881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Cambios en el cuerpo masculino</a:t>
            </a:r>
            <a:endParaRPr lang="en-US" sz="1881" dirty="0"/>
          </a:p>
        </p:txBody>
      </p:sp>
      <p:sp>
        <p:nvSpPr>
          <p:cNvPr id="8" name="Text 6"/>
          <p:cNvSpPr/>
          <p:nvPr/>
        </p:nvSpPr>
        <p:spPr>
          <a:xfrm>
            <a:off x="5776436" y="2388870"/>
            <a:ext cx="3091220" cy="45877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010"/>
              </a:lnSpc>
              <a:buNone/>
            </a:pPr>
            <a:r>
              <a:rPr lang="en-US" sz="1881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Los hombres experimentan un crecimiento acelerado en la altura, el desarrollo de la masa muscular, el crecimiento del vello facial, púbico y axilar, el cambio de voz y el crecimiento del pene y los testículos. Estos cambios están relacionados con la producción de testosterona, una hormona que estimula el desarrollo de las características sexuales masculinas.</a:t>
            </a:r>
            <a:endParaRPr lang="en-US" sz="1881" dirty="0"/>
          </a:p>
        </p:txBody>
      </p:sp>
      <p:sp>
        <p:nvSpPr>
          <p:cNvPr id="9" name="Text 7"/>
          <p:cNvSpPr/>
          <p:nvPr/>
        </p:nvSpPr>
        <p:spPr>
          <a:xfrm>
            <a:off x="9458206" y="1851422"/>
            <a:ext cx="2389227" cy="2986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352"/>
              </a:lnSpc>
              <a:buNone/>
            </a:pPr>
            <a:r>
              <a:rPr lang="en-US" sz="1881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Cambios comunes</a:t>
            </a:r>
            <a:endParaRPr lang="en-US" sz="1881" dirty="0"/>
          </a:p>
        </p:txBody>
      </p:sp>
      <p:sp>
        <p:nvSpPr>
          <p:cNvPr id="10" name="Text 8"/>
          <p:cNvSpPr/>
          <p:nvPr/>
        </p:nvSpPr>
        <p:spPr>
          <a:xfrm>
            <a:off x="9458206" y="2388870"/>
            <a:ext cx="3091220" cy="45877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010"/>
              </a:lnSpc>
              <a:buNone/>
            </a:pPr>
            <a:r>
              <a:rPr lang="en-US" sz="1881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Tanto los hombres como las mujeres experimentan un aumento en la producción de sebo, lo que puede provocar acné. Además, el crecimiento acelerado puede causar cambios en la postura y la coordinación. Es importante tener en cuenta que la velocidad de los cambios puede variar de una persona a otra, y es normal sentir inseguridades o ansiedades durante este proceso.</a:t>
            </a:r>
            <a:endParaRPr lang="en-US" sz="1881" dirty="0"/>
          </a:p>
        </p:txBody>
      </p:sp>
      <p:pic>
        <p:nvPicPr>
          <p:cNvPr id="11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sp>
        <p:nvSpPr>
          <p:cNvPr id="4" name="Text 2"/>
          <p:cNvSpPr/>
          <p:nvPr/>
        </p:nvSpPr>
        <p:spPr>
          <a:xfrm>
            <a:off x="2745700" y="576620"/>
            <a:ext cx="5389126" cy="5228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4117"/>
              </a:lnSpc>
              <a:buNone/>
            </a:pPr>
            <a:r>
              <a:rPr lang="en-US" sz="3293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Cambios emocionales y psicológicos</a:t>
            </a:r>
            <a:endParaRPr lang="en-US" sz="3293" dirty="0"/>
          </a:p>
        </p:txBody>
      </p:sp>
      <p:sp>
        <p:nvSpPr>
          <p:cNvPr id="5" name="Shape 3"/>
          <p:cNvSpPr/>
          <p:nvPr/>
        </p:nvSpPr>
        <p:spPr>
          <a:xfrm>
            <a:off x="2745700" y="1752838"/>
            <a:ext cx="470535" cy="470535"/>
          </a:xfrm>
          <a:prstGeom prst="roundRect">
            <a:avLst>
              <a:gd name="adj" fmla="val 20000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935367" y="1862614"/>
            <a:ext cx="91083" cy="2509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1976"/>
              </a:lnSpc>
              <a:buNone/>
            </a:pPr>
            <a:r>
              <a:rPr lang="en-US" sz="1976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1</a:t>
            </a:r>
            <a:endParaRPr lang="en-US" sz="1976" dirty="0"/>
          </a:p>
        </p:txBody>
      </p:sp>
      <p:sp>
        <p:nvSpPr>
          <p:cNvPr id="7" name="Text 5"/>
          <p:cNvSpPr/>
          <p:nvPr/>
        </p:nvSpPr>
        <p:spPr>
          <a:xfrm>
            <a:off x="3425309" y="1752838"/>
            <a:ext cx="2091214" cy="26134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058"/>
              </a:lnSpc>
              <a:buNone/>
            </a:pPr>
            <a:r>
              <a:rPr lang="en-US" sz="1647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Aumento de la sensibilidad</a:t>
            </a:r>
            <a:endParaRPr lang="en-US" sz="1647" dirty="0"/>
          </a:p>
        </p:txBody>
      </p:sp>
      <p:sp>
        <p:nvSpPr>
          <p:cNvPr id="8" name="Text 6"/>
          <p:cNvSpPr/>
          <p:nvPr/>
        </p:nvSpPr>
        <p:spPr>
          <a:xfrm>
            <a:off x="3425309" y="2139553"/>
            <a:ext cx="3785354" cy="20066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35"/>
              </a:lnSpc>
              <a:buNone/>
            </a:pPr>
            <a:r>
              <a:rPr lang="en-US" sz="1647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Los cambios hormonales pueden provocar una mayor sensibilidad emocional, haciendo que las emociones sean más intensas y que las reacciones sean más impulsivas. Esto puede llevar a experimentar más altibajos emocionales, como la tristeza, la alegría, la ira o la vergüenza.</a:t>
            </a:r>
            <a:endParaRPr lang="en-US" sz="1647" dirty="0"/>
          </a:p>
        </p:txBody>
      </p:sp>
      <p:sp>
        <p:nvSpPr>
          <p:cNvPr id="9" name="Shape 7"/>
          <p:cNvSpPr/>
          <p:nvPr/>
        </p:nvSpPr>
        <p:spPr>
          <a:xfrm>
            <a:off x="7419737" y="1752838"/>
            <a:ext cx="470535" cy="470535"/>
          </a:xfrm>
          <a:prstGeom prst="roundRect">
            <a:avLst>
              <a:gd name="adj" fmla="val 20000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7596187" y="1862614"/>
            <a:ext cx="117515" cy="2509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1976"/>
              </a:lnSpc>
              <a:buNone/>
            </a:pPr>
            <a:r>
              <a:rPr lang="en-US" sz="1976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2</a:t>
            </a:r>
            <a:endParaRPr lang="en-US" sz="1976" dirty="0"/>
          </a:p>
        </p:txBody>
      </p:sp>
      <p:sp>
        <p:nvSpPr>
          <p:cNvPr id="11" name="Text 9"/>
          <p:cNvSpPr/>
          <p:nvPr/>
        </p:nvSpPr>
        <p:spPr>
          <a:xfrm>
            <a:off x="8099346" y="1752838"/>
            <a:ext cx="2091214" cy="26134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058"/>
              </a:lnSpc>
              <a:buNone/>
            </a:pPr>
            <a:r>
              <a:rPr lang="en-US" sz="1647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Autoconciencia</a:t>
            </a:r>
            <a:endParaRPr lang="en-US" sz="1647" dirty="0"/>
          </a:p>
        </p:txBody>
      </p:sp>
      <p:sp>
        <p:nvSpPr>
          <p:cNvPr id="12" name="Text 10"/>
          <p:cNvSpPr/>
          <p:nvPr/>
        </p:nvSpPr>
        <p:spPr>
          <a:xfrm>
            <a:off x="8099346" y="2139553"/>
            <a:ext cx="3785354" cy="23411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35"/>
              </a:lnSpc>
              <a:buNone/>
            </a:pPr>
            <a:r>
              <a:rPr lang="en-US" sz="1647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La pubertad intensifica la autoconciencia, llevando a la adolescencia a preocuparse más por su apariencia física, su comportamiento y lo que los demás piensan de ellos. Esta preocupación por la imagen personal puede afectar su autoestima y su seguridad, especialmente en un momento donde los cambios corporales son tan evidentes.</a:t>
            </a:r>
            <a:endParaRPr lang="en-US" sz="1647" dirty="0"/>
          </a:p>
        </p:txBody>
      </p:sp>
      <p:sp>
        <p:nvSpPr>
          <p:cNvPr id="13" name="Shape 11"/>
          <p:cNvSpPr/>
          <p:nvPr/>
        </p:nvSpPr>
        <p:spPr>
          <a:xfrm>
            <a:off x="2745700" y="4925020"/>
            <a:ext cx="470535" cy="470535"/>
          </a:xfrm>
          <a:prstGeom prst="roundRect">
            <a:avLst>
              <a:gd name="adj" fmla="val 20000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2924770" y="5034796"/>
            <a:ext cx="112395" cy="2509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1976"/>
              </a:lnSpc>
              <a:buNone/>
            </a:pPr>
            <a:r>
              <a:rPr lang="en-US" sz="1976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3</a:t>
            </a:r>
            <a:endParaRPr lang="en-US" sz="1976" dirty="0"/>
          </a:p>
        </p:txBody>
      </p:sp>
      <p:sp>
        <p:nvSpPr>
          <p:cNvPr id="15" name="Text 13"/>
          <p:cNvSpPr/>
          <p:nvPr/>
        </p:nvSpPr>
        <p:spPr>
          <a:xfrm>
            <a:off x="3425309" y="4925020"/>
            <a:ext cx="2091214" cy="26134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058"/>
              </a:lnSpc>
              <a:buNone/>
            </a:pPr>
            <a:r>
              <a:rPr lang="en-US" sz="1647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Independencia</a:t>
            </a:r>
            <a:endParaRPr lang="en-US" sz="1647" dirty="0"/>
          </a:p>
        </p:txBody>
      </p:sp>
      <p:sp>
        <p:nvSpPr>
          <p:cNvPr id="16" name="Text 14"/>
          <p:cNvSpPr/>
          <p:nvPr/>
        </p:nvSpPr>
        <p:spPr>
          <a:xfrm>
            <a:off x="3425309" y="5311735"/>
            <a:ext cx="3785354" cy="23411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35"/>
              </a:lnSpc>
              <a:buNone/>
            </a:pPr>
            <a:r>
              <a:rPr lang="en-US" sz="1647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Los adolescentes buscan mayor independencia y autonomía, desafiando las normas y las reglas establecidas. Este deseo de independencia es normal y saludable, ya que representa un paso hacia la adultez. Sin embargo, es importante encontrar un equilibrio entre la independencia y la responsabilidad.</a:t>
            </a:r>
            <a:endParaRPr lang="en-US" sz="1647" dirty="0"/>
          </a:p>
        </p:txBody>
      </p:sp>
      <p:sp>
        <p:nvSpPr>
          <p:cNvPr id="17" name="Shape 15"/>
          <p:cNvSpPr/>
          <p:nvPr/>
        </p:nvSpPr>
        <p:spPr>
          <a:xfrm>
            <a:off x="7419737" y="4925020"/>
            <a:ext cx="470535" cy="470535"/>
          </a:xfrm>
          <a:prstGeom prst="roundRect">
            <a:avLst>
              <a:gd name="adj" fmla="val 20000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607856" y="5034796"/>
            <a:ext cx="94178" cy="2509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1976"/>
              </a:lnSpc>
              <a:buNone/>
            </a:pPr>
            <a:r>
              <a:rPr lang="en-US" sz="1976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4</a:t>
            </a:r>
            <a:endParaRPr lang="en-US" sz="1976" dirty="0"/>
          </a:p>
        </p:txBody>
      </p:sp>
      <p:sp>
        <p:nvSpPr>
          <p:cNvPr id="19" name="Text 17"/>
          <p:cNvSpPr/>
          <p:nvPr/>
        </p:nvSpPr>
        <p:spPr>
          <a:xfrm>
            <a:off x="8099346" y="4925020"/>
            <a:ext cx="2091214" cy="26134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058"/>
              </a:lnSpc>
              <a:buNone/>
            </a:pPr>
            <a:r>
              <a:rPr lang="en-US" sz="1647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Identidad</a:t>
            </a:r>
            <a:endParaRPr lang="en-US" sz="1647" dirty="0"/>
          </a:p>
        </p:txBody>
      </p:sp>
      <p:sp>
        <p:nvSpPr>
          <p:cNvPr id="20" name="Text 18"/>
          <p:cNvSpPr/>
          <p:nvPr/>
        </p:nvSpPr>
        <p:spPr>
          <a:xfrm>
            <a:off x="8099346" y="5311735"/>
            <a:ext cx="3785354" cy="23411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35"/>
              </a:lnSpc>
              <a:buNone/>
            </a:pPr>
            <a:r>
              <a:rPr lang="en-US" sz="1647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La pubertad es una etapa en la que se desarrolla la identidad personal. Los adolescentes se cuestionan quiénes son, qué les gusta, qué valores tienen y qué quieren hacer en la vida. Este proceso de descubrimiento puede ser complejo y a veces confuso, pero es un paso esencial para construir un sentido de identidad sólido.</a:t>
            </a:r>
            <a:endParaRPr lang="en-US" sz="1647" dirty="0"/>
          </a:p>
        </p:txBody>
      </p:sp>
      <p:pic>
        <p:nvPicPr>
          <p:cNvPr id="21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676180" y="889992"/>
            <a:ext cx="4089440" cy="5111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4025"/>
              </a:lnSpc>
              <a:buNone/>
            </a:pPr>
            <a:r>
              <a:rPr lang="en-US" sz="322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Salud sexual y reproductiva</a:t>
            </a:r>
            <a:endParaRPr lang="en-US" sz="322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180" y="1707832"/>
            <a:ext cx="1022271" cy="209526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005155" y="1912263"/>
            <a:ext cx="2166223" cy="2555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013"/>
              </a:lnSpc>
              <a:buNone/>
            </a:pPr>
            <a:r>
              <a:rPr lang="en-US" sz="161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Conocimiento y comunicación</a:t>
            </a:r>
            <a:endParaRPr lang="en-US" sz="1610" dirty="0"/>
          </a:p>
        </p:txBody>
      </p:sp>
      <p:sp>
        <p:nvSpPr>
          <p:cNvPr id="8" name="Text 4"/>
          <p:cNvSpPr/>
          <p:nvPr/>
        </p:nvSpPr>
        <p:spPr>
          <a:xfrm>
            <a:off x="6005155" y="2290405"/>
            <a:ext cx="7606665" cy="13082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576"/>
              </a:lnSpc>
              <a:buNone/>
            </a:pPr>
            <a:r>
              <a:rPr lang="en-US" sz="161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Es fundamental que los adolescentes tengan acceso a información clara y precisa sobre su cuerpo, la sexualidad y la reproducción. La comunicación abierta y honesta entre padres, educadores y profesionales de la salud es esencial para que los adolescentes puedan tomar decisiones informadas sobre su salud sexual.</a:t>
            </a:r>
            <a:endParaRPr lang="en-US" sz="161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180" y="3803094"/>
            <a:ext cx="1022271" cy="176819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005155" y="4007525"/>
            <a:ext cx="2044660" cy="2555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013"/>
              </a:lnSpc>
              <a:buNone/>
            </a:pPr>
            <a:r>
              <a:rPr lang="en-US" sz="161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Métodos de prevención</a:t>
            </a:r>
            <a:endParaRPr lang="en-US" sz="1610" dirty="0"/>
          </a:p>
        </p:txBody>
      </p:sp>
      <p:sp>
        <p:nvSpPr>
          <p:cNvPr id="11" name="Text 6"/>
          <p:cNvSpPr/>
          <p:nvPr/>
        </p:nvSpPr>
        <p:spPr>
          <a:xfrm>
            <a:off x="6005155" y="4385667"/>
            <a:ext cx="7606665" cy="9811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576"/>
              </a:lnSpc>
              <a:buNone/>
            </a:pPr>
            <a:r>
              <a:rPr lang="en-US" sz="161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Existen diferentes métodos anticonceptivos que pueden ayudar a prevenir el embarazo no deseado. Es importante que los adolescentes conozcan las opciones disponibles, como los condones, las pastillas anticonceptivas o los métodos de barrera.</a:t>
            </a:r>
            <a:endParaRPr lang="en-US" sz="161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180" y="5571292"/>
            <a:ext cx="1022271" cy="1768197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6005155" y="5775722"/>
            <a:ext cx="2044660" cy="2555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013"/>
              </a:lnSpc>
              <a:buNone/>
            </a:pPr>
            <a:r>
              <a:rPr lang="en-US" sz="161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Salud reproductiva</a:t>
            </a:r>
            <a:endParaRPr lang="en-US" sz="1610" dirty="0"/>
          </a:p>
        </p:txBody>
      </p:sp>
      <p:sp>
        <p:nvSpPr>
          <p:cNvPr id="14" name="Text 8"/>
          <p:cNvSpPr/>
          <p:nvPr/>
        </p:nvSpPr>
        <p:spPr>
          <a:xfrm>
            <a:off x="6005155" y="6153864"/>
            <a:ext cx="7606665" cy="9811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576"/>
              </a:lnSpc>
              <a:buNone/>
            </a:pPr>
            <a:r>
              <a:rPr lang="en-US" sz="161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La salud reproductiva es un aspecto fundamental de la salud en general. Los adolescentes deben ser conscientes de la importancia de las revisiones ginecológicas regulares, las vacunas contra el VPH y la detección temprana de infecciones de transmisión sexual.</a:t>
            </a:r>
            <a:endParaRPr lang="en-US" sz="1610" dirty="0"/>
          </a:p>
        </p:txBody>
      </p:sp>
      <p:pic>
        <p:nvPicPr>
          <p:cNvPr id="15" name="Image 4" descr="preencoded.png">
            <a:hlinkClick r:id="rId6" tooltip="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sp>
        <p:nvSpPr>
          <p:cNvPr id="4" name="Text 2"/>
          <p:cNvSpPr/>
          <p:nvPr/>
        </p:nvSpPr>
        <p:spPr>
          <a:xfrm>
            <a:off x="1920716" y="1341001"/>
            <a:ext cx="4937760" cy="6171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4860"/>
              </a:lnSpc>
              <a:buNone/>
            </a:pPr>
            <a:r>
              <a:rPr lang="en-US" sz="3888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Higiene y cuidado personal</a:t>
            </a:r>
            <a:endParaRPr lang="en-US" sz="3888" dirty="0"/>
          </a:p>
        </p:txBody>
      </p:sp>
      <p:sp>
        <p:nvSpPr>
          <p:cNvPr id="5" name="Shape 3"/>
          <p:cNvSpPr/>
          <p:nvPr/>
        </p:nvSpPr>
        <p:spPr>
          <a:xfrm>
            <a:off x="1920716" y="2451854"/>
            <a:ext cx="10788968" cy="4436745"/>
          </a:xfrm>
          <a:prstGeom prst="roundRect">
            <a:avLst>
              <a:gd name="adj" fmla="val 2504"/>
            </a:avLst>
          </a:prstGeom>
          <a:noFill/>
          <a:ln w="1524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1935956" y="2467094"/>
            <a:ext cx="10758488" cy="70651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2182773" y="2622828"/>
            <a:ext cx="4881801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3110"/>
              </a:lnSpc>
              <a:buNone/>
            </a:pPr>
            <a:r>
              <a:rPr lang="en-US" sz="1944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Aumento de la sudoración</a:t>
            </a:r>
            <a:endParaRPr lang="en-US" sz="1944" dirty="0"/>
          </a:p>
        </p:txBody>
      </p:sp>
      <p:sp>
        <p:nvSpPr>
          <p:cNvPr id="8" name="Text 6"/>
          <p:cNvSpPr/>
          <p:nvPr/>
        </p:nvSpPr>
        <p:spPr>
          <a:xfrm>
            <a:off x="7565827" y="2622828"/>
            <a:ext cx="4881801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3110"/>
              </a:lnSpc>
              <a:buNone/>
            </a:pPr>
            <a:r>
              <a:rPr lang="en-US" sz="1944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Duchas diarias con jabón suave y desodorante.</a:t>
            </a:r>
            <a:endParaRPr lang="en-US" sz="1944" dirty="0"/>
          </a:p>
        </p:txBody>
      </p:sp>
      <p:sp>
        <p:nvSpPr>
          <p:cNvPr id="9" name="Shape 7"/>
          <p:cNvSpPr/>
          <p:nvPr/>
        </p:nvSpPr>
        <p:spPr>
          <a:xfrm>
            <a:off x="1935956" y="3173611"/>
            <a:ext cx="10758488" cy="110156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2182773" y="3329345"/>
            <a:ext cx="4881801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3110"/>
              </a:lnSpc>
              <a:buNone/>
            </a:pPr>
            <a:r>
              <a:rPr lang="en-US" sz="1944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Acné</a:t>
            </a:r>
            <a:endParaRPr lang="en-US" sz="1944" dirty="0"/>
          </a:p>
        </p:txBody>
      </p:sp>
      <p:sp>
        <p:nvSpPr>
          <p:cNvPr id="11" name="Text 9"/>
          <p:cNvSpPr/>
          <p:nvPr/>
        </p:nvSpPr>
        <p:spPr>
          <a:xfrm>
            <a:off x="7565827" y="3329345"/>
            <a:ext cx="4881801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10"/>
              </a:lnSpc>
              <a:buNone/>
            </a:pPr>
            <a:r>
              <a:rPr lang="en-US" sz="1944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Limpieza facial regular, evitar tocar las espinillas y utilizar productos dermatológicos específicos.</a:t>
            </a:r>
            <a:endParaRPr lang="en-US" sz="1944" dirty="0"/>
          </a:p>
        </p:txBody>
      </p:sp>
      <p:sp>
        <p:nvSpPr>
          <p:cNvPr id="12" name="Shape 10"/>
          <p:cNvSpPr/>
          <p:nvPr/>
        </p:nvSpPr>
        <p:spPr>
          <a:xfrm>
            <a:off x="1935956" y="4275177"/>
            <a:ext cx="10758488" cy="110156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2182773" y="4430911"/>
            <a:ext cx="4881801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3110"/>
              </a:lnSpc>
              <a:buNone/>
            </a:pPr>
            <a:r>
              <a:rPr lang="en-US" sz="1944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Cabello graso</a:t>
            </a:r>
            <a:endParaRPr lang="en-US" sz="1944" dirty="0"/>
          </a:p>
        </p:txBody>
      </p:sp>
      <p:sp>
        <p:nvSpPr>
          <p:cNvPr id="14" name="Text 12"/>
          <p:cNvSpPr/>
          <p:nvPr/>
        </p:nvSpPr>
        <p:spPr>
          <a:xfrm>
            <a:off x="7565827" y="4430911"/>
            <a:ext cx="4881801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10"/>
              </a:lnSpc>
              <a:buNone/>
            </a:pPr>
            <a:r>
              <a:rPr lang="en-US" sz="1944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Lavar el cabello con champú adecuado para cabello graso y evitar el uso excesivo de productos químicos.</a:t>
            </a:r>
            <a:endParaRPr lang="en-US" sz="1944" dirty="0"/>
          </a:p>
        </p:txBody>
      </p:sp>
      <p:sp>
        <p:nvSpPr>
          <p:cNvPr id="15" name="Shape 13"/>
          <p:cNvSpPr/>
          <p:nvPr/>
        </p:nvSpPr>
        <p:spPr>
          <a:xfrm>
            <a:off x="1935956" y="5376743"/>
            <a:ext cx="10758488" cy="149661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6" name="Text 14"/>
          <p:cNvSpPr/>
          <p:nvPr/>
        </p:nvSpPr>
        <p:spPr>
          <a:xfrm>
            <a:off x="2182773" y="5532477"/>
            <a:ext cx="4881801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3110"/>
              </a:lnSpc>
              <a:buNone/>
            </a:pPr>
            <a:r>
              <a:rPr lang="en-US" sz="1944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Vello corporal</a:t>
            </a:r>
            <a:endParaRPr lang="en-US" sz="1944" dirty="0"/>
          </a:p>
        </p:txBody>
      </p:sp>
      <p:sp>
        <p:nvSpPr>
          <p:cNvPr id="17" name="Text 15"/>
          <p:cNvSpPr/>
          <p:nvPr/>
        </p:nvSpPr>
        <p:spPr>
          <a:xfrm>
            <a:off x="7565827" y="5532477"/>
            <a:ext cx="4881801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10"/>
              </a:lnSpc>
              <a:buNone/>
            </a:pPr>
            <a:r>
              <a:rPr lang="en-US" sz="1944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Depilación o afeitado del vello según preferencias personales, utilizando productos adecuados para evitar irritaciones.</a:t>
            </a:r>
            <a:endParaRPr lang="en-US" sz="1944" dirty="0"/>
          </a:p>
        </p:txBody>
      </p:sp>
      <p:pic>
        <p:nvPicPr>
          <p:cNvPr id="18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sp>
        <p:nvSpPr>
          <p:cNvPr id="4" name="Text 2"/>
          <p:cNvSpPr/>
          <p:nvPr/>
        </p:nvSpPr>
        <p:spPr>
          <a:xfrm>
            <a:off x="2168485" y="661630"/>
            <a:ext cx="5222677" cy="58888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4637"/>
              </a:lnSpc>
              <a:buNone/>
            </a:pPr>
            <a:r>
              <a:rPr lang="en-US" sz="3709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Retos y desafíos de la pubertad</a:t>
            </a:r>
            <a:endParaRPr lang="en-US" sz="3709" dirty="0"/>
          </a:p>
        </p:txBody>
      </p:sp>
      <p:sp>
        <p:nvSpPr>
          <p:cNvPr id="5" name="Shape 3"/>
          <p:cNvSpPr/>
          <p:nvPr/>
        </p:nvSpPr>
        <p:spPr>
          <a:xfrm>
            <a:off x="2168485" y="1721525"/>
            <a:ext cx="5028962" cy="2428756"/>
          </a:xfrm>
          <a:prstGeom prst="roundRect">
            <a:avLst>
              <a:gd name="adj" fmla="val 4364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411611" y="1964650"/>
            <a:ext cx="2355413" cy="2943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318"/>
              </a:lnSpc>
              <a:buNone/>
            </a:pPr>
            <a:r>
              <a:rPr lang="en-US" sz="1855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Inseguridad</a:t>
            </a:r>
            <a:endParaRPr lang="en-US" sz="1855" dirty="0"/>
          </a:p>
        </p:txBody>
      </p:sp>
      <p:sp>
        <p:nvSpPr>
          <p:cNvPr id="7" name="Text 5"/>
          <p:cNvSpPr/>
          <p:nvPr/>
        </p:nvSpPr>
        <p:spPr>
          <a:xfrm>
            <a:off x="2411611" y="2400300"/>
            <a:ext cx="4542711" cy="15068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968"/>
              </a:lnSpc>
              <a:buNone/>
            </a:pPr>
            <a:r>
              <a:rPr lang="en-US" sz="1855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Los cambios físicos, emocionales y sociales pueden generar inseguridad en los adolescentes. Es importante que los adolescentes se sientan apoyados y comprendidos por sus familias y amigos.</a:t>
            </a:r>
            <a:endParaRPr lang="en-US" sz="1855" dirty="0"/>
          </a:p>
        </p:txBody>
      </p:sp>
      <p:sp>
        <p:nvSpPr>
          <p:cNvPr id="8" name="Shape 6"/>
          <p:cNvSpPr/>
          <p:nvPr/>
        </p:nvSpPr>
        <p:spPr>
          <a:xfrm>
            <a:off x="7432953" y="1721525"/>
            <a:ext cx="5028962" cy="2428756"/>
          </a:xfrm>
          <a:prstGeom prst="roundRect">
            <a:avLst>
              <a:gd name="adj" fmla="val 4364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676078" y="1964650"/>
            <a:ext cx="2355413" cy="2943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318"/>
              </a:lnSpc>
              <a:buNone/>
            </a:pPr>
            <a:r>
              <a:rPr lang="en-US" sz="1855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Presión social</a:t>
            </a:r>
            <a:endParaRPr lang="en-US" sz="1855" dirty="0"/>
          </a:p>
        </p:txBody>
      </p:sp>
      <p:sp>
        <p:nvSpPr>
          <p:cNvPr id="10" name="Text 8"/>
          <p:cNvSpPr/>
          <p:nvPr/>
        </p:nvSpPr>
        <p:spPr>
          <a:xfrm>
            <a:off x="7676078" y="2400300"/>
            <a:ext cx="4542711" cy="15068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968"/>
              </a:lnSpc>
              <a:buNone/>
            </a:pPr>
            <a:r>
              <a:rPr lang="en-US" sz="1855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La presión social puede ser intensa durante la pubertad. Los adolescentes pueden sentir la necesidad de encajar y de cumplir con las expectativas de los demás, lo que puede generar estrés y ansiedad.</a:t>
            </a:r>
            <a:endParaRPr lang="en-US" sz="1855" dirty="0"/>
          </a:p>
        </p:txBody>
      </p:sp>
      <p:sp>
        <p:nvSpPr>
          <p:cNvPr id="11" name="Shape 9"/>
          <p:cNvSpPr/>
          <p:nvPr/>
        </p:nvSpPr>
        <p:spPr>
          <a:xfrm>
            <a:off x="2168485" y="4385786"/>
            <a:ext cx="5028962" cy="3182183"/>
          </a:xfrm>
          <a:prstGeom prst="roundRect">
            <a:avLst>
              <a:gd name="adj" fmla="val 3331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2411611" y="4628912"/>
            <a:ext cx="2355413" cy="2943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318"/>
              </a:lnSpc>
              <a:buNone/>
            </a:pPr>
            <a:r>
              <a:rPr lang="en-US" sz="1855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Conflictos con los padres</a:t>
            </a:r>
            <a:endParaRPr lang="en-US" sz="1855" dirty="0"/>
          </a:p>
        </p:txBody>
      </p:sp>
      <p:sp>
        <p:nvSpPr>
          <p:cNvPr id="13" name="Text 11"/>
          <p:cNvSpPr/>
          <p:nvPr/>
        </p:nvSpPr>
        <p:spPr>
          <a:xfrm>
            <a:off x="2411611" y="5064562"/>
            <a:ext cx="4542711" cy="15068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968"/>
              </a:lnSpc>
              <a:buNone/>
            </a:pPr>
            <a:r>
              <a:rPr lang="en-US" sz="1855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La búsqueda de independencia y la necesidad de establecer límites pueden llevar a conflictos con los padres. Es importante mantener una comunicación abierta y respetuosa para resolver las diferencias.</a:t>
            </a:r>
            <a:endParaRPr lang="en-US" sz="1855" dirty="0"/>
          </a:p>
        </p:txBody>
      </p:sp>
      <p:sp>
        <p:nvSpPr>
          <p:cNvPr id="14" name="Shape 12"/>
          <p:cNvSpPr/>
          <p:nvPr/>
        </p:nvSpPr>
        <p:spPr>
          <a:xfrm>
            <a:off x="7432953" y="4385786"/>
            <a:ext cx="5028962" cy="3182183"/>
          </a:xfrm>
          <a:prstGeom prst="roundRect">
            <a:avLst>
              <a:gd name="adj" fmla="val 3331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676078" y="4628912"/>
            <a:ext cx="2355413" cy="2943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318"/>
              </a:lnSpc>
              <a:buNone/>
            </a:pPr>
            <a:r>
              <a:rPr lang="en-US" sz="1855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Salud mental</a:t>
            </a:r>
            <a:endParaRPr lang="en-US" sz="1855" dirty="0"/>
          </a:p>
        </p:txBody>
      </p:sp>
      <p:sp>
        <p:nvSpPr>
          <p:cNvPr id="16" name="Text 14"/>
          <p:cNvSpPr/>
          <p:nvPr/>
        </p:nvSpPr>
        <p:spPr>
          <a:xfrm>
            <a:off x="7676078" y="5064562"/>
            <a:ext cx="4542711" cy="226028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968"/>
              </a:lnSpc>
              <a:buNone/>
            </a:pPr>
            <a:r>
              <a:rPr lang="en-US" sz="1855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La pubertad puede ser un período vulnerable para la salud mental. Los cambios hormonales, la presión social y la búsqueda de identidad pueden aumentar el riesgo de depresión, ansiedad o trastornos alimenticios. Es importante buscar ayuda profesional si se experimentan dificultades emocionales.</a:t>
            </a:r>
            <a:endParaRPr lang="en-US" sz="1855" dirty="0"/>
          </a:p>
        </p:txBody>
      </p:sp>
      <p:pic>
        <p:nvPicPr>
          <p:cNvPr id="17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sp>
        <p:nvSpPr>
          <p:cNvPr id="4" name="Text 2"/>
          <p:cNvSpPr/>
          <p:nvPr/>
        </p:nvSpPr>
        <p:spPr>
          <a:xfrm>
            <a:off x="1920716" y="1522452"/>
            <a:ext cx="4937760" cy="6171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4860"/>
              </a:lnSpc>
              <a:buNone/>
            </a:pPr>
            <a:r>
              <a:rPr lang="en-US" sz="3888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Conclusión y recursos</a:t>
            </a:r>
            <a:endParaRPr lang="en-US" sz="3888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0716" y="2633305"/>
            <a:ext cx="604837" cy="60483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920716" y="3484959"/>
            <a:ext cx="2419469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430"/>
              </a:lnSpc>
              <a:buNone/>
            </a:pPr>
            <a:r>
              <a:rPr lang="en-US" sz="1944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Información confiable</a:t>
            </a:r>
            <a:endParaRPr lang="en-US" sz="1944" dirty="0"/>
          </a:p>
        </p:txBody>
      </p:sp>
      <p:sp>
        <p:nvSpPr>
          <p:cNvPr id="7" name="Text 4"/>
          <p:cNvSpPr/>
          <p:nvPr/>
        </p:nvSpPr>
        <p:spPr>
          <a:xfrm>
            <a:off x="1920716" y="3941683"/>
            <a:ext cx="2419469" cy="27653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3110"/>
              </a:lnSpc>
              <a:buNone/>
            </a:pPr>
            <a:r>
              <a:rPr lang="en-US" sz="1944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Existen muchos recursos disponibles para obtener información confiable sobre la pubertad y la salud sexual, como libros, sitios web y organizaciones especializadas.</a:t>
            </a:r>
            <a:endParaRPr lang="en-US" sz="1944" dirty="0"/>
          </a:p>
        </p:txBody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470" y="2633305"/>
            <a:ext cx="604837" cy="60483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710470" y="3484959"/>
            <a:ext cx="2419588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430"/>
              </a:lnSpc>
              <a:buNone/>
            </a:pPr>
            <a:r>
              <a:rPr lang="en-US" sz="1944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Comunicación</a:t>
            </a:r>
            <a:endParaRPr lang="en-US" sz="1944" dirty="0"/>
          </a:p>
        </p:txBody>
      </p:sp>
      <p:sp>
        <p:nvSpPr>
          <p:cNvPr id="10" name="Text 6"/>
          <p:cNvSpPr/>
          <p:nvPr/>
        </p:nvSpPr>
        <p:spPr>
          <a:xfrm>
            <a:off x="4710470" y="3941683"/>
            <a:ext cx="2419588" cy="23702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3110"/>
              </a:lnSpc>
              <a:buNone/>
            </a:pPr>
            <a:r>
              <a:rPr lang="en-US" sz="1944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La comunicación abierta y honesta con los padres, educadores o profesionales de la salud es esencial para abordar cualquier duda o preocupación.</a:t>
            </a:r>
            <a:endParaRPr lang="en-US" sz="1944" dirty="0"/>
          </a:p>
        </p:txBody>
      </p:sp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342" y="2633305"/>
            <a:ext cx="604837" cy="604838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500342" y="3484959"/>
            <a:ext cx="2419469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430"/>
              </a:lnSpc>
              <a:buNone/>
            </a:pPr>
            <a:r>
              <a:rPr lang="en-US" sz="1944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Apoyo</a:t>
            </a:r>
            <a:endParaRPr lang="en-US" sz="1944" dirty="0"/>
          </a:p>
        </p:txBody>
      </p:sp>
      <p:sp>
        <p:nvSpPr>
          <p:cNvPr id="13" name="Text 8"/>
          <p:cNvSpPr/>
          <p:nvPr/>
        </p:nvSpPr>
        <p:spPr>
          <a:xfrm>
            <a:off x="7500342" y="3941683"/>
            <a:ext cx="2419469" cy="23702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3110"/>
              </a:lnSpc>
              <a:buNone/>
            </a:pPr>
            <a:r>
              <a:rPr lang="en-US" sz="1944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Es importante rodearse de personas que te apoyen y te brinden un ambiente seguro y positivo para afrontar los desafíos de la pubertad.</a:t>
            </a:r>
            <a:endParaRPr lang="en-US" sz="1944" dirty="0"/>
          </a:p>
        </p:txBody>
      </p:sp>
      <p:pic>
        <p:nvPicPr>
          <p:cNvPr id="14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0096" y="2633305"/>
            <a:ext cx="604837" cy="604838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290096" y="3484959"/>
            <a:ext cx="2419588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430"/>
              </a:lnSpc>
              <a:buNone/>
            </a:pPr>
            <a:r>
              <a:rPr lang="en-US" sz="1944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Crecimiento personal</a:t>
            </a:r>
            <a:endParaRPr lang="en-US" sz="1944" dirty="0"/>
          </a:p>
        </p:txBody>
      </p:sp>
      <p:sp>
        <p:nvSpPr>
          <p:cNvPr id="16" name="Text 10"/>
          <p:cNvSpPr/>
          <p:nvPr/>
        </p:nvSpPr>
        <p:spPr>
          <a:xfrm>
            <a:off x="10290096" y="3941683"/>
            <a:ext cx="2419588" cy="23702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3110"/>
              </a:lnSpc>
              <a:buNone/>
            </a:pPr>
            <a:r>
              <a:rPr lang="en-US" sz="1944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La pubertad es una etapa de transición y crecimiento. Aprovecha este tiempo para aprender, explorar tus intereses y desarrollar tu potencial.</a:t>
            </a:r>
            <a:endParaRPr lang="en-US" sz="1944" dirty="0"/>
          </a:p>
        </p:txBody>
      </p:sp>
      <p:pic>
        <p:nvPicPr>
          <p:cNvPr id="17" name="Image 4" descr="preencoded.png">
            <a:hlinkClick r:id="rId6" tooltip="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2024-06-26T20:15:39Z</dcterms:created>
  <dcterms:modified xsi:type="dcterms:W3CDTF">2024-06-26T20:15:39Z</dcterms:modified>
</cp:coreProperties>
</file>