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591C4D-D333-EE78-A6DA-CD494B1AA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DC3C10-D302-1376-2AA3-210CF9F6C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90EC8-9257-7EDE-B0F5-5BB36DBF8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7B5457-5618-1D3F-F200-E35DC7DF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039119-0A2B-A2F0-A1FA-B129F41C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1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7E772-FDF5-006D-3A81-9B77F620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436A0B-5C26-215D-5980-0C108E90D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8305B2-8B5A-5F63-16FB-91EF434B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0EBF8-2E3A-F355-A1AB-555BCCB9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31C492-D854-9B0F-EA0A-B11F2429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34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5D4BC2-257A-E410-F3AC-AE100F62A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B271CED-A297-767C-F700-C16B70663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EBAF-7C1F-0C8F-41C6-6F415961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11AD2C-7E09-AF59-8094-C45B06F6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2677C0-AE8B-CA88-FFDA-B36D8AF6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27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519B7-1760-D6EC-3DEE-885F2B56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754667-68B3-DDA7-6B9A-DFD5281F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4E26A-3532-A9F5-C005-2A29BE3AD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78A6A0-81EC-0111-C35E-6CC9912E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2465E-D0B1-1716-3583-14F2E040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981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35B90-E884-1C6D-8A82-6A975F6A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AE1D5C-2700-7057-5DE7-74AC28739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B96B8B-35D5-76EF-9CDC-7E29FD89A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1D98D5-8426-7116-33DD-3F79745C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6B7D3F-44E9-5914-E336-83E0EBC8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204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411A9-B264-B479-3AA9-0CDBD8B44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C87365-4E20-1885-B157-824A05F2F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FF49F-10C2-6AAA-81EA-E1FB21E3F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0B2032-3F33-FE57-33A3-D74834FC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DB9D54-77FA-D49A-89C0-C9F50E2E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19DE8F-4C96-8AC2-DD63-7B967D2F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410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26544-550C-BFF1-3714-E7A16DE1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8757F2-6B8B-C6AC-2C62-1B82D83F1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F79D7-B87A-4833-D845-7947ADAF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25E8F7-967E-1650-62D7-D133F8EA6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00B735-25D6-CFF7-597E-A814A07FF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A178CB-D5BC-8A02-8CDD-C1A8C35D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695DE7-7664-7A59-66D5-1F672111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534CC9-FCC5-8E56-A2FA-4C1519B8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710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E39FE-DB1D-4A00-DA27-A022CD16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BBA495-E03A-8E03-1D60-EC7A9EB6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931ABA-5679-5BA8-2A47-864FEA6A6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F13B8F-47BC-4BC5-6E53-DEFA2EFB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54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60F00-4405-8880-2C66-AFEE9FE5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83C744B-F258-8752-52CA-E8118010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171379-EA04-DBD5-A82A-672122F9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16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9DDA3-BE3A-49CE-027B-0E3BE580B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3BA89E-C2F4-F4B9-0D5A-0CD90A8B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D36CF1-2C8A-1232-122B-8418750D8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06E442-649F-1061-95CB-3BC704D8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96157-D223-AD28-6033-B7A597A5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749486-0AB4-F9B6-C8A0-3BFFB5C1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025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7970D-0821-E286-1A95-07E2F223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DCAC2D-2C4A-F3AE-3723-10DE5FE8B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6C7C60-A459-956C-1037-2424F9E8E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7DDB9-BF9E-8D69-40A1-C0CCD24C4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39DD37-1076-16FF-C0DC-CC9D363CD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2F15F5-85F4-B19C-E928-E97E9C28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96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4B6AA2-F12D-2CE1-E7A4-62763139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721DE-0E43-0CDE-0383-76F55F2A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59795-3586-F059-A288-2F0AC5DE6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2012FF-54F2-DF43-BF19-4507707988CE}" type="datetimeFigureOut">
              <a:rPr lang="es-MX" smtClean="0"/>
              <a:t>21/06/24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13603B-FBD1-7AA2-A7D0-419071EF5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816C83-99E3-1DB4-5F8E-B969617E78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843B4-2EDE-D442-B6FA-085D31553C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7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2C6F1D9-D93F-C336-814F-C4B1039D506E}"/>
              </a:ext>
            </a:extLst>
          </p:cNvPr>
          <p:cNvSpPr txBox="1"/>
          <p:nvPr/>
        </p:nvSpPr>
        <p:spPr>
          <a:xfrm>
            <a:off x="5366454" y="43434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113A41-E8AB-694C-574D-3F1C032EA1E5}"/>
              </a:ext>
            </a:extLst>
          </p:cNvPr>
          <p:cNvSpPr txBox="1"/>
          <p:nvPr/>
        </p:nvSpPr>
        <p:spPr>
          <a:xfrm>
            <a:off x="3079043" y="172155"/>
            <a:ext cx="6403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1" dirty="0">
                <a:latin typeface="Arial Rounded MT Bold" panose="020F0704030504030204" pitchFamily="34" charset="77"/>
              </a:rPr>
              <a:t>Proceso industrial por el que pasa los jalapeños de la costeña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CFF910D-B58E-171F-3E25-B444338B08C7}"/>
              </a:ext>
            </a:extLst>
          </p:cNvPr>
          <p:cNvSpPr txBox="1"/>
          <p:nvPr/>
        </p:nvSpPr>
        <p:spPr>
          <a:xfrm>
            <a:off x="355600" y="627540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dirty="0"/>
              <a:t>Anthony </a:t>
            </a:r>
          </a:p>
        </p:txBody>
      </p:sp>
    </p:spTree>
    <p:extLst>
      <p:ext uri="{BB962C8B-B14F-4D97-AF65-F5344CB8AC3E}">
        <p14:creationId xmlns:p14="http://schemas.microsoft.com/office/powerpoint/2010/main" val="26310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A9EA64A-70D1-83DD-345D-7905934A3524}"/>
              </a:ext>
            </a:extLst>
          </p:cNvPr>
          <p:cNvSpPr txBox="1"/>
          <p:nvPr/>
        </p:nvSpPr>
        <p:spPr>
          <a:xfrm>
            <a:off x="4256294" y="315568"/>
            <a:ext cx="367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800" b="1" dirty="0" err="1">
                <a:latin typeface="Arial Rounded MT Bold" panose="020F0704030504030204" pitchFamily="34" charset="77"/>
              </a:rPr>
              <a:t>Produccion</a:t>
            </a:r>
            <a:endParaRPr lang="es-MX" sz="2800" b="1" dirty="0">
              <a:latin typeface="Arial Rounded MT Bold" panose="020F0704030504030204" pitchFamily="34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969732-0427-EB35-BAAD-4C3489CD106C}"/>
              </a:ext>
            </a:extLst>
          </p:cNvPr>
          <p:cNvSpPr txBox="1"/>
          <p:nvPr/>
        </p:nvSpPr>
        <p:spPr>
          <a:xfrm>
            <a:off x="128441" y="3013787"/>
            <a:ext cx="2778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>
                <a:effectLst/>
                <a:latin typeface="Helvetica" pitchFamily="2" charset="0"/>
              </a:rPr>
              <a:t>La Costeña® produce 1,200 toneladas diaria de chiles jalapeños.</a:t>
            </a:r>
            <a:endParaRPr lang="es-MX" dirty="0">
              <a:effectLst/>
              <a:latin typeface="Helvetica" pitchFamily="2" charset="0"/>
            </a:endParaRPr>
          </a:p>
          <a:p>
            <a:pPr algn="l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D0B42D-9534-1112-AE24-259C971D75CC}"/>
              </a:ext>
            </a:extLst>
          </p:cNvPr>
          <p:cNvSpPr txBox="1"/>
          <p:nvPr/>
        </p:nvSpPr>
        <p:spPr>
          <a:xfrm>
            <a:off x="9430425" y="3013787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>
                <a:effectLst/>
                <a:latin typeface="Helvetica" pitchFamily="2" charset="0"/>
              </a:rPr>
              <a:t>La compañía es líder en la elaboración de chiles y vinagre.</a:t>
            </a:r>
            <a:endParaRPr lang="es-MX" dirty="0">
              <a:effectLst/>
              <a:latin typeface="Helvetica" pitchFamily="2" charset="0"/>
            </a:endParaRPr>
          </a:p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8323D6-F016-E541-98C6-1E9CA626D498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33AD88-9FFB-AF26-E99F-7C032DE212D2}"/>
              </a:ext>
            </a:extLst>
          </p:cNvPr>
          <p:cNvSpPr txBox="1"/>
          <p:nvPr/>
        </p:nvSpPr>
        <p:spPr>
          <a:xfrm>
            <a:off x="3389489" y="5040489"/>
            <a:ext cx="4752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>
                <a:effectLst/>
                <a:latin typeface="Helvetica" pitchFamily="2" charset="0"/>
              </a:rPr>
              <a:t>Se producen 2,560 tapas por minuto, gracias a las prensas de alta velocidad con las que cuenta y 1,100 millones de latas cada año.</a:t>
            </a:r>
            <a:endParaRPr lang="es-MX" dirty="0">
              <a:effectLst/>
              <a:latin typeface="Helvetica" pitchFamily="2" charset="0"/>
            </a:endParaRPr>
          </a:p>
          <a:p>
            <a:pPr algn="l"/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5614697-9A1B-2D06-86D6-74D3F3910291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0A5950C-278E-7198-5816-89D87983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82" y="577178"/>
            <a:ext cx="2333978" cy="233762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AD5791F-52DA-84E4-7E86-21F046CB800D}"/>
              </a:ext>
            </a:extLst>
          </p:cNvPr>
          <p:cNvSpPr txBox="1"/>
          <p:nvPr/>
        </p:nvSpPr>
        <p:spPr>
          <a:xfrm>
            <a:off x="5152611" y="241244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32DF532-71F4-E5FD-E8DE-0F2702EA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921" y="729600"/>
            <a:ext cx="2049807" cy="203278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21A18DF-DF46-4030-88B3-506EC7B2C77B}"/>
              </a:ext>
            </a:extLst>
          </p:cNvPr>
          <p:cNvSpPr txBox="1"/>
          <p:nvPr/>
        </p:nvSpPr>
        <p:spPr>
          <a:xfrm>
            <a:off x="5180219" y="24883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95C38D41-8736-1479-D298-9E02B1497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294" y="1534497"/>
            <a:ext cx="3304394" cy="32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8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1EC89BB-3814-96C7-03C5-47CCB8CEA0CB}"/>
              </a:ext>
            </a:extLst>
          </p:cNvPr>
          <p:cNvSpPr txBox="1"/>
          <p:nvPr/>
        </p:nvSpPr>
        <p:spPr>
          <a:xfrm>
            <a:off x="4221891" y="172003"/>
            <a:ext cx="4075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400" b="1" dirty="0">
                <a:latin typeface="Arial Rounded MT Bold" panose="020F0704030504030204" pitchFamily="34" charset="77"/>
              </a:rPr>
              <a:t>Almacenamiento</a:t>
            </a:r>
            <a:r>
              <a:rPr lang="es-MX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FEE0E9-8C8B-A7A6-490A-E195A8AA29F3}"/>
              </a:ext>
            </a:extLst>
          </p:cNvPr>
          <p:cNvSpPr txBox="1"/>
          <p:nvPr/>
        </p:nvSpPr>
        <p:spPr>
          <a:xfrm>
            <a:off x="3125637" y="4006224"/>
            <a:ext cx="63091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>
                <a:effectLst/>
                <a:latin typeface="Helvetica" pitchFamily="2" charset="0"/>
              </a:rPr>
              <a:t>El almacenamiento de los productos es un terreno primordial para La Costeña®, pues todo el año pone al alcance de sus consumidores alimentos que conservan su frescura, sin importar que sean o no de temporada. Para ello, cuenta con almacenes automáticos</a:t>
            </a:r>
            <a:endParaRPr lang="es-MX" dirty="0">
              <a:effectLst/>
              <a:latin typeface="Helvetica" pitchFamily="2" charset="0"/>
            </a:endParaRPr>
          </a:p>
          <a:p>
            <a:r>
              <a:rPr lang="es-MX" b="0" i="0" dirty="0">
                <a:effectLst/>
                <a:latin typeface="Helvetica" pitchFamily="2" charset="0"/>
              </a:rPr>
              <a:t>extraordinariamente modernos.</a:t>
            </a:r>
            <a:endParaRPr lang="es-MX" dirty="0">
              <a:effectLst/>
              <a:latin typeface="Helvetica" pitchFamily="2" charset="0"/>
            </a:endParaRPr>
          </a:p>
          <a:p>
            <a:r>
              <a:rPr lang="es-MX" b="0" i="0" dirty="0">
                <a:effectLst/>
                <a:latin typeface="Helvetica" pitchFamily="2" charset="0"/>
              </a:rPr>
              <a:t>Los dos centros de almacenamiento y distribución de La Costeña®, cuentan con 43 mil y 63 mil tarimas de capacidad respectivamente y son un ejemplo de eficiencia en la automatización de procesos.</a:t>
            </a:r>
            <a:endParaRPr lang="es-MX" dirty="0">
              <a:effectLst/>
              <a:latin typeface="Helvetica" pitchFamily="2" charset="0"/>
            </a:endParaRPr>
          </a:p>
          <a:p>
            <a:pPr algn="l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21FCB4-DA06-5E5D-94A0-7533E3EE325E}"/>
              </a:ext>
            </a:extLst>
          </p:cNvPr>
          <p:cNvSpPr txBox="1"/>
          <p:nvPr/>
        </p:nvSpPr>
        <p:spPr>
          <a:xfrm>
            <a:off x="5180219" y="251598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EA426CF-FE2A-7A60-1446-85B107194EEE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9561E30-9B2C-8CFA-2080-0BCF600A6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38" y="561781"/>
            <a:ext cx="5029200" cy="29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21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7848D64-259E-F15E-D1DF-494616AA4C7C}"/>
              </a:ext>
            </a:extLst>
          </p:cNvPr>
          <p:cNvSpPr txBox="1"/>
          <p:nvPr/>
        </p:nvSpPr>
        <p:spPr>
          <a:xfrm>
            <a:off x="2442663" y="3429000"/>
            <a:ext cx="64896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0" i="0" dirty="0">
                <a:effectLst/>
                <a:latin typeface="Helvetica" pitchFamily="2" charset="0"/>
              </a:rPr>
              <a:t>La Costeña® cuenta con múltiples centros de distribución a nivel nacional, además de tener presencia en más de 59 países, con distribuidoras en Estados Unidos, Canadá,</a:t>
            </a:r>
            <a:endParaRPr lang="es-MX" dirty="0">
              <a:effectLst/>
              <a:latin typeface="Helvetica" pitchFamily="2" charset="0"/>
            </a:endParaRPr>
          </a:p>
          <a:p>
            <a:r>
              <a:rPr lang="es-MX" b="0" i="0" dirty="0">
                <a:effectLst/>
                <a:latin typeface="Helvetica" pitchFamily="2" charset="0"/>
              </a:rPr>
              <a:t>Europa y Asia.</a:t>
            </a:r>
            <a:endParaRPr lang="es-MX" dirty="0">
              <a:effectLst/>
              <a:latin typeface="Helvetica" pitchFamily="2" charset="0"/>
            </a:endParaRPr>
          </a:p>
          <a:p>
            <a:r>
              <a:rPr lang="es-MX" b="0" i="0" dirty="0">
                <a:effectLst/>
                <a:latin typeface="Helvetica" pitchFamily="2" charset="0"/>
              </a:rPr>
              <a:t>En total hay 30 almacenes de distribución en la República Mexicana, para consolidar envíos de múltiples productos. El sistema de logística tiene cientos de rutas y unidades, las cuales cuentan con un sistema de </a:t>
            </a:r>
            <a:r>
              <a:rPr lang="es-MX" b="0" i="0" dirty="0" err="1">
                <a:effectLst/>
                <a:latin typeface="Helvetica" pitchFamily="2" charset="0"/>
              </a:rPr>
              <a:t>ruteo</a:t>
            </a:r>
            <a:r>
              <a:rPr lang="es-MX" b="0" i="0" dirty="0">
                <a:effectLst/>
                <a:latin typeface="Helvetica" pitchFamily="2" charset="0"/>
              </a:rPr>
              <a:t> llamado NEUS, que permite rastrear todas las unidades y asegurar el traslado de sus productos en tiempo y forma.</a:t>
            </a:r>
            <a:endParaRPr lang="es-MX" dirty="0">
              <a:effectLst/>
              <a:latin typeface="Helvetica" pitchFamily="2" charset="0"/>
            </a:endParaRPr>
          </a:p>
          <a:p>
            <a:pPr algn="l"/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EFDF81-5E23-1D5A-3804-2688DC9946F2}"/>
              </a:ext>
            </a:extLst>
          </p:cNvPr>
          <p:cNvSpPr txBox="1"/>
          <p:nvPr/>
        </p:nvSpPr>
        <p:spPr>
          <a:xfrm>
            <a:off x="3364089" y="482600"/>
            <a:ext cx="596335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i="0" dirty="0">
                <a:effectLst/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Distribución y Presencia Nacional e Internacional</a:t>
            </a:r>
            <a:endParaRPr lang="es-MX" sz="2800" b="1" dirty="0">
              <a:effectLst/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6002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426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Kid2 Inei</dc:creator>
  <cp:lastModifiedBy>Kid2 Inei</cp:lastModifiedBy>
  <cp:revision>2</cp:revision>
  <dcterms:created xsi:type="dcterms:W3CDTF">2024-06-21T14:51:24Z</dcterms:created>
  <dcterms:modified xsi:type="dcterms:W3CDTF">2024-06-21T16:04:54Z</dcterms:modified>
</cp:coreProperties>
</file>