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9C61B951-210F-48F5-8CCF-EB736F98437B}" type="datetimeFigureOut">
              <a:rPr lang="es-MX" smtClean="0"/>
              <a:t>12/06/2024</a:t>
            </a:fld>
            <a:endParaRPr lang="es-MX"/>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s-MX"/>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F7C847EB-C14C-40DE-A4AE-987CC70C0D3C}" type="slidenum">
              <a:rPr lang="es-MX" smtClean="0"/>
              <a:t>‹Nº›</a:t>
            </a:fld>
            <a:endParaRPr lang="es-MX"/>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901713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C61B951-210F-48F5-8CCF-EB736F98437B}" type="datetimeFigureOut">
              <a:rPr lang="es-MX" smtClean="0"/>
              <a:t>12/06/2024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7C847EB-C14C-40DE-A4AE-987CC70C0D3C}" type="slidenum">
              <a:rPr lang="es-MX" smtClean="0"/>
              <a:t>‹Nº›</a:t>
            </a:fld>
            <a:endParaRPr lang="es-MX"/>
          </a:p>
        </p:txBody>
      </p:sp>
    </p:spTree>
    <p:extLst>
      <p:ext uri="{BB962C8B-B14F-4D97-AF65-F5344CB8AC3E}">
        <p14:creationId xmlns:p14="http://schemas.microsoft.com/office/powerpoint/2010/main" val="3688543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C61B951-210F-48F5-8CCF-EB736F98437B}" type="datetimeFigureOut">
              <a:rPr lang="es-MX" smtClean="0"/>
              <a:t>12/06/2024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7C847EB-C14C-40DE-A4AE-987CC70C0D3C}" type="slidenum">
              <a:rPr lang="es-MX" smtClean="0"/>
              <a:t>‹Nº›</a:t>
            </a:fld>
            <a:endParaRPr lang="es-MX"/>
          </a:p>
        </p:txBody>
      </p:sp>
    </p:spTree>
    <p:extLst>
      <p:ext uri="{BB962C8B-B14F-4D97-AF65-F5344CB8AC3E}">
        <p14:creationId xmlns:p14="http://schemas.microsoft.com/office/powerpoint/2010/main" val="2377696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C61B951-210F-48F5-8CCF-EB736F98437B}" type="datetimeFigureOut">
              <a:rPr lang="es-MX" smtClean="0"/>
              <a:t>12/06/2024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7C847EB-C14C-40DE-A4AE-987CC70C0D3C}" type="slidenum">
              <a:rPr lang="es-MX" smtClean="0"/>
              <a:t>‹Nº›</a:t>
            </a:fld>
            <a:endParaRPr lang="es-MX"/>
          </a:p>
        </p:txBody>
      </p:sp>
    </p:spTree>
    <p:extLst>
      <p:ext uri="{BB962C8B-B14F-4D97-AF65-F5344CB8AC3E}">
        <p14:creationId xmlns:p14="http://schemas.microsoft.com/office/powerpoint/2010/main" val="3915411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9C61B951-210F-48F5-8CCF-EB736F98437B}" type="datetimeFigureOut">
              <a:rPr lang="es-MX" smtClean="0"/>
              <a:t>12/06/2024</a:t>
            </a:fld>
            <a:endParaRPr lang="es-MX"/>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s-MX"/>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F7C847EB-C14C-40DE-A4AE-987CC70C0D3C}" type="slidenum">
              <a:rPr lang="es-MX" smtClean="0"/>
              <a:t>‹Nº›</a:t>
            </a:fld>
            <a:endParaRPr lang="es-MX"/>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178873490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C61B951-210F-48F5-8CCF-EB736F98437B}" type="datetimeFigureOut">
              <a:rPr lang="es-MX" smtClean="0"/>
              <a:t>12/06/2024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F7C847EB-C14C-40DE-A4AE-987CC70C0D3C}" type="slidenum">
              <a:rPr lang="es-MX" smtClean="0"/>
              <a:t>‹Nº›</a:t>
            </a:fld>
            <a:endParaRPr lang="es-MX"/>
          </a:p>
        </p:txBody>
      </p:sp>
    </p:spTree>
    <p:extLst>
      <p:ext uri="{BB962C8B-B14F-4D97-AF65-F5344CB8AC3E}">
        <p14:creationId xmlns:p14="http://schemas.microsoft.com/office/powerpoint/2010/main" val="4190448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C61B951-210F-48F5-8CCF-EB736F98437B}" type="datetimeFigureOut">
              <a:rPr lang="es-MX" smtClean="0"/>
              <a:t>12/06/2024</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F7C847EB-C14C-40DE-A4AE-987CC70C0D3C}" type="slidenum">
              <a:rPr lang="es-MX" smtClean="0"/>
              <a:t>‹Nº›</a:t>
            </a:fld>
            <a:endParaRPr lang="es-MX"/>
          </a:p>
        </p:txBody>
      </p:sp>
    </p:spTree>
    <p:extLst>
      <p:ext uri="{BB962C8B-B14F-4D97-AF65-F5344CB8AC3E}">
        <p14:creationId xmlns:p14="http://schemas.microsoft.com/office/powerpoint/2010/main" val="2853590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C61B951-210F-48F5-8CCF-EB736F98437B}" type="datetimeFigureOut">
              <a:rPr lang="es-MX" smtClean="0"/>
              <a:t>12/06/2024</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F7C847EB-C14C-40DE-A4AE-987CC70C0D3C}" type="slidenum">
              <a:rPr lang="es-MX" smtClean="0"/>
              <a:t>‹Nº›</a:t>
            </a:fld>
            <a:endParaRPr lang="es-MX"/>
          </a:p>
        </p:txBody>
      </p:sp>
    </p:spTree>
    <p:extLst>
      <p:ext uri="{BB962C8B-B14F-4D97-AF65-F5344CB8AC3E}">
        <p14:creationId xmlns:p14="http://schemas.microsoft.com/office/powerpoint/2010/main" val="2004435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61B951-210F-48F5-8CCF-EB736F98437B}" type="datetimeFigureOut">
              <a:rPr lang="es-MX" smtClean="0"/>
              <a:t>12/06/2024</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F7C847EB-C14C-40DE-A4AE-987CC70C0D3C}" type="slidenum">
              <a:rPr lang="es-MX" smtClean="0"/>
              <a:t>‹Nº›</a:t>
            </a:fld>
            <a:endParaRPr lang="es-MX"/>
          </a:p>
        </p:txBody>
      </p:sp>
    </p:spTree>
    <p:extLst>
      <p:ext uri="{BB962C8B-B14F-4D97-AF65-F5344CB8AC3E}">
        <p14:creationId xmlns:p14="http://schemas.microsoft.com/office/powerpoint/2010/main" val="4104926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C61B951-210F-48F5-8CCF-EB736F98437B}" type="datetimeFigureOut">
              <a:rPr lang="es-MX" smtClean="0"/>
              <a:t>12/06/2024</a:t>
            </a:fld>
            <a:endParaRPr lang="es-MX"/>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s-MX"/>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7C847EB-C14C-40DE-A4AE-987CC70C0D3C}" type="slidenum">
              <a:rPr lang="es-MX" smtClean="0"/>
              <a:t>‹Nº›</a:t>
            </a:fld>
            <a:endParaRPr lang="es-MX"/>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33707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C61B951-210F-48F5-8CCF-EB736F98437B}" type="datetimeFigureOut">
              <a:rPr lang="es-MX" smtClean="0"/>
              <a:t>12/06/2024</a:t>
            </a:fld>
            <a:endParaRPr lang="es-MX"/>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s-MX"/>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7C847EB-C14C-40DE-A4AE-987CC70C0D3C}" type="slidenum">
              <a:rPr lang="es-MX" smtClean="0"/>
              <a:t>‹Nº›</a:t>
            </a:fld>
            <a:endParaRPr lang="es-MX"/>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3674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C61B951-210F-48F5-8CCF-EB736F98437B}" type="datetimeFigureOut">
              <a:rPr lang="es-MX" smtClean="0"/>
              <a:t>12/06/2024</a:t>
            </a:fld>
            <a:endParaRPr lang="es-MX"/>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s-MX"/>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F7C847EB-C14C-40DE-A4AE-987CC70C0D3C}" type="slidenum">
              <a:rPr lang="es-MX" smtClean="0"/>
              <a:t>‹Nº›</a:t>
            </a:fld>
            <a:endParaRPr lang="es-MX"/>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423140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a:extLst>
              <a:ext uri="{FF2B5EF4-FFF2-40B4-BE49-F238E27FC236}">
                <a16:creationId xmlns:a16="http://schemas.microsoft.com/office/drawing/2014/main" id="{6B258B7F-CEB5-1FDC-0793-66CE1AFDDE1D}"/>
              </a:ext>
            </a:extLst>
          </p:cNvPr>
          <p:cNvSpPr>
            <a:spLocks noGrp="1"/>
          </p:cNvSpPr>
          <p:nvPr>
            <p:ph type="title"/>
          </p:nvPr>
        </p:nvSpPr>
        <p:spPr>
          <a:xfrm>
            <a:off x="1371600" y="225083"/>
            <a:ext cx="9601200" cy="1946617"/>
          </a:xfrm>
        </p:spPr>
        <p:txBody>
          <a:bodyPr>
            <a:normAutofit/>
          </a:bodyPr>
          <a:lstStyle/>
          <a:p>
            <a:pPr algn="just"/>
            <a:r>
              <a:rPr lang="es-MX" sz="6600" dirty="0"/>
              <a:t>Constitución de 1836 y los gobiernos centralistas</a:t>
            </a:r>
          </a:p>
        </p:txBody>
      </p:sp>
      <p:pic>
        <p:nvPicPr>
          <p:cNvPr id="13" name="Marcador de contenido 12">
            <a:extLst>
              <a:ext uri="{FF2B5EF4-FFF2-40B4-BE49-F238E27FC236}">
                <a16:creationId xmlns:a16="http://schemas.microsoft.com/office/drawing/2014/main" id="{727BA34F-0BE6-D072-3D63-6F931149CDB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59169" y="2171700"/>
            <a:ext cx="9073661" cy="3924886"/>
          </a:xfrm>
        </p:spPr>
      </p:pic>
    </p:spTree>
    <p:extLst>
      <p:ext uri="{BB962C8B-B14F-4D97-AF65-F5344CB8AC3E}">
        <p14:creationId xmlns:p14="http://schemas.microsoft.com/office/powerpoint/2010/main" val="2570498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A18F77-4BA3-36D2-B86F-B55A304A83B8}"/>
              </a:ext>
            </a:extLst>
          </p:cNvPr>
          <p:cNvSpPr>
            <a:spLocks noGrp="1"/>
          </p:cNvSpPr>
          <p:nvPr>
            <p:ph type="title"/>
          </p:nvPr>
        </p:nvSpPr>
        <p:spPr>
          <a:xfrm>
            <a:off x="1371600" y="112542"/>
            <a:ext cx="9601200" cy="773723"/>
          </a:xfrm>
        </p:spPr>
        <p:txBody>
          <a:bodyPr>
            <a:normAutofit/>
          </a:bodyPr>
          <a:lstStyle/>
          <a:p>
            <a:pPr algn="just"/>
            <a:r>
              <a:rPr lang="es-MX" sz="4800" dirty="0"/>
              <a:t>Antecedentes. </a:t>
            </a:r>
          </a:p>
        </p:txBody>
      </p:sp>
      <p:sp>
        <p:nvSpPr>
          <p:cNvPr id="3" name="Marcador de contenido 2">
            <a:extLst>
              <a:ext uri="{FF2B5EF4-FFF2-40B4-BE49-F238E27FC236}">
                <a16:creationId xmlns:a16="http://schemas.microsoft.com/office/drawing/2014/main" id="{726F839F-91CB-3346-2777-DC85C89DC523}"/>
              </a:ext>
            </a:extLst>
          </p:cNvPr>
          <p:cNvSpPr>
            <a:spLocks noGrp="1"/>
          </p:cNvSpPr>
          <p:nvPr>
            <p:ph idx="1"/>
          </p:nvPr>
        </p:nvSpPr>
        <p:spPr>
          <a:xfrm>
            <a:off x="1371600" y="886264"/>
            <a:ext cx="9601200" cy="5613010"/>
          </a:xfrm>
        </p:spPr>
        <p:txBody>
          <a:bodyPr>
            <a:noAutofit/>
          </a:bodyPr>
          <a:lstStyle/>
          <a:p>
            <a:pPr algn="just"/>
            <a:r>
              <a:rPr lang="es-MX" sz="2400" b="0" i="0" u="none" strike="noStrike" baseline="0" dirty="0">
                <a:latin typeface="CenturyGothic"/>
              </a:rPr>
              <a:t>Tras la renuncia de Vicente Guerrero, Anastasio Bustamante y Antonio López de Santa Anna se pronunciaron a favor de un sistema centralista y conservador en 1829 mediante el </a:t>
            </a:r>
            <a:r>
              <a:rPr lang="es-MX" sz="2400" b="0" i="1" u="none" strike="noStrike" baseline="0" dirty="0">
                <a:latin typeface="CenturyGothic-Italic"/>
              </a:rPr>
              <a:t>Plan de Jalapa.</a:t>
            </a:r>
          </a:p>
          <a:p>
            <a:pPr algn="just"/>
            <a:r>
              <a:rPr lang="es-MX" sz="2400" b="0" i="0" u="none" strike="noStrike" baseline="0" dirty="0">
                <a:latin typeface="CenturyGothic"/>
              </a:rPr>
              <a:t>Ambos sistemas tenían desventajas. Unos hablaban de libertad y progreso, pero no tenían un sistema consolidado para avanzar (federalistas); otros hablaban de orden público y religión, pero no tenían los medios para mantenerse (centralistas). Estos últimos, bajo la etiqueta de conservadores, proponían un proyecto de nación que se caracterizaría por:</a:t>
            </a:r>
          </a:p>
          <a:p>
            <a:pPr algn="just"/>
            <a:r>
              <a:rPr lang="es-MX" sz="2400" b="0" i="0" u="none" strike="noStrike" baseline="0" dirty="0">
                <a:latin typeface="CenturyGothic"/>
              </a:rPr>
              <a:t>Concentración del poder en un Estado fuerte y centralista.</a:t>
            </a:r>
          </a:p>
          <a:p>
            <a:pPr algn="just"/>
            <a:r>
              <a:rPr lang="es-MX" sz="2400" b="0" i="0" u="none" strike="noStrike" baseline="0" dirty="0">
                <a:latin typeface="MyriadPro-BlackSemiExt"/>
              </a:rPr>
              <a:t> </a:t>
            </a:r>
            <a:r>
              <a:rPr lang="es-MX" sz="2400" b="0" i="0" u="none" strike="noStrike" baseline="0" dirty="0">
                <a:latin typeface="CenturyGothic"/>
              </a:rPr>
              <a:t>Proteccionismo económico.</a:t>
            </a:r>
          </a:p>
          <a:p>
            <a:pPr algn="just"/>
            <a:r>
              <a:rPr lang="es-MX" sz="2400" b="0" i="0" u="none" strike="noStrike" baseline="0" dirty="0">
                <a:latin typeface="MyriadPro-BlackSemiExt"/>
              </a:rPr>
              <a:t> </a:t>
            </a:r>
            <a:r>
              <a:rPr lang="es-MX" sz="2400" b="0" i="0" u="none" strike="noStrike" baseline="0" dirty="0">
                <a:latin typeface="CenturyGothic"/>
              </a:rPr>
              <a:t>Restablecimiento del orden social colonial.</a:t>
            </a:r>
          </a:p>
          <a:p>
            <a:pPr algn="just"/>
            <a:r>
              <a:rPr lang="es-MX" sz="2400" b="0" i="0" u="none" strike="noStrike" baseline="0" dirty="0">
                <a:latin typeface="MyriadPro-BlackSemiExt"/>
              </a:rPr>
              <a:t> </a:t>
            </a:r>
            <a:r>
              <a:rPr lang="es-MX" sz="2400" b="0" i="0" u="none" strike="noStrike" baseline="0" dirty="0">
                <a:latin typeface="CenturyGothic"/>
              </a:rPr>
              <a:t>Reconocimiento de la iglesia como única fuerza moral y educativa.</a:t>
            </a:r>
            <a:endParaRPr lang="es-MX" sz="2400" dirty="0"/>
          </a:p>
        </p:txBody>
      </p:sp>
    </p:spTree>
    <p:extLst>
      <p:ext uri="{BB962C8B-B14F-4D97-AF65-F5344CB8AC3E}">
        <p14:creationId xmlns:p14="http://schemas.microsoft.com/office/powerpoint/2010/main" val="2594799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08A42E-D5B0-AAE4-3608-1BF76F6CAB1F}"/>
              </a:ext>
            </a:extLst>
          </p:cNvPr>
          <p:cNvSpPr>
            <a:spLocks noGrp="1"/>
          </p:cNvSpPr>
          <p:nvPr>
            <p:ph type="title"/>
          </p:nvPr>
        </p:nvSpPr>
        <p:spPr>
          <a:xfrm>
            <a:off x="1371600" y="154746"/>
            <a:ext cx="9601200" cy="970670"/>
          </a:xfrm>
        </p:spPr>
        <p:txBody>
          <a:bodyPr>
            <a:normAutofit/>
          </a:bodyPr>
          <a:lstStyle/>
          <a:p>
            <a:pPr algn="just"/>
            <a:r>
              <a:rPr lang="es-MX" dirty="0"/>
              <a:t>Gobierno. </a:t>
            </a:r>
          </a:p>
        </p:txBody>
      </p:sp>
      <p:sp>
        <p:nvSpPr>
          <p:cNvPr id="3" name="Marcador de contenido 2">
            <a:extLst>
              <a:ext uri="{FF2B5EF4-FFF2-40B4-BE49-F238E27FC236}">
                <a16:creationId xmlns:a16="http://schemas.microsoft.com/office/drawing/2014/main" id="{F076260C-7862-F65E-DE04-3164F199B95B}"/>
              </a:ext>
            </a:extLst>
          </p:cNvPr>
          <p:cNvSpPr>
            <a:spLocks noGrp="1"/>
          </p:cNvSpPr>
          <p:nvPr>
            <p:ph idx="1"/>
          </p:nvPr>
        </p:nvSpPr>
        <p:spPr>
          <a:xfrm>
            <a:off x="1371600" y="844062"/>
            <a:ext cx="9601200" cy="5023338"/>
          </a:xfrm>
        </p:spPr>
        <p:txBody>
          <a:bodyPr>
            <a:normAutofit/>
          </a:bodyPr>
          <a:lstStyle/>
          <a:p>
            <a:pPr algn="just"/>
            <a:r>
              <a:rPr lang="es-MX" sz="2400" b="0" i="0" u="none" strike="noStrike" baseline="0" dirty="0">
                <a:latin typeface="CenturyGothic"/>
              </a:rPr>
              <a:t>En 1833, Antonio López de Santa Anna y Valentín Gómez Farías fueron electos como presidente y vicepresidente, respectivamente. Santa Anna solicitó un permiso al Congreso para ausentarse y se trasladó a Veracruz. En ausencia de Santa Anna, Gómez Farías intentó aplicar una reforma liberal con el apoyo ideológico de José María Luis Mora.</a:t>
            </a:r>
          </a:p>
          <a:p>
            <a:pPr algn="just"/>
            <a:r>
              <a:rPr lang="es-MX" sz="2400" dirty="0">
                <a:latin typeface="CenturyGothic"/>
              </a:rPr>
              <a:t>S</a:t>
            </a:r>
            <a:r>
              <a:rPr lang="es-MX" sz="2400" b="0" i="0" u="none" strike="noStrike" baseline="0" dirty="0">
                <a:latin typeface="CenturyGothic"/>
              </a:rPr>
              <a:t>e hacían cambios fueron sobre las propiedades del clero, separación Iglesia-Estado, reformas hacendarias para mejorar las finanzas del gobierno, abolición de fueros militares y eclesiásticos, y reorganización de la educación para transformarla en laica y pública.</a:t>
            </a:r>
          </a:p>
          <a:p>
            <a:pPr algn="just"/>
            <a:r>
              <a:rPr lang="es-MX" sz="2400" b="0" i="0" u="none" strike="noStrike" baseline="0" dirty="0">
                <a:latin typeface="CenturyGothic"/>
              </a:rPr>
              <a:t>A pesar del carácter visionario y progresista de estas reformas, hubo fuertes oposiciones. Santa Anna retomó el poder, exilió a Mora y Gómez Farías, suspendió las medidas federalistas y finalmente, dio paso al régimen centralista.</a:t>
            </a:r>
            <a:endParaRPr lang="es-MX" sz="2400" dirty="0"/>
          </a:p>
        </p:txBody>
      </p:sp>
    </p:spTree>
    <p:extLst>
      <p:ext uri="{BB962C8B-B14F-4D97-AF65-F5344CB8AC3E}">
        <p14:creationId xmlns:p14="http://schemas.microsoft.com/office/powerpoint/2010/main" val="3502450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DFE387-AF33-66A3-9DF5-ABAE76E69133}"/>
              </a:ext>
            </a:extLst>
          </p:cNvPr>
          <p:cNvSpPr>
            <a:spLocks noGrp="1"/>
          </p:cNvSpPr>
          <p:nvPr>
            <p:ph type="title"/>
          </p:nvPr>
        </p:nvSpPr>
        <p:spPr>
          <a:xfrm>
            <a:off x="1371600" y="126609"/>
            <a:ext cx="9601200" cy="863991"/>
          </a:xfrm>
        </p:spPr>
        <p:txBody>
          <a:bodyPr>
            <a:normAutofit/>
          </a:bodyPr>
          <a:lstStyle/>
          <a:p>
            <a:r>
              <a:rPr lang="es-MX" dirty="0"/>
              <a:t>La Reforma de 1835 y las siete leyes.</a:t>
            </a:r>
          </a:p>
        </p:txBody>
      </p:sp>
      <p:sp>
        <p:nvSpPr>
          <p:cNvPr id="3" name="Marcador de contenido 2">
            <a:extLst>
              <a:ext uri="{FF2B5EF4-FFF2-40B4-BE49-F238E27FC236}">
                <a16:creationId xmlns:a16="http://schemas.microsoft.com/office/drawing/2014/main" id="{BE8A4E40-516A-9E8A-D449-AD3542A60728}"/>
              </a:ext>
            </a:extLst>
          </p:cNvPr>
          <p:cNvSpPr>
            <a:spLocks noGrp="1"/>
          </p:cNvSpPr>
          <p:nvPr>
            <p:ph idx="1"/>
          </p:nvPr>
        </p:nvSpPr>
        <p:spPr>
          <a:xfrm>
            <a:off x="1371600" y="829993"/>
            <a:ext cx="9601200" cy="5901397"/>
          </a:xfrm>
        </p:spPr>
        <p:txBody>
          <a:bodyPr>
            <a:normAutofit lnSpcReduction="10000"/>
          </a:bodyPr>
          <a:lstStyle/>
          <a:p>
            <a:pPr algn="just"/>
            <a:r>
              <a:rPr lang="es-MX" b="0" i="0" u="none" strike="noStrike" baseline="0" dirty="0">
                <a:latin typeface="CenturyGothic"/>
              </a:rPr>
              <a:t>Antonio López de Santa Anna desconoció al Congreso mediante circular el día 23 de junio de 1834 en la cual se suspendían las disposiciones liberales impulsadas por Gómez Farías. El 28 de febrero de 1835 expidieron una Ley donde se desconocía al vicepresidente Gómez Farías y lo removían de su cargo. Por cuestiones de salud, Santa Anna se ausenta un tiempo y nombra como presidente interino a Miguel Barragán. En junio de 1835 se convocó a sesiones extraordinarias del Congreso General y el 9 de septiembre del mismo año se declaró el Congreso Constituyente, con el poder para decidir sobre la forma de gobierno.</a:t>
            </a:r>
          </a:p>
          <a:p>
            <a:pPr algn="just"/>
            <a:r>
              <a:rPr lang="es-MX" b="1" i="0" u="none" strike="noStrike" baseline="0" dirty="0">
                <a:latin typeface="CenturyGothic-Bold"/>
              </a:rPr>
              <a:t>Primer Proyecto de Ley</a:t>
            </a:r>
            <a:r>
              <a:rPr lang="es-MX" b="0" i="0" u="none" strike="noStrike" baseline="0" dirty="0">
                <a:latin typeface="CenturyGothic"/>
              </a:rPr>
              <a:t>. Por supuesto que era de tinte centralista, con las firmes instrucciones de aniquilar todas las funciones del Estado, en sus diferentes entidades, así como de los funcionarios en sus cargos públicos y empleados de mejor rango jerárquico de los estados. Al momento de desconocer las legislaturas en los estados inició la famosa etapa centralista en México. Los llamados centralistas miraban a la República como un nido de corrupción, quiebras económicas, burócratas avaros con miedo a perder su cargo y gobernantes indecisos sin definición política que promulgaban leyes con lagunas y de poca importancia.</a:t>
            </a:r>
          </a:p>
          <a:p>
            <a:pPr algn="just"/>
            <a:r>
              <a:rPr lang="es-MX" b="1" i="0" u="none" strike="noStrike" baseline="0" dirty="0">
                <a:latin typeface="CenturyGothic-Bold"/>
              </a:rPr>
              <a:t>Segundo Proyecto de Ley. </a:t>
            </a:r>
            <a:r>
              <a:rPr lang="es-MX" b="0" i="0" u="none" strike="noStrike" baseline="0" dirty="0">
                <a:latin typeface="CenturyGothic"/>
              </a:rPr>
              <a:t>Contenía las bases para la tan ansiada nueva Constitución que se publicó el 03 de octubre de 1835. En este proyecto se señalaron los temas que se convirtieron en leyes constitucionales, posteriormente conocidas como </a:t>
            </a:r>
            <a:r>
              <a:rPr lang="es-MX" b="0" i="1" u="none" strike="noStrike" baseline="0" dirty="0">
                <a:latin typeface="CenturyGothic-Italic"/>
              </a:rPr>
              <a:t>Las Siete Leyes</a:t>
            </a:r>
            <a:r>
              <a:rPr lang="es-MX" b="0" i="0" u="none" strike="noStrike" baseline="0" dirty="0">
                <a:latin typeface="CenturyGothic"/>
              </a:rPr>
              <a:t>.</a:t>
            </a:r>
          </a:p>
          <a:p>
            <a:pPr algn="just"/>
            <a:endParaRPr lang="es-MX" dirty="0"/>
          </a:p>
        </p:txBody>
      </p:sp>
    </p:spTree>
    <p:extLst>
      <p:ext uri="{BB962C8B-B14F-4D97-AF65-F5344CB8AC3E}">
        <p14:creationId xmlns:p14="http://schemas.microsoft.com/office/powerpoint/2010/main" val="411463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EDEEC8-B0C5-5338-C5DA-F56AF8C0D37F}"/>
              </a:ext>
            </a:extLst>
          </p:cNvPr>
          <p:cNvSpPr>
            <a:spLocks noGrp="1"/>
          </p:cNvSpPr>
          <p:nvPr>
            <p:ph type="title"/>
          </p:nvPr>
        </p:nvSpPr>
        <p:spPr>
          <a:xfrm>
            <a:off x="1371600" y="0"/>
            <a:ext cx="9601200" cy="990600"/>
          </a:xfrm>
        </p:spPr>
        <p:txBody>
          <a:bodyPr>
            <a:normAutofit/>
          </a:bodyPr>
          <a:lstStyle/>
          <a:p>
            <a:r>
              <a:rPr lang="es-MX" dirty="0"/>
              <a:t>Las siete leyes centralistas. </a:t>
            </a:r>
          </a:p>
        </p:txBody>
      </p:sp>
      <p:sp>
        <p:nvSpPr>
          <p:cNvPr id="3" name="Marcador de contenido 2">
            <a:extLst>
              <a:ext uri="{FF2B5EF4-FFF2-40B4-BE49-F238E27FC236}">
                <a16:creationId xmlns:a16="http://schemas.microsoft.com/office/drawing/2014/main" id="{9CEDC869-A5D1-F4A5-A0D9-49BD69393F11}"/>
              </a:ext>
            </a:extLst>
          </p:cNvPr>
          <p:cNvSpPr>
            <a:spLocks noGrp="1"/>
          </p:cNvSpPr>
          <p:nvPr>
            <p:ph idx="1"/>
          </p:nvPr>
        </p:nvSpPr>
        <p:spPr>
          <a:xfrm>
            <a:off x="1371600" y="1111348"/>
            <a:ext cx="9601200" cy="4756052"/>
          </a:xfrm>
        </p:spPr>
        <p:txBody>
          <a:bodyPr>
            <a:noAutofit/>
          </a:bodyPr>
          <a:lstStyle/>
          <a:p>
            <a:pPr algn="just"/>
            <a:r>
              <a:rPr lang="es-MX" sz="2400" b="0" i="0" u="none" strike="noStrike" baseline="0" dirty="0">
                <a:latin typeface="CenturyGothic"/>
              </a:rPr>
              <a:t>La República Central como forma de gobierno.</a:t>
            </a:r>
          </a:p>
          <a:p>
            <a:pPr algn="just"/>
            <a:r>
              <a:rPr lang="es-MX" sz="2400" b="0" i="0" u="none" strike="noStrike" baseline="0" dirty="0">
                <a:latin typeface="MyriadPro-BlackSemiExt"/>
              </a:rPr>
              <a:t> </a:t>
            </a:r>
            <a:r>
              <a:rPr lang="es-MX" sz="2400" b="0" i="0" u="none" strike="noStrike" baseline="0" dirty="0">
                <a:latin typeface="CenturyGothic"/>
              </a:rPr>
              <a:t>Los estados se transforman en departamentos con facultades limitadas.</a:t>
            </a:r>
          </a:p>
          <a:p>
            <a:pPr algn="just"/>
            <a:r>
              <a:rPr lang="es-MX" sz="2400" b="0" i="0" u="none" strike="noStrike" baseline="0" dirty="0">
                <a:latin typeface="MyriadPro-BlackSemiExt"/>
              </a:rPr>
              <a:t> </a:t>
            </a:r>
            <a:r>
              <a:rPr lang="es-MX" sz="2400" b="0" i="0" u="none" strike="noStrike" baseline="0" dirty="0">
                <a:latin typeface="CenturyGothic"/>
              </a:rPr>
              <a:t>La religión oficial es la católica.</a:t>
            </a:r>
          </a:p>
          <a:p>
            <a:pPr algn="just"/>
            <a:r>
              <a:rPr lang="es-MX" sz="2400" b="0" i="0" u="none" strike="noStrike" baseline="0" dirty="0">
                <a:latin typeface="MyriadPro-BlackSemiExt"/>
              </a:rPr>
              <a:t> </a:t>
            </a:r>
            <a:r>
              <a:rPr lang="es-MX" sz="2400" b="0" i="0" u="none" strike="noStrike" baseline="0" dirty="0">
                <a:latin typeface="CenturyGothic"/>
              </a:rPr>
              <a:t>El poder quedó dividido en Ejecutivo, Legislativo y Judicial.</a:t>
            </a:r>
          </a:p>
          <a:p>
            <a:pPr algn="just"/>
            <a:r>
              <a:rPr lang="es-MX" sz="2400" dirty="0">
                <a:latin typeface="MyriadPro-BlackSemiExt"/>
              </a:rPr>
              <a:t> </a:t>
            </a:r>
            <a:r>
              <a:rPr lang="es-MX" sz="2400" b="0" i="0" u="none" strike="noStrike" baseline="0" dirty="0">
                <a:latin typeface="CenturyGothic"/>
              </a:rPr>
              <a:t>Se creó el cuarto poder: Supremo Poder Conservador, formado por cinco personas con poderes absolutos, con facultades para declarar nulas las leyes o decretos, declarar incapacitados al presidente para gobernar o suspender a la Suprema Corte de Justicia y las sesiones del Congreso hasta por dos meses, entre otras.</a:t>
            </a:r>
          </a:p>
          <a:p>
            <a:pPr algn="just"/>
            <a:r>
              <a:rPr lang="es-MX" sz="2400" b="0" i="0" u="none" strike="noStrike" baseline="0" dirty="0">
                <a:latin typeface="MyriadPro-BlackSemiExt"/>
              </a:rPr>
              <a:t> </a:t>
            </a:r>
            <a:r>
              <a:rPr lang="es-MX" sz="2400" b="0" i="0" u="none" strike="noStrike" baseline="0" dirty="0">
                <a:latin typeface="CenturyGothic"/>
              </a:rPr>
              <a:t>El presidente duraría 8 años en su cargo.</a:t>
            </a:r>
          </a:p>
          <a:p>
            <a:pPr algn="just"/>
            <a:r>
              <a:rPr lang="es-MX" sz="2400" b="0" i="0" u="none" strike="noStrike" baseline="0" dirty="0">
                <a:latin typeface="CenturyGothic"/>
              </a:rPr>
              <a:t>Se restringen las libertades ciudadanas.</a:t>
            </a:r>
          </a:p>
        </p:txBody>
      </p:sp>
    </p:spTree>
    <p:extLst>
      <p:ext uri="{BB962C8B-B14F-4D97-AF65-F5344CB8AC3E}">
        <p14:creationId xmlns:p14="http://schemas.microsoft.com/office/powerpoint/2010/main" val="3751194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208039-1FB2-BFDA-CC12-7800084594D2}"/>
              </a:ext>
            </a:extLst>
          </p:cNvPr>
          <p:cNvSpPr>
            <a:spLocks noGrp="1"/>
          </p:cNvSpPr>
          <p:nvPr>
            <p:ph type="title"/>
          </p:nvPr>
        </p:nvSpPr>
        <p:spPr>
          <a:xfrm>
            <a:off x="1371600" y="267286"/>
            <a:ext cx="9601200" cy="844062"/>
          </a:xfrm>
        </p:spPr>
        <p:txBody>
          <a:bodyPr>
            <a:normAutofit/>
          </a:bodyPr>
          <a:lstStyle/>
          <a:p>
            <a:r>
              <a:rPr lang="es-MX" dirty="0"/>
              <a:t>La constitución de 1836.</a:t>
            </a:r>
          </a:p>
        </p:txBody>
      </p:sp>
      <p:sp>
        <p:nvSpPr>
          <p:cNvPr id="3" name="Marcador de contenido 2">
            <a:extLst>
              <a:ext uri="{FF2B5EF4-FFF2-40B4-BE49-F238E27FC236}">
                <a16:creationId xmlns:a16="http://schemas.microsoft.com/office/drawing/2014/main" id="{247C7770-7B72-E053-C63D-22D346F9C0F7}"/>
              </a:ext>
            </a:extLst>
          </p:cNvPr>
          <p:cNvSpPr>
            <a:spLocks noGrp="1"/>
          </p:cNvSpPr>
          <p:nvPr>
            <p:ph idx="1"/>
          </p:nvPr>
        </p:nvSpPr>
        <p:spPr>
          <a:xfrm>
            <a:off x="1371600" y="914400"/>
            <a:ext cx="9601200" cy="4953000"/>
          </a:xfrm>
        </p:spPr>
        <p:txBody>
          <a:bodyPr>
            <a:normAutofit/>
          </a:bodyPr>
          <a:lstStyle/>
          <a:p>
            <a:pPr algn="just"/>
            <a:r>
              <a:rPr lang="es-MX" sz="2400" b="0" i="0" u="none" strike="noStrike" baseline="0" dirty="0">
                <a:latin typeface="CenturyGothic"/>
              </a:rPr>
              <a:t>La primera de </a:t>
            </a:r>
            <a:r>
              <a:rPr lang="es-MX" sz="2400" b="0" i="1" u="none" strike="noStrike" baseline="0" dirty="0">
                <a:latin typeface="CenturyGothic-Italic"/>
              </a:rPr>
              <a:t>Las Siete Leyes </a:t>
            </a:r>
            <a:r>
              <a:rPr lang="es-MX" sz="2400" b="0" i="0" u="none" strike="noStrike" baseline="0" dirty="0">
                <a:latin typeface="CenturyGothic"/>
              </a:rPr>
              <a:t>se promulgó en diciembre de 1835 y las seis restantes se fueron aprobando sucesivamente al paso de los meses. De esta manera, la nueva constitución quedó terminada en diciembre de 1836. Con ella, otra vez los conservadores tomaban el control del país. Se devolvieron de inmediato todos los beneficios, privilegios y hasta riquezas a los afectados durante el periodo reformista de Gómez Farías.</a:t>
            </a:r>
          </a:p>
          <a:p>
            <a:pPr algn="just"/>
            <a:r>
              <a:rPr lang="es-MX" sz="2400" b="0" i="0" u="none" strike="noStrike" baseline="0" dirty="0">
                <a:latin typeface="CenturyGothic"/>
              </a:rPr>
              <a:t>Entre los puntos más importantes destacamos los siguientes: se otorgó un poder casi dictatorial al Ejecutivo, se anuló el Supremo Poder Conservador, el Legislativo quedó representado por una cámara de diputados y otra de senadores designados por militares, clero y terratenientes, y el poder Judicial pasó a manos de la Suprema Corte de Justicia y los tribunales.</a:t>
            </a:r>
            <a:endParaRPr lang="es-MX" sz="2400" dirty="0"/>
          </a:p>
        </p:txBody>
      </p:sp>
    </p:spTree>
    <p:extLst>
      <p:ext uri="{BB962C8B-B14F-4D97-AF65-F5344CB8AC3E}">
        <p14:creationId xmlns:p14="http://schemas.microsoft.com/office/powerpoint/2010/main" val="4267837497"/>
      </p:ext>
    </p:extLst>
  </p:cSld>
  <p:clrMapOvr>
    <a:masterClrMapping/>
  </p:clrMapOvr>
</p:sld>
</file>

<file path=ppt/theme/theme1.xml><?xml version="1.0" encoding="utf-8"?>
<a:theme xmlns:a="http://schemas.openxmlformats.org/drawingml/2006/main" name="Recorte">
  <a:themeElements>
    <a:clrScheme name="Recorte">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Recort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cort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Recorte</Template>
  <TotalTime>24</TotalTime>
  <Words>808</Words>
  <Application>Microsoft Office PowerPoint</Application>
  <PresentationFormat>Panorámica</PresentationFormat>
  <Paragraphs>27</Paragraphs>
  <Slides>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CenturyGothic</vt:lpstr>
      <vt:lpstr>CenturyGothic-Bold</vt:lpstr>
      <vt:lpstr>CenturyGothic-Italic</vt:lpstr>
      <vt:lpstr>Franklin Gothic Book</vt:lpstr>
      <vt:lpstr>MyriadPro-BlackSemiExt</vt:lpstr>
      <vt:lpstr>Recorte</vt:lpstr>
      <vt:lpstr>Constitución de 1836 y los gobiernos centralistas</vt:lpstr>
      <vt:lpstr>Antecedentes. </vt:lpstr>
      <vt:lpstr>Gobierno. </vt:lpstr>
      <vt:lpstr>La Reforma de 1835 y las siete leyes.</vt:lpstr>
      <vt:lpstr>Las siete leyes centralistas. </vt:lpstr>
      <vt:lpstr>La constitución de 1836.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Hector Castro Ahumada</dc:creator>
  <cp:lastModifiedBy>Hector Castro Ahumada</cp:lastModifiedBy>
  <cp:revision>6</cp:revision>
  <dcterms:created xsi:type="dcterms:W3CDTF">2024-06-12T19:19:25Z</dcterms:created>
  <dcterms:modified xsi:type="dcterms:W3CDTF">2024-06-12T19:43:56Z</dcterms:modified>
</cp:coreProperties>
</file>