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3926636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E5BE3D6-8A1E-4496-BF56-091E90C9A459}" type="datetimeFigureOut">
              <a:rPr lang="es-MX" smtClean="0"/>
              <a:t>23/05/2024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3012202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796651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37610839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0" y="4777381"/>
            <a:ext cx="990600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2324871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3720648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s-ES"/>
              <a:t>Haga clic para modificar el estilo de título del patrón</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s-ES"/>
              <a:t>Haga clic para modificar los estilos de texto del patrón</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2005076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29990767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4149127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2215845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AE5BE3D6-8A1E-4496-BF56-091E90C9A459}" type="datetimeFigureOut">
              <a:rPr lang="es-MX" smtClean="0"/>
              <a:t>23/05/2024</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3479788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AE5BE3D6-8A1E-4496-BF56-091E90C9A459}" type="datetimeFigureOut">
              <a:rPr lang="es-MX" smtClean="0"/>
              <a:t>23/05/2024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3890312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AE5BE3D6-8A1E-4496-BF56-091E90C9A459}" type="datetimeFigureOut">
              <a:rPr lang="es-MX" smtClean="0"/>
              <a:t>23/05/2024</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139433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AE5BE3D6-8A1E-4496-BF56-091E90C9A459}" type="datetimeFigureOut">
              <a:rPr lang="es-MX" smtClean="0"/>
              <a:t>23/05/2024</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218713651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5BE3D6-8A1E-4496-BF56-091E90C9A459}" type="datetimeFigureOut">
              <a:rPr lang="es-MX" smtClean="0"/>
              <a:t>23/05/2024</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101515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AE5BE3D6-8A1E-4496-BF56-091E90C9A459}" type="datetimeFigureOut">
              <a:rPr lang="es-MX" smtClean="0"/>
              <a:t>23/05/2024</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1831700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s-ES"/>
              <a:t>Haga clic para modificar el estilo de título del patrón</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a:xfrm>
            <a:off x="6399212" y="5883275"/>
            <a:ext cx="914400" cy="365125"/>
          </a:xfrm>
        </p:spPr>
        <p:txBody>
          <a:bodyPr/>
          <a:lstStyle/>
          <a:p>
            <a:fld id="{AE5BE3D6-8A1E-4496-BF56-091E90C9A459}" type="datetimeFigureOut">
              <a:rPr lang="es-MX" smtClean="0"/>
              <a:t>23/05/2024</a:t>
            </a:fld>
            <a:endParaRPr lang="es-MX"/>
          </a:p>
        </p:txBody>
      </p:sp>
      <p:sp>
        <p:nvSpPr>
          <p:cNvPr id="6" name="Footer Placeholder 5"/>
          <p:cNvSpPr>
            <a:spLocks noGrp="1"/>
          </p:cNvSpPr>
          <p:nvPr>
            <p:ph type="ftr" sz="quarter" idx="11"/>
          </p:nvPr>
        </p:nvSpPr>
        <p:spPr>
          <a:xfrm>
            <a:off x="1141412" y="5883275"/>
            <a:ext cx="5105400" cy="365125"/>
          </a:xfrm>
        </p:spPr>
        <p:txBody>
          <a:bodyPr/>
          <a:lstStyle/>
          <a:p>
            <a:endParaRPr lang="es-MX"/>
          </a:p>
        </p:txBody>
      </p:sp>
      <p:sp>
        <p:nvSpPr>
          <p:cNvPr id="7" name="Slide Number Placeholder 6"/>
          <p:cNvSpPr>
            <a:spLocks noGrp="1"/>
          </p:cNvSpPr>
          <p:nvPr>
            <p:ph type="sldNum" sz="quarter" idx="12"/>
          </p:nvPr>
        </p:nvSpPr>
        <p:spPr>
          <a:xfrm>
            <a:off x="10742612" y="5883275"/>
            <a:ext cx="322567" cy="365125"/>
          </a:xfrm>
        </p:spPr>
        <p:txBody>
          <a:bodyPr/>
          <a:lstStyle/>
          <a:p>
            <a:fld id="{A39E268B-143D-47C4-9471-1DC9080B5CF4}" type="slidenum">
              <a:rPr lang="es-MX" smtClean="0"/>
              <a:t>‹Nº›</a:t>
            </a:fld>
            <a:endParaRPr lang="es-MX"/>
          </a:p>
        </p:txBody>
      </p:sp>
    </p:spTree>
    <p:extLst>
      <p:ext uri="{BB962C8B-B14F-4D97-AF65-F5344CB8AC3E}">
        <p14:creationId xmlns:p14="http://schemas.microsoft.com/office/powerpoint/2010/main" val="2567674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E5BE3D6-8A1E-4496-BF56-091E90C9A459}" type="datetimeFigureOut">
              <a:rPr lang="es-MX" smtClean="0"/>
              <a:t>23/05/2024</a:t>
            </a:fld>
            <a:endParaRPr lang="es-MX"/>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s-MX"/>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39E268B-143D-47C4-9471-1DC9080B5CF4}" type="slidenum">
              <a:rPr lang="es-MX" smtClean="0"/>
              <a:t>‹Nº›</a:t>
            </a:fld>
            <a:endParaRPr lang="es-MX"/>
          </a:p>
        </p:txBody>
      </p:sp>
    </p:spTree>
    <p:extLst>
      <p:ext uri="{BB962C8B-B14F-4D97-AF65-F5344CB8AC3E}">
        <p14:creationId xmlns:p14="http://schemas.microsoft.com/office/powerpoint/2010/main" val="1651442510"/>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F83EDACD-5BA5-FC5C-4E94-7BE36EDA79BF}"/>
              </a:ext>
            </a:extLst>
          </p:cNvPr>
          <p:cNvSpPr>
            <a:spLocks noGrp="1"/>
          </p:cNvSpPr>
          <p:nvPr>
            <p:ph type="title"/>
          </p:nvPr>
        </p:nvSpPr>
        <p:spPr/>
        <p:txBody>
          <a:bodyPr/>
          <a:lstStyle/>
          <a:p>
            <a:pPr algn="just"/>
            <a:r>
              <a:rPr lang="es-MX" dirty="0"/>
              <a:t>Etapas de la guerra de independencia y la transcendencia del pensamiento político de sus principales actores. </a:t>
            </a:r>
          </a:p>
        </p:txBody>
      </p:sp>
      <p:pic>
        <p:nvPicPr>
          <p:cNvPr id="9" name="Marcador de contenido 8">
            <a:extLst>
              <a:ext uri="{FF2B5EF4-FFF2-40B4-BE49-F238E27FC236}">
                <a16:creationId xmlns:a16="http://schemas.microsoft.com/office/drawing/2014/main" id="{66D0D6B8-860A-C371-C41F-3B75621172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0160" y="2349305"/>
            <a:ext cx="10156874" cy="4135901"/>
          </a:xfrm>
        </p:spPr>
      </p:pic>
    </p:spTree>
    <p:extLst>
      <p:ext uri="{BB962C8B-B14F-4D97-AF65-F5344CB8AC3E}">
        <p14:creationId xmlns:p14="http://schemas.microsoft.com/office/powerpoint/2010/main" val="4004948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D21D1-8334-7DC4-14AD-2A93FF2977B0}"/>
              </a:ext>
            </a:extLst>
          </p:cNvPr>
          <p:cNvSpPr>
            <a:spLocks noGrp="1"/>
          </p:cNvSpPr>
          <p:nvPr>
            <p:ph type="title"/>
          </p:nvPr>
        </p:nvSpPr>
        <p:spPr/>
        <p:txBody>
          <a:bodyPr/>
          <a:lstStyle/>
          <a:p>
            <a:r>
              <a:rPr lang="es-MX" dirty="0">
                <a:effectLst>
                  <a:glow rad="38100">
                    <a:schemeClr val="bg1">
                      <a:lumMod val="65000"/>
                      <a:lumOff val="35000"/>
                      <a:alpha val="40000"/>
                    </a:schemeClr>
                  </a:glow>
                </a:effectLst>
              </a:rPr>
              <a:t>Primera etapa: inicio de la guerra de independencia septiembre de 1810-1811.</a:t>
            </a:r>
          </a:p>
        </p:txBody>
      </p:sp>
      <p:sp>
        <p:nvSpPr>
          <p:cNvPr id="3" name="Marcador de contenido 2">
            <a:extLst>
              <a:ext uri="{FF2B5EF4-FFF2-40B4-BE49-F238E27FC236}">
                <a16:creationId xmlns:a16="http://schemas.microsoft.com/office/drawing/2014/main" id="{E2F5ACA9-6AE0-9609-C924-F782A9D0EB93}"/>
              </a:ext>
            </a:extLst>
          </p:cNvPr>
          <p:cNvSpPr>
            <a:spLocks noGrp="1"/>
          </p:cNvSpPr>
          <p:nvPr>
            <p:ph sz="half" idx="1"/>
          </p:nvPr>
        </p:nvSpPr>
        <p:spPr>
          <a:xfrm>
            <a:off x="464234" y="2264898"/>
            <a:ext cx="5553978" cy="4389119"/>
          </a:xfrm>
        </p:spPr>
        <p:txBody>
          <a:bodyPr/>
          <a:lstStyle/>
          <a:p>
            <a:pPr algn="just"/>
            <a:r>
              <a:rPr lang="es-MX" sz="2800" dirty="0">
                <a:effectLst>
                  <a:glow rad="38100">
                    <a:schemeClr val="bg1">
                      <a:lumMod val="50000"/>
                      <a:lumOff val="50000"/>
                      <a:alpha val="20000"/>
                    </a:schemeClr>
                  </a:glow>
                </a:effectLst>
              </a:rPr>
              <a:t>Miguel  Hidalgo.</a:t>
            </a:r>
          </a:p>
          <a:p>
            <a:pPr algn="just"/>
            <a:r>
              <a:rPr lang="es-MX" sz="2800" dirty="0">
                <a:effectLst>
                  <a:glow rad="38100">
                    <a:schemeClr val="bg1">
                      <a:lumMod val="50000"/>
                      <a:lumOff val="50000"/>
                      <a:alpha val="20000"/>
                    </a:schemeClr>
                  </a:glow>
                </a:effectLst>
              </a:rPr>
              <a:t>Ignacio Allende. </a:t>
            </a:r>
          </a:p>
          <a:p>
            <a:pPr algn="just"/>
            <a:r>
              <a:rPr lang="es-MX" sz="2800" dirty="0">
                <a:effectLst>
                  <a:glow rad="38100">
                    <a:schemeClr val="bg1">
                      <a:lumMod val="50000"/>
                      <a:lumOff val="50000"/>
                      <a:alpha val="20000"/>
                    </a:schemeClr>
                  </a:glow>
                </a:effectLst>
              </a:rPr>
              <a:t>Movimiento desordenado y sangriento.</a:t>
            </a:r>
          </a:p>
          <a:p>
            <a:pPr algn="just"/>
            <a:r>
              <a:rPr lang="es-MX" sz="2800" dirty="0">
                <a:effectLst>
                  <a:glow rad="38100">
                    <a:schemeClr val="bg1">
                      <a:lumMod val="50000"/>
                      <a:lumOff val="50000"/>
                      <a:alpha val="20000"/>
                    </a:schemeClr>
                  </a:glow>
                </a:effectLst>
              </a:rPr>
              <a:t>Virrey Javier Venegas. </a:t>
            </a:r>
          </a:p>
          <a:p>
            <a:pPr algn="just"/>
            <a:r>
              <a:rPr lang="es-MX" sz="2800" dirty="0">
                <a:effectLst>
                  <a:glow rad="38100">
                    <a:schemeClr val="bg1">
                      <a:lumMod val="50000"/>
                      <a:lumOff val="50000"/>
                      <a:alpha val="20000"/>
                    </a:schemeClr>
                  </a:glow>
                </a:effectLst>
              </a:rPr>
              <a:t>Abolición de la esclavitud.</a:t>
            </a:r>
          </a:p>
          <a:p>
            <a:endParaRPr lang="es-MX" dirty="0"/>
          </a:p>
        </p:txBody>
      </p:sp>
      <p:pic>
        <p:nvPicPr>
          <p:cNvPr id="6" name="Marcador de contenido 5">
            <a:extLst>
              <a:ext uri="{FF2B5EF4-FFF2-40B4-BE49-F238E27FC236}">
                <a16:creationId xmlns:a16="http://schemas.microsoft.com/office/drawing/2014/main" id="{BB22DC8E-FDF8-AE41-D55C-E8F4D7716DF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86338" y="2264898"/>
            <a:ext cx="5349170" cy="4389120"/>
          </a:xfrm>
        </p:spPr>
      </p:pic>
    </p:spTree>
    <p:extLst>
      <p:ext uri="{BB962C8B-B14F-4D97-AF65-F5344CB8AC3E}">
        <p14:creationId xmlns:p14="http://schemas.microsoft.com/office/powerpoint/2010/main" val="1084729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6C6560-8AA5-63CA-A1C0-E2FE181E34A9}"/>
              </a:ext>
            </a:extLst>
          </p:cNvPr>
          <p:cNvSpPr>
            <a:spLocks noGrp="1"/>
          </p:cNvSpPr>
          <p:nvPr>
            <p:ph type="title"/>
          </p:nvPr>
        </p:nvSpPr>
        <p:spPr/>
        <p:txBody>
          <a:bodyPr/>
          <a:lstStyle/>
          <a:p>
            <a:pPr algn="just"/>
            <a:r>
              <a:rPr lang="es-MX" dirty="0"/>
              <a:t>Abolición de la esclavitud 6 de diciembre de 1810</a:t>
            </a:r>
          </a:p>
        </p:txBody>
      </p:sp>
      <p:sp>
        <p:nvSpPr>
          <p:cNvPr id="3" name="Marcador de contenido 2">
            <a:extLst>
              <a:ext uri="{FF2B5EF4-FFF2-40B4-BE49-F238E27FC236}">
                <a16:creationId xmlns:a16="http://schemas.microsoft.com/office/drawing/2014/main" id="{A6371439-CA79-1F30-16FC-E1E0720ED5C3}"/>
              </a:ext>
            </a:extLst>
          </p:cNvPr>
          <p:cNvSpPr>
            <a:spLocks noGrp="1"/>
          </p:cNvSpPr>
          <p:nvPr>
            <p:ph idx="1"/>
          </p:nvPr>
        </p:nvSpPr>
        <p:spPr/>
        <p:txBody>
          <a:bodyPr>
            <a:noAutofit/>
          </a:bodyPr>
          <a:lstStyle/>
          <a:p>
            <a:pPr algn="just"/>
            <a:r>
              <a:rPr lang="es-MX" sz="2800" dirty="0"/>
              <a:t>Que en no más de 10 días todos los dueños de esclavos los liberen.</a:t>
            </a:r>
          </a:p>
          <a:p>
            <a:pPr algn="just"/>
            <a:r>
              <a:rPr lang="es-MX" sz="2800" dirty="0"/>
              <a:t>Que las castas dejen de pagar impuestos por el simple hecho de ser castas.</a:t>
            </a:r>
          </a:p>
          <a:p>
            <a:pPr algn="just"/>
            <a:r>
              <a:rPr lang="es-MX" sz="2800" dirty="0"/>
              <a:t>Que se puedan hacer negocios judiciales, documentos, escritos y actuaciones en papel común.</a:t>
            </a:r>
          </a:p>
          <a:p>
            <a:pPr algn="just"/>
            <a:r>
              <a:rPr lang="es-MX" sz="2800" dirty="0"/>
              <a:t>Retribución de la tierras indígenas.</a:t>
            </a:r>
          </a:p>
        </p:txBody>
      </p:sp>
    </p:spTree>
    <p:extLst>
      <p:ext uri="{BB962C8B-B14F-4D97-AF65-F5344CB8AC3E}">
        <p14:creationId xmlns:p14="http://schemas.microsoft.com/office/powerpoint/2010/main" val="3193846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AC734-7742-BC14-F18E-DE9FB14A1AFA}"/>
              </a:ext>
            </a:extLst>
          </p:cNvPr>
          <p:cNvSpPr>
            <a:spLocks noGrp="1"/>
          </p:cNvSpPr>
          <p:nvPr>
            <p:ph type="title"/>
          </p:nvPr>
        </p:nvSpPr>
        <p:spPr/>
        <p:txBody>
          <a:bodyPr/>
          <a:lstStyle/>
          <a:p>
            <a:r>
              <a:rPr lang="es-MX" dirty="0"/>
              <a:t>Segunda etapa: organización de la guerra de independencia 1811-1815.</a:t>
            </a:r>
          </a:p>
        </p:txBody>
      </p:sp>
      <p:sp>
        <p:nvSpPr>
          <p:cNvPr id="3" name="Marcador de contenido 2">
            <a:extLst>
              <a:ext uri="{FF2B5EF4-FFF2-40B4-BE49-F238E27FC236}">
                <a16:creationId xmlns:a16="http://schemas.microsoft.com/office/drawing/2014/main" id="{1BF2E83E-45B1-A71F-A534-D1E093384E2C}"/>
              </a:ext>
            </a:extLst>
          </p:cNvPr>
          <p:cNvSpPr>
            <a:spLocks noGrp="1"/>
          </p:cNvSpPr>
          <p:nvPr>
            <p:ph sz="half" idx="1"/>
          </p:nvPr>
        </p:nvSpPr>
        <p:spPr>
          <a:xfrm>
            <a:off x="1141411" y="2152357"/>
            <a:ext cx="6019043" cy="4096043"/>
          </a:xfrm>
        </p:spPr>
        <p:txBody>
          <a:bodyPr/>
          <a:lstStyle/>
          <a:p>
            <a:pPr algn="just"/>
            <a:r>
              <a:rPr lang="es-MX" sz="2800" dirty="0"/>
              <a:t>José maría Morelos y pavón. </a:t>
            </a:r>
          </a:p>
          <a:p>
            <a:pPr algn="just"/>
            <a:r>
              <a:rPr lang="es-MX" sz="2800" dirty="0"/>
              <a:t>Mayor organización y hombres con experiencia militar.</a:t>
            </a:r>
          </a:p>
          <a:p>
            <a:pPr algn="just"/>
            <a:r>
              <a:rPr lang="es-MX" sz="2800" dirty="0"/>
              <a:t>Virrey calleja . </a:t>
            </a:r>
          </a:p>
          <a:p>
            <a:pPr algn="just"/>
            <a:r>
              <a:rPr lang="es-MX" sz="2800" dirty="0"/>
              <a:t>Juntas suprema de Zitácuaro y sentimientos de la nación.</a:t>
            </a:r>
          </a:p>
          <a:p>
            <a:pPr algn="just"/>
            <a:r>
              <a:rPr lang="es-MX" sz="2800" dirty="0"/>
              <a:t>Constitución de Apatzingán. </a:t>
            </a:r>
          </a:p>
          <a:p>
            <a:pPr algn="just"/>
            <a:endParaRPr lang="es-MX" dirty="0"/>
          </a:p>
        </p:txBody>
      </p:sp>
      <p:pic>
        <p:nvPicPr>
          <p:cNvPr id="6" name="Marcador de contenido 5">
            <a:extLst>
              <a:ext uri="{FF2B5EF4-FFF2-40B4-BE49-F238E27FC236}">
                <a16:creationId xmlns:a16="http://schemas.microsoft.com/office/drawing/2014/main" id="{C7D63C4E-89A8-D8E0-1225-606E34BFFFE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437437" y="2152357"/>
            <a:ext cx="4309085" cy="4290646"/>
          </a:xfrm>
        </p:spPr>
      </p:pic>
    </p:spTree>
    <p:extLst>
      <p:ext uri="{BB962C8B-B14F-4D97-AF65-F5344CB8AC3E}">
        <p14:creationId xmlns:p14="http://schemas.microsoft.com/office/powerpoint/2010/main" val="25663854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96776E-DB97-E1DB-8D68-53792D02EA07}"/>
              </a:ext>
            </a:extLst>
          </p:cNvPr>
          <p:cNvSpPr>
            <a:spLocks noGrp="1"/>
          </p:cNvSpPr>
          <p:nvPr>
            <p:ph type="title"/>
          </p:nvPr>
        </p:nvSpPr>
        <p:spPr/>
        <p:txBody>
          <a:bodyPr/>
          <a:lstStyle/>
          <a:p>
            <a:r>
              <a:rPr lang="es-MX" dirty="0"/>
              <a:t>Sentimientos de la nación.</a:t>
            </a:r>
            <a:br>
              <a:rPr lang="es-MX" dirty="0"/>
            </a:br>
            <a:endParaRPr lang="es-MX" dirty="0"/>
          </a:p>
        </p:txBody>
      </p:sp>
      <p:sp>
        <p:nvSpPr>
          <p:cNvPr id="3" name="Marcador de contenido 2">
            <a:extLst>
              <a:ext uri="{FF2B5EF4-FFF2-40B4-BE49-F238E27FC236}">
                <a16:creationId xmlns:a16="http://schemas.microsoft.com/office/drawing/2014/main" id="{04B317B4-41D1-0980-0980-B3B2D3439D13}"/>
              </a:ext>
            </a:extLst>
          </p:cNvPr>
          <p:cNvSpPr>
            <a:spLocks noGrp="1"/>
          </p:cNvSpPr>
          <p:nvPr>
            <p:ph idx="1"/>
          </p:nvPr>
        </p:nvSpPr>
        <p:spPr>
          <a:xfrm>
            <a:off x="1141413" y="1631853"/>
            <a:ext cx="9905998" cy="4825218"/>
          </a:xfrm>
        </p:spPr>
        <p:txBody>
          <a:bodyPr/>
          <a:lstStyle/>
          <a:p>
            <a:pPr algn="just"/>
            <a:r>
              <a:rPr lang="es-MX" dirty="0"/>
              <a:t>Declarar una vez más la independencia de américa.</a:t>
            </a:r>
          </a:p>
          <a:p>
            <a:pPr algn="just"/>
            <a:r>
              <a:rPr lang="es-MX" dirty="0"/>
              <a:t>Reafirmar la religión católica como única.</a:t>
            </a:r>
          </a:p>
          <a:p>
            <a:pPr algn="just"/>
            <a:r>
              <a:rPr lang="es-MX" dirty="0"/>
              <a:t>Establecer la soberanía del pueblo y del Supremo Congreso Nacional Americano ,compuesto por representantes de cada provincia.</a:t>
            </a:r>
          </a:p>
          <a:p>
            <a:pPr algn="just"/>
            <a:r>
              <a:rPr lang="es-MX" dirty="0"/>
              <a:t>Decretar la división de poderes ejecutivo, legislativo y judicial.</a:t>
            </a:r>
          </a:p>
          <a:p>
            <a:pPr algn="just"/>
            <a:r>
              <a:rPr lang="es-MX" dirty="0"/>
              <a:t>Reservar empleos para los americanos.</a:t>
            </a:r>
          </a:p>
          <a:p>
            <a:pPr algn="just"/>
            <a:r>
              <a:rPr lang="es-MX" dirty="0"/>
              <a:t>Eliminar la monarquía y establecer un gobierno liberal.</a:t>
            </a:r>
          </a:p>
          <a:p>
            <a:pPr algn="just"/>
            <a:r>
              <a:rPr lang="es-MX" dirty="0"/>
              <a:t>Buscar una mayor igualdad, reducir la jornada laboral y moderar la opulencia y la pobreza.</a:t>
            </a:r>
          </a:p>
          <a:p>
            <a:pPr algn="just"/>
            <a:r>
              <a:rPr lang="es-MX" dirty="0"/>
              <a:t>Eliminar las alcabalas, estancos y el tributo de os indígenas. </a:t>
            </a:r>
          </a:p>
        </p:txBody>
      </p:sp>
    </p:spTree>
    <p:extLst>
      <p:ext uri="{BB962C8B-B14F-4D97-AF65-F5344CB8AC3E}">
        <p14:creationId xmlns:p14="http://schemas.microsoft.com/office/powerpoint/2010/main" val="3096624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D340C5-D098-D8E4-5AD2-68DCC29451B2}"/>
              </a:ext>
            </a:extLst>
          </p:cNvPr>
          <p:cNvSpPr>
            <a:spLocks noGrp="1"/>
          </p:cNvSpPr>
          <p:nvPr>
            <p:ph type="title"/>
          </p:nvPr>
        </p:nvSpPr>
        <p:spPr/>
        <p:txBody>
          <a:bodyPr/>
          <a:lstStyle/>
          <a:p>
            <a:r>
              <a:rPr lang="es-MX" dirty="0"/>
              <a:t>La constitución de Apatzingán</a:t>
            </a:r>
          </a:p>
        </p:txBody>
      </p:sp>
      <p:sp>
        <p:nvSpPr>
          <p:cNvPr id="3" name="Marcador de contenido 2">
            <a:extLst>
              <a:ext uri="{FF2B5EF4-FFF2-40B4-BE49-F238E27FC236}">
                <a16:creationId xmlns:a16="http://schemas.microsoft.com/office/drawing/2014/main" id="{436EAD34-45AD-5168-5192-77299622E4D8}"/>
              </a:ext>
            </a:extLst>
          </p:cNvPr>
          <p:cNvSpPr>
            <a:spLocks noGrp="1"/>
          </p:cNvSpPr>
          <p:nvPr>
            <p:ph idx="1"/>
          </p:nvPr>
        </p:nvSpPr>
        <p:spPr>
          <a:xfrm>
            <a:off x="1141413" y="1955409"/>
            <a:ext cx="9905998" cy="4515729"/>
          </a:xfrm>
        </p:spPr>
        <p:txBody>
          <a:bodyPr>
            <a:noAutofit/>
          </a:bodyPr>
          <a:lstStyle/>
          <a:p>
            <a:pPr algn="just"/>
            <a:r>
              <a:rPr lang="es-MX" dirty="0"/>
              <a:t>Proclama la independencia de México, rechazando la monarquía.</a:t>
            </a:r>
          </a:p>
          <a:p>
            <a:pPr algn="just"/>
            <a:r>
              <a:rPr lang="es-MX" dirty="0"/>
              <a:t>La instauración de un gobierno republicano de tres poderes.</a:t>
            </a:r>
          </a:p>
          <a:p>
            <a:pPr algn="just"/>
            <a:r>
              <a:rPr lang="es-MX" dirty="0"/>
              <a:t>Se nombra a Morelos encargado del Poder Ejecutivo.</a:t>
            </a:r>
          </a:p>
          <a:p>
            <a:pPr algn="just"/>
            <a:r>
              <a:rPr lang="es-MX" dirty="0"/>
              <a:t>El principio de soberanía popular.</a:t>
            </a:r>
          </a:p>
          <a:p>
            <a:pPr algn="just"/>
            <a:r>
              <a:rPr lang="es-MX" dirty="0"/>
              <a:t>Sufragio universal.</a:t>
            </a:r>
          </a:p>
          <a:p>
            <a:pPr algn="just"/>
            <a:r>
              <a:rPr lang="es-MX" dirty="0"/>
              <a:t>La igualdad de todos los nacidos en la Nueva España.</a:t>
            </a:r>
          </a:p>
          <a:p>
            <a:pPr algn="just"/>
            <a:r>
              <a:rPr lang="es-MX" dirty="0"/>
              <a:t>El reconocimiento de que la instrucción es necesaria en todas las personas.</a:t>
            </a:r>
          </a:p>
          <a:p>
            <a:pPr algn="just"/>
            <a:r>
              <a:rPr lang="es-MX" dirty="0"/>
              <a:t>El libre albedrío para elegir religión.</a:t>
            </a:r>
          </a:p>
          <a:p>
            <a:pPr algn="just"/>
            <a:r>
              <a:rPr lang="es-MX" dirty="0"/>
              <a:t>Se abroga el impuesto de indios. </a:t>
            </a:r>
          </a:p>
        </p:txBody>
      </p:sp>
    </p:spTree>
    <p:extLst>
      <p:ext uri="{BB962C8B-B14F-4D97-AF65-F5344CB8AC3E}">
        <p14:creationId xmlns:p14="http://schemas.microsoft.com/office/powerpoint/2010/main" val="2268631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E1B9EC-B1BE-04DC-54EB-D8988FEF0083}"/>
              </a:ext>
            </a:extLst>
          </p:cNvPr>
          <p:cNvSpPr>
            <a:spLocks noGrp="1"/>
          </p:cNvSpPr>
          <p:nvPr>
            <p:ph type="title"/>
          </p:nvPr>
        </p:nvSpPr>
        <p:spPr/>
        <p:txBody>
          <a:bodyPr/>
          <a:lstStyle/>
          <a:p>
            <a:r>
              <a:rPr lang="es-MX" dirty="0"/>
              <a:t>Tercera etapa: resistencia de la guerra de independencia 1816-1820.</a:t>
            </a:r>
          </a:p>
        </p:txBody>
      </p:sp>
      <p:sp>
        <p:nvSpPr>
          <p:cNvPr id="3" name="Marcador de contenido 2">
            <a:extLst>
              <a:ext uri="{FF2B5EF4-FFF2-40B4-BE49-F238E27FC236}">
                <a16:creationId xmlns:a16="http://schemas.microsoft.com/office/drawing/2014/main" id="{ED718ADB-4AF0-E76A-8B71-42733B756140}"/>
              </a:ext>
            </a:extLst>
          </p:cNvPr>
          <p:cNvSpPr>
            <a:spLocks noGrp="1"/>
          </p:cNvSpPr>
          <p:nvPr>
            <p:ph idx="1"/>
          </p:nvPr>
        </p:nvSpPr>
        <p:spPr/>
        <p:txBody>
          <a:bodyPr>
            <a:normAutofit/>
          </a:bodyPr>
          <a:lstStyle/>
          <a:p>
            <a:pPr algn="just"/>
            <a:r>
              <a:rPr lang="es-MX" sz="3200" dirty="0"/>
              <a:t>Se consideró una etapa de resistencia porque el movimiento insurgente vino de más a menos. Se mantuvieron en pie de lucha personajes como Guadalupe Victoria, Vicente Guerrero, Nicolás Bravo, Juan Álvarez y Francisco Javier Mina. </a:t>
            </a:r>
          </a:p>
        </p:txBody>
      </p:sp>
    </p:spTree>
    <p:extLst>
      <p:ext uri="{BB962C8B-B14F-4D97-AF65-F5344CB8AC3E}">
        <p14:creationId xmlns:p14="http://schemas.microsoft.com/office/powerpoint/2010/main" val="3599403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67D554-ABF1-157D-8A1C-E07A997CB4A9}"/>
              </a:ext>
            </a:extLst>
          </p:cNvPr>
          <p:cNvSpPr>
            <a:spLocks noGrp="1"/>
          </p:cNvSpPr>
          <p:nvPr>
            <p:ph type="title"/>
          </p:nvPr>
        </p:nvSpPr>
        <p:spPr/>
        <p:txBody>
          <a:bodyPr/>
          <a:lstStyle/>
          <a:p>
            <a:r>
              <a:rPr lang="es-MX" dirty="0"/>
              <a:t>Cuarta etapa: consumación de la independencia 1821.</a:t>
            </a:r>
          </a:p>
        </p:txBody>
      </p:sp>
      <p:sp>
        <p:nvSpPr>
          <p:cNvPr id="3" name="Marcador de contenido 2">
            <a:extLst>
              <a:ext uri="{FF2B5EF4-FFF2-40B4-BE49-F238E27FC236}">
                <a16:creationId xmlns:a16="http://schemas.microsoft.com/office/drawing/2014/main" id="{03961681-C952-017B-51EA-DEC63BBC4375}"/>
              </a:ext>
            </a:extLst>
          </p:cNvPr>
          <p:cNvSpPr>
            <a:spLocks noGrp="1"/>
          </p:cNvSpPr>
          <p:nvPr>
            <p:ph sz="half" idx="1"/>
          </p:nvPr>
        </p:nvSpPr>
        <p:spPr>
          <a:xfrm>
            <a:off x="1141412" y="2180493"/>
            <a:ext cx="5808028" cy="4327572"/>
          </a:xfrm>
        </p:spPr>
        <p:txBody>
          <a:bodyPr/>
          <a:lstStyle/>
          <a:p>
            <a:r>
              <a:rPr lang="es-MX" dirty="0"/>
              <a:t>Agustín de Iturbide.</a:t>
            </a:r>
          </a:p>
          <a:p>
            <a:r>
              <a:rPr lang="es-MX" dirty="0"/>
              <a:t>Guerrillas rurales.</a:t>
            </a:r>
          </a:p>
          <a:p>
            <a:r>
              <a:rPr lang="es-MX" dirty="0"/>
              <a:t>Aceptación de la constitución de Cádiz por parte del rey Fernando VII. (limitaba el poder de los españoles. </a:t>
            </a:r>
          </a:p>
          <a:p>
            <a:r>
              <a:rPr lang="es-MX" dirty="0"/>
              <a:t>Ejército Trigarante (tres garantías: religión, unión e independencia) conformado por Iturbide y guerrero.</a:t>
            </a:r>
          </a:p>
          <a:p>
            <a:r>
              <a:rPr lang="es-MX" dirty="0"/>
              <a:t>Tratados de córdoba </a:t>
            </a:r>
          </a:p>
          <a:p>
            <a:endParaRPr lang="es-MX" dirty="0"/>
          </a:p>
          <a:p>
            <a:endParaRPr lang="es-MX" dirty="0"/>
          </a:p>
          <a:p>
            <a:endParaRPr lang="es-MX" dirty="0"/>
          </a:p>
        </p:txBody>
      </p:sp>
      <p:pic>
        <p:nvPicPr>
          <p:cNvPr id="6" name="Marcador de contenido 5">
            <a:extLst>
              <a:ext uri="{FF2B5EF4-FFF2-40B4-BE49-F238E27FC236}">
                <a16:creationId xmlns:a16="http://schemas.microsoft.com/office/drawing/2014/main" id="{7B92A2DE-1A0F-364E-3142-13EC7D0E2929}"/>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60454" y="1950133"/>
            <a:ext cx="4726745" cy="4557932"/>
          </a:xfrm>
        </p:spPr>
      </p:pic>
    </p:spTree>
    <p:extLst>
      <p:ext uri="{BB962C8B-B14F-4D97-AF65-F5344CB8AC3E}">
        <p14:creationId xmlns:p14="http://schemas.microsoft.com/office/powerpoint/2010/main" val="1094091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817C847-A4FA-BB09-3F6B-4691E82404D2}"/>
              </a:ext>
            </a:extLst>
          </p:cNvPr>
          <p:cNvSpPr>
            <a:spLocks noGrp="1"/>
          </p:cNvSpPr>
          <p:nvPr>
            <p:ph type="title"/>
          </p:nvPr>
        </p:nvSpPr>
        <p:spPr/>
        <p:txBody>
          <a:bodyPr/>
          <a:lstStyle/>
          <a:p>
            <a:r>
              <a:rPr lang="es-MX" dirty="0"/>
              <a:t>Entrada triunfal del ejército Trigarante</a:t>
            </a:r>
          </a:p>
        </p:txBody>
      </p:sp>
      <p:sp>
        <p:nvSpPr>
          <p:cNvPr id="3" name="Marcador de contenido 2">
            <a:extLst>
              <a:ext uri="{FF2B5EF4-FFF2-40B4-BE49-F238E27FC236}">
                <a16:creationId xmlns:a16="http://schemas.microsoft.com/office/drawing/2014/main" id="{41800F2C-C15F-E394-BAE4-0765E9C6F5D5}"/>
              </a:ext>
            </a:extLst>
          </p:cNvPr>
          <p:cNvSpPr>
            <a:spLocks noGrp="1"/>
          </p:cNvSpPr>
          <p:nvPr>
            <p:ph sz="half" idx="1"/>
          </p:nvPr>
        </p:nvSpPr>
        <p:spPr>
          <a:xfrm>
            <a:off x="506437" y="1772529"/>
            <a:ext cx="5511775" cy="4768948"/>
          </a:xfrm>
        </p:spPr>
        <p:txBody>
          <a:bodyPr>
            <a:noAutofit/>
          </a:bodyPr>
          <a:lstStyle/>
          <a:p>
            <a:pPr algn="just"/>
            <a:r>
              <a:rPr lang="es-MX" sz="2000" dirty="0"/>
              <a:t>El 27 de septiembre de 1821 Iturbide entró a la Ciudad de México y consumó de esa manera la independencia después de 300 años de control español, Iturbide  se declaró emperador del primero imperio mexicano con el nombre Agustín primero, generando el descontento de los insurgentes que buscaban una republica y no una monarquía, el resto se sublevó derrocando al emperador mexicano e instaurando una república tras un año monárquico. </a:t>
            </a:r>
          </a:p>
        </p:txBody>
      </p:sp>
      <p:pic>
        <p:nvPicPr>
          <p:cNvPr id="6" name="Marcador de contenido 5">
            <a:extLst>
              <a:ext uri="{FF2B5EF4-FFF2-40B4-BE49-F238E27FC236}">
                <a16:creationId xmlns:a16="http://schemas.microsoft.com/office/drawing/2014/main" id="{ECF794BA-2B7C-EB3C-1D36-0175C6B50538}"/>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0612" y="2110155"/>
            <a:ext cx="5815061" cy="4431322"/>
          </a:xfrm>
        </p:spPr>
      </p:pic>
    </p:spTree>
    <p:extLst>
      <p:ext uri="{BB962C8B-B14F-4D97-AF65-F5344CB8AC3E}">
        <p14:creationId xmlns:p14="http://schemas.microsoft.com/office/powerpoint/2010/main" val="39625230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lla">
  <a:themeElements>
    <a:clrScheme name="Malla">
      <a:dk1>
        <a:sysClr val="windowText" lastClr="000000"/>
      </a:dk1>
      <a:lt1>
        <a:sysClr val="window" lastClr="FFFFFF"/>
      </a:lt1>
      <a:dk2>
        <a:srgbClr val="363D46"/>
      </a:dk2>
      <a:lt2>
        <a:srgbClr val="EBEBEB"/>
      </a:lt2>
      <a:accent1>
        <a:srgbClr val="A9E023"/>
      </a:accent1>
      <a:accent2>
        <a:srgbClr val="1FCDB6"/>
      </a:accent2>
      <a:accent3>
        <a:srgbClr val="5F99C9"/>
      </a:accent3>
      <a:accent4>
        <a:srgbClr val="AE65D1"/>
      </a:accent4>
      <a:accent5>
        <a:srgbClr val="D06423"/>
      </a:accent5>
      <a:accent6>
        <a:srgbClr val="DCAB11"/>
      </a:accent6>
      <a:hlink>
        <a:srgbClr val="ADE133"/>
      </a:hlink>
      <a:folHlink>
        <a:srgbClr val="C2EA66"/>
      </a:folHlink>
    </a:clrScheme>
    <a:fontScheme name="Mall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ll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1FEE2289-88FB-467C-9C9A-54F3C85768F0}"/>
    </a:ext>
  </a:extLst>
</a:theme>
</file>

<file path=docProps/app.xml><?xml version="1.0" encoding="utf-8"?>
<Properties xmlns="http://schemas.openxmlformats.org/officeDocument/2006/extended-properties" xmlns:vt="http://schemas.openxmlformats.org/officeDocument/2006/docPropsVTypes">
  <Template>Malla</Template>
  <TotalTime>41</TotalTime>
  <Words>517</Words>
  <Application>Microsoft Office PowerPoint</Application>
  <PresentationFormat>Panorámica</PresentationFormat>
  <Paragraphs>48</Paragraphs>
  <Slides>9</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9</vt:i4>
      </vt:variant>
    </vt:vector>
  </HeadingPairs>
  <TitlesOfParts>
    <vt:vector size="12" baseType="lpstr">
      <vt:lpstr>Arial</vt:lpstr>
      <vt:lpstr>Century Gothic</vt:lpstr>
      <vt:lpstr>Malla</vt:lpstr>
      <vt:lpstr>Etapas de la guerra de independencia y la transcendencia del pensamiento político de sus principales actores. </vt:lpstr>
      <vt:lpstr>Primera etapa: inicio de la guerra de independencia septiembre de 1810-1811.</vt:lpstr>
      <vt:lpstr>Abolición de la esclavitud 6 de diciembre de 1810</vt:lpstr>
      <vt:lpstr>Segunda etapa: organización de la guerra de independencia 1811-1815.</vt:lpstr>
      <vt:lpstr>Sentimientos de la nación. </vt:lpstr>
      <vt:lpstr>La constitución de Apatzingán</vt:lpstr>
      <vt:lpstr>Tercera etapa: resistencia de la guerra de independencia 1816-1820.</vt:lpstr>
      <vt:lpstr>Cuarta etapa: consumación de la independencia 1821.</vt:lpstr>
      <vt:lpstr>Entrada triunfal del ejército Trigarante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Hector Castro Ahumada</dc:creator>
  <cp:lastModifiedBy>Hector Castro Ahumada</cp:lastModifiedBy>
  <cp:revision>9</cp:revision>
  <dcterms:created xsi:type="dcterms:W3CDTF">2024-05-23T19:12:43Z</dcterms:created>
  <dcterms:modified xsi:type="dcterms:W3CDTF">2024-05-23T19:54:23Z</dcterms:modified>
</cp:coreProperties>
</file>