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9B6C81E-3B81-4B6A-81DF-DA5272A24C7B}" type="datetimeFigureOut">
              <a:rPr lang="es-MX" smtClean="0"/>
              <a:t>01/05/2024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235448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B6C81E-3B81-4B6A-81DF-DA5272A24C7B}" type="datetimeFigureOut">
              <a:rPr lang="es-MX" smtClean="0"/>
              <a:t>01/05/2024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141502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B6C81E-3B81-4B6A-81DF-DA5272A24C7B}" type="datetimeFigureOut">
              <a:rPr lang="es-MX" smtClean="0"/>
              <a:t>01/05/2024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3959090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B6C81E-3B81-4B6A-81DF-DA5272A24C7B}" type="datetimeFigureOut">
              <a:rPr lang="es-MX" smtClean="0"/>
              <a:t>01/05/2024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772DF5-4B4C-41C2-8B5E-46592B5CD189}" type="slidenum">
              <a:rPr lang="es-MX" smtClean="0"/>
              <a:t>‹Nº›</a:t>
            </a:fld>
            <a:endParaRPr lang="es-MX"/>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93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B6C81E-3B81-4B6A-81DF-DA5272A24C7B}" type="datetimeFigureOut">
              <a:rPr lang="es-MX" smtClean="0"/>
              <a:t>01/05/2024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3690816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C9B6C81E-3B81-4B6A-81DF-DA5272A24C7B}" type="datetimeFigureOut">
              <a:rPr lang="es-MX" smtClean="0"/>
              <a:t>01/05/2024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532342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C9B6C81E-3B81-4B6A-81DF-DA5272A24C7B}" type="datetimeFigureOut">
              <a:rPr lang="es-MX" smtClean="0"/>
              <a:t>01/05/2024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185198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B6C81E-3B81-4B6A-81DF-DA5272A24C7B}" type="datetimeFigureOut">
              <a:rPr lang="es-MX" smtClean="0"/>
              <a:t>01/05/2024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3464350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B6C81E-3B81-4B6A-81DF-DA5272A24C7B}" type="datetimeFigureOut">
              <a:rPr lang="es-MX" smtClean="0"/>
              <a:t>01/05/2024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229854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B6C81E-3B81-4B6A-81DF-DA5272A24C7B}" type="datetimeFigureOut">
              <a:rPr lang="es-MX" smtClean="0"/>
              <a:t>01/05/2024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348718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9B6C81E-3B81-4B6A-81DF-DA5272A24C7B}" type="datetimeFigureOut">
              <a:rPr lang="es-MX" smtClean="0"/>
              <a:t>01/05/2024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313593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9B6C81E-3B81-4B6A-81DF-DA5272A24C7B}" type="datetimeFigureOut">
              <a:rPr lang="es-MX" smtClean="0"/>
              <a:t>01/05/2024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75235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9B6C81E-3B81-4B6A-81DF-DA5272A24C7B}" type="datetimeFigureOut">
              <a:rPr lang="es-MX" smtClean="0"/>
              <a:t>01/05/2024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338079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9B6C81E-3B81-4B6A-81DF-DA5272A24C7B}" type="datetimeFigureOut">
              <a:rPr lang="es-MX" smtClean="0"/>
              <a:t>01/05/2024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65999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6C81E-3B81-4B6A-81DF-DA5272A24C7B}" type="datetimeFigureOut">
              <a:rPr lang="es-MX" smtClean="0"/>
              <a:t>01/05/2024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274701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B6C81E-3B81-4B6A-81DF-DA5272A24C7B}" type="datetimeFigureOut">
              <a:rPr lang="es-MX" smtClean="0"/>
              <a:t>01/05/2024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346177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B6C81E-3B81-4B6A-81DF-DA5272A24C7B}" type="datetimeFigureOut">
              <a:rPr lang="es-MX" smtClean="0"/>
              <a:t>01/05/2024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B772DF5-4B4C-41C2-8B5E-46592B5CD189}" type="slidenum">
              <a:rPr lang="es-MX" smtClean="0"/>
              <a:t>‹Nº›</a:t>
            </a:fld>
            <a:endParaRPr lang="es-MX"/>
          </a:p>
        </p:txBody>
      </p:sp>
    </p:spTree>
    <p:extLst>
      <p:ext uri="{BB962C8B-B14F-4D97-AF65-F5344CB8AC3E}">
        <p14:creationId xmlns:p14="http://schemas.microsoft.com/office/powerpoint/2010/main" val="400057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9B6C81E-3B81-4B6A-81DF-DA5272A24C7B}" type="datetimeFigureOut">
              <a:rPr lang="es-MX" smtClean="0"/>
              <a:t>01/05/2024</a:t>
            </a:fld>
            <a:endParaRPr lang="es-MX"/>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MX"/>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B772DF5-4B4C-41C2-8B5E-46592B5CD189}" type="slidenum">
              <a:rPr lang="es-MX" smtClean="0"/>
              <a:t>‹Nº›</a:t>
            </a:fld>
            <a:endParaRPr lang="es-MX"/>
          </a:p>
        </p:txBody>
      </p:sp>
    </p:spTree>
    <p:extLst>
      <p:ext uri="{BB962C8B-B14F-4D97-AF65-F5344CB8AC3E}">
        <p14:creationId xmlns:p14="http://schemas.microsoft.com/office/powerpoint/2010/main" val="87893057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FD5EF-C6D4-B5E4-F0E1-B3540AE4F90E}"/>
              </a:ext>
            </a:extLst>
          </p:cNvPr>
          <p:cNvSpPr>
            <a:spLocks noGrp="1"/>
          </p:cNvSpPr>
          <p:nvPr>
            <p:ph type="ctrTitle"/>
          </p:nvPr>
        </p:nvSpPr>
        <p:spPr>
          <a:xfrm>
            <a:off x="553329" y="3989466"/>
            <a:ext cx="11085341" cy="1463040"/>
          </a:xfrm>
        </p:spPr>
        <p:txBody>
          <a:bodyPr/>
          <a:lstStyle/>
          <a:p>
            <a:pPr algn="ctr"/>
            <a:r>
              <a:rPr lang="es-MX" dirty="0"/>
              <a:t>Reformas borbónicas (1700-1788)</a:t>
            </a:r>
          </a:p>
        </p:txBody>
      </p:sp>
      <p:pic>
        <p:nvPicPr>
          <p:cNvPr id="5" name="Imagen 4">
            <a:extLst>
              <a:ext uri="{FF2B5EF4-FFF2-40B4-BE49-F238E27FC236}">
                <a16:creationId xmlns:a16="http://schemas.microsoft.com/office/drawing/2014/main" id="{EB68C54A-85BE-1E61-119F-5500C3A73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446" y="0"/>
            <a:ext cx="8031480" cy="4564558"/>
          </a:xfrm>
          <a:prstGeom prst="rect">
            <a:avLst/>
          </a:prstGeom>
        </p:spPr>
      </p:pic>
    </p:spTree>
    <p:extLst>
      <p:ext uri="{BB962C8B-B14F-4D97-AF65-F5344CB8AC3E}">
        <p14:creationId xmlns:p14="http://schemas.microsoft.com/office/powerpoint/2010/main" val="113965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F88624-2F7A-572B-EF37-943F1D134461}"/>
              </a:ext>
            </a:extLst>
          </p:cNvPr>
          <p:cNvSpPr>
            <a:spLocks noGrp="1"/>
          </p:cNvSpPr>
          <p:nvPr>
            <p:ph type="title"/>
          </p:nvPr>
        </p:nvSpPr>
        <p:spPr>
          <a:xfrm>
            <a:off x="1024128" y="0"/>
            <a:ext cx="4389120" cy="604911"/>
          </a:xfrm>
        </p:spPr>
        <p:txBody>
          <a:bodyPr/>
          <a:lstStyle/>
          <a:p>
            <a:pPr algn="ctr"/>
            <a:r>
              <a:rPr lang="es-MX" dirty="0"/>
              <a:t>Antecedentes </a:t>
            </a:r>
          </a:p>
        </p:txBody>
      </p:sp>
      <p:pic>
        <p:nvPicPr>
          <p:cNvPr id="6" name="Marcador de contenido 5">
            <a:extLst>
              <a:ext uri="{FF2B5EF4-FFF2-40B4-BE49-F238E27FC236}">
                <a16:creationId xmlns:a16="http://schemas.microsoft.com/office/drawing/2014/main" id="{43F99A91-5B35-F641-11CF-B84DAD9F6E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281355"/>
            <a:ext cx="5071872" cy="5508332"/>
          </a:xfrm>
        </p:spPr>
      </p:pic>
      <p:sp>
        <p:nvSpPr>
          <p:cNvPr id="4" name="Marcador de texto 3">
            <a:extLst>
              <a:ext uri="{FF2B5EF4-FFF2-40B4-BE49-F238E27FC236}">
                <a16:creationId xmlns:a16="http://schemas.microsoft.com/office/drawing/2014/main" id="{2E17B69E-9E6F-C0AF-CF2E-6AB98E3E440F}"/>
              </a:ext>
            </a:extLst>
          </p:cNvPr>
          <p:cNvSpPr>
            <a:spLocks noGrp="1"/>
          </p:cNvSpPr>
          <p:nvPr>
            <p:ph type="body" sz="half" idx="2"/>
          </p:nvPr>
        </p:nvSpPr>
        <p:spPr>
          <a:xfrm>
            <a:off x="1024128" y="604911"/>
            <a:ext cx="4389120" cy="5414889"/>
          </a:xfrm>
        </p:spPr>
        <p:txBody>
          <a:bodyPr>
            <a:normAutofit fontScale="77500" lnSpcReduction="20000"/>
          </a:bodyPr>
          <a:lstStyle/>
          <a:p>
            <a:pPr algn="just">
              <a:lnSpc>
                <a:spcPct val="120000"/>
              </a:lnSpc>
              <a:spcBef>
                <a:spcPts val="0"/>
              </a:spcBef>
              <a:spcAft>
                <a:spcPts val="0"/>
              </a:spcAft>
            </a:pPr>
            <a:r>
              <a:rPr lang="es-MX" sz="1800" b="0" i="0" u="none" strike="noStrike" baseline="0" dirty="0">
                <a:latin typeface="CenturyGothic"/>
              </a:rPr>
              <a:t>E</a:t>
            </a:r>
            <a:r>
              <a:rPr lang="es-MX" sz="2100" b="0" i="0" u="none" strike="noStrike" baseline="0" dirty="0">
                <a:latin typeface="CenturyGothic"/>
              </a:rPr>
              <a:t>ntre 1521 y 1700 gobernó en la Nueva España la </a:t>
            </a:r>
            <a:r>
              <a:rPr lang="es-MX" sz="2100" dirty="0">
                <a:latin typeface="CenturyGothic"/>
              </a:rPr>
              <a:t>d</a:t>
            </a:r>
            <a:r>
              <a:rPr lang="es-MX" sz="2100" b="0" i="0" u="none" strike="noStrike" baseline="0" dirty="0">
                <a:latin typeface="CenturyGothic"/>
              </a:rPr>
              <a:t>inastía real de los Habsburgo o Austria. Que inicio al contraer matrimonio Felipe (el hermoso) de la casa Habsburgo (Austria) con la hija de los reyes españoles, Juana (la loca). Al quedarse el rey Carlos II de Habsburgo sin descendiente directo, la Casa de Borbón tomó el poder en España.</a:t>
            </a:r>
          </a:p>
          <a:p>
            <a:pPr algn="just">
              <a:lnSpc>
                <a:spcPct val="120000"/>
              </a:lnSpc>
              <a:spcBef>
                <a:spcPts val="0"/>
              </a:spcBef>
              <a:spcAft>
                <a:spcPts val="0"/>
              </a:spcAft>
            </a:pPr>
            <a:r>
              <a:rPr lang="es-MX" sz="2100" b="0" i="0" u="none" strike="noStrike" baseline="0" dirty="0">
                <a:latin typeface="CenturyGothic"/>
              </a:rPr>
              <a:t> El primer miembro Borbón que sucedió a los Habsburgo en el trono español, fue Felipe de </a:t>
            </a:r>
            <a:r>
              <a:rPr lang="es-MX" sz="2100" b="0" i="0" u="none" strike="noStrike" baseline="0" dirty="0" err="1">
                <a:latin typeface="CenturyGothic"/>
              </a:rPr>
              <a:t>Anjuo</a:t>
            </a:r>
            <a:r>
              <a:rPr lang="es-MX" sz="2100" b="0" i="0" u="none" strike="noStrike" baseline="0" dirty="0">
                <a:latin typeface="CenturyGothic"/>
              </a:rPr>
              <a:t> o Felipe V, nieto del rey Luis XIV de Francia.</a:t>
            </a:r>
          </a:p>
          <a:p>
            <a:pPr algn="just">
              <a:lnSpc>
                <a:spcPct val="120000"/>
              </a:lnSpc>
              <a:spcBef>
                <a:spcPts val="0"/>
              </a:spcBef>
              <a:spcAft>
                <a:spcPts val="0"/>
              </a:spcAft>
            </a:pPr>
            <a:r>
              <a:rPr lang="es-MX" sz="2100" b="0" i="0" u="none" strike="noStrike" baseline="0" dirty="0">
                <a:latin typeface="CenturyGothic"/>
              </a:rPr>
              <a:t>El rey Carlos III de Borbón, influido por las ideas de la </a:t>
            </a:r>
            <a:r>
              <a:rPr lang="es-MX" sz="2100" b="1" i="0" u="none" strike="noStrike" baseline="0" dirty="0">
                <a:solidFill>
                  <a:srgbClr val="FF0000"/>
                </a:solidFill>
                <a:latin typeface="CenturyGothic"/>
              </a:rPr>
              <a:t>Ilustración</a:t>
            </a:r>
            <a:r>
              <a:rPr lang="es-MX" sz="2100" b="1" i="0" u="none" strike="noStrike" baseline="0" dirty="0">
                <a:latin typeface="CenturyGothic"/>
              </a:rPr>
              <a:t>,</a:t>
            </a:r>
            <a:r>
              <a:rPr lang="es-MX" sz="2100" b="0" i="0" u="none" strike="noStrike" baseline="0" dirty="0">
                <a:latin typeface="CenturyGothic"/>
              </a:rPr>
              <a:t> llevó a cabo un proceso de modernización por medio de las llamadas Reformas Borbónicas que impusieron una serie de cambios políticos administrativos, económicos, militares y culturales en las colonias americanas, por lo cual se le llamo también </a:t>
            </a:r>
            <a:r>
              <a:rPr lang="es-MX" sz="2100" b="1" i="0" u="none" strike="noStrike" baseline="0" dirty="0">
                <a:solidFill>
                  <a:srgbClr val="FF0000"/>
                </a:solidFill>
                <a:latin typeface="CenturyGothic"/>
              </a:rPr>
              <a:t>el despotismo ilustrado.</a:t>
            </a:r>
            <a:endParaRPr lang="es-MX" sz="2100" b="1" dirty="0">
              <a:solidFill>
                <a:srgbClr val="FF0000"/>
              </a:solidFill>
            </a:endParaRPr>
          </a:p>
        </p:txBody>
      </p:sp>
    </p:spTree>
    <p:extLst>
      <p:ext uri="{BB962C8B-B14F-4D97-AF65-F5344CB8AC3E}">
        <p14:creationId xmlns:p14="http://schemas.microsoft.com/office/powerpoint/2010/main" val="214793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939D6-5E1E-9B22-025C-117A8AECC253}"/>
              </a:ext>
            </a:extLst>
          </p:cNvPr>
          <p:cNvSpPr>
            <a:spLocks noGrp="1"/>
          </p:cNvSpPr>
          <p:nvPr>
            <p:ph type="title"/>
          </p:nvPr>
        </p:nvSpPr>
        <p:spPr/>
        <p:txBody>
          <a:bodyPr>
            <a:normAutofit/>
          </a:bodyPr>
          <a:lstStyle/>
          <a:p>
            <a:r>
              <a:rPr lang="es-MX" dirty="0"/>
              <a:t>¿Qué buscaban las reformas borbónicas?</a:t>
            </a:r>
          </a:p>
        </p:txBody>
      </p:sp>
      <p:sp>
        <p:nvSpPr>
          <p:cNvPr id="3" name="Marcador de contenido 2">
            <a:extLst>
              <a:ext uri="{FF2B5EF4-FFF2-40B4-BE49-F238E27FC236}">
                <a16:creationId xmlns:a16="http://schemas.microsoft.com/office/drawing/2014/main" id="{4D1103F9-20DE-0D10-F8D5-53CD23B39EF4}"/>
              </a:ext>
            </a:extLst>
          </p:cNvPr>
          <p:cNvSpPr>
            <a:spLocks noGrp="1"/>
          </p:cNvSpPr>
          <p:nvPr>
            <p:ph idx="1"/>
          </p:nvPr>
        </p:nvSpPr>
        <p:spPr/>
        <p:txBody>
          <a:bodyPr>
            <a:normAutofit/>
          </a:bodyPr>
          <a:lstStyle/>
          <a:p>
            <a:pPr marL="0" indent="0" algn="just">
              <a:lnSpc>
                <a:spcPct val="110000"/>
              </a:lnSpc>
              <a:spcBef>
                <a:spcPts val="0"/>
              </a:spcBef>
              <a:spcAft>
                <a:spcPts val="0"/>
              </a:spcAft>
              <a:buNone/>
            </a:pPr>
            <a:r>
              <a:rPr lang="es-MX" sz="2800" dirty="0">
                <a:latin typeface="CenturyGothic"/>
              </a:rPr>
              <a:t>Estas reformas buscaban modernizar internamente a España y su relación con las colonias, respondiendo a una nueva concepción de Estado, que se propuso retomar todos los derechos que se habían delegado en grupos y corporaciones, además de asumir la dirección política, administrativa y sobre todo económica del reino, ya que no había dinero en las arcas del gobierno</a:t>
            </a:r>
            <a:r>
              <a:rPr lang="es-MX" sz="2800" b="0" i="0" u="none" strike="noStrike" baseline="0" dirty="0">
                <a:latin typeface="CenturyGothic"/>
              </a:rPr>
              <a:t>.</a:t>
            </a:r>
            <a:endParaRPr lang="es-MX" sz="2800" dirty="0"/>
          </a:p>
        </p:txBody>
      </p:sp>
    </p:spTree>
    <p:extLst>
      <p:ext uri="{BB962C8B-B14F-4D97-AF65-F5344CB8AC3E}">
        <p14:creationId xmlns:p14="http://schemas.microsoft.com/office/powerpoint/2010/main" val="330416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F104F-5C2E-5424-656B-362D7B49FA45}"/>
              </a:ext>
            </a:extLst>
          </p:cNvPr>
          <p:cNvSpPr>
            <a:spLocks noGrp="1"/>
          </p:cNvSpPr>
          <p:nvPr>
            <p:ph type="title"/>
          </p:nvPr>
        </p:nvSpPr>
        <p:spPr>
          <a:xfrm>
            <a:off x="604911" y="152399"/>
            <a:ext cx="3706889" cy="457201"/>
          </a:xfrm>
        </p:spPr>
        <p:txBody>
          <a:bodyPr/>
          <a:lstStyle/>
          <a:p>
            <a:r>
              <a:rPr lang="es-MX" dirty="0"/>
              <a:t>¿Cómo se llevaron a cabo?</a:t>
            </a:r>
          </a:p>
        </p:txBody>
      </p:sp>
      <p:pic>
        <p:nvPicPr>
          <p:cNvPr id="6" name="Marcador de contenido 5">
            <a:extLst>
              <a:ext uri="{FF2B5EF4-FFF2-40B4-BE49-F238E27FC236}">
                <a16:creationId xmlns:a16="http://schemas.microsoft.com/office/drawing/2014/main" id="{BB787FE4-2311-67D8-CC8A-13F29CEA9C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4536" y="365760"/>
            <a:ext cx="5570806" cy="6231987"/>
          </a:xfrm>
        </p:spPr>
      </p:pic>
      <p:sp>
        <p:nvSpPr>
          <p:cNvPr id="4" name="Marcador de texto 3">
            <a:extLst>
              <a:ext uri="{FF2B5EF4-FFF2-40B4-BE49-F238E27FC236}">
                <a16:creationId xmlns:a16="http://schemas.microsoft.com/office/drawing/2014/main" id="{D0302F1F-12AD-C92F-7304-F5C80CFF4EF0}"/>
              </a:ext>
            </a:extLst>
          </p:cNvPr>
          <p:cNvSpPr>
            <a:spLocks noGrp="1"/>
          </p:cNvSpPr>
          <p:nvPr>
            <p:ph type="body" sz="half" idx="2"/>
          </p:nvPr>
        </p:nvSpPr>
        <p:spPr>
          <a:xfrm>
            <a:off x="506437" y="609600"/>
            <a:ext cx="4114247" cy="5181599"/>
          </a:xfrm>
        </p:spPr>
        <p:txBody>
          <a:bodyPr>
            <a:normAutofit/>
          </a:bodyPr>
          <a:lstStyle/>
          <a:p>
            <a:pPr algn="just">
              <a:spcBef>
                <a:spcPts val="0"/>
              </a:spcBef>
              <a:spcAft>
                <a:spcPts val="0"/>
              </a:spcAft>
            </a:pPr>
            <a:r>
              <a:rPr lang="es-MX" sz="2000" b="0" i="0" u="none" strike="noStrike" baseline="0" dirty="0">
                <a:latin typeface="CenturyGothic"/>
              </a:rPr>
              <a:t>En 1765, José Gálvez fue nombrado por el Rey de España para retomar el control político y administrativo de la Nueva España y aplicar de manera sistemática las reformas, a fin de restar poder a los grupos, corporaciones las cuales estaban en manos de los criollos con aceptación del virrey, e incorporar funcionarios adeptos y leales a los propósitos de la Corona, los cuales eran recabar el dinero que hacía falta en las arcas de la Corona.</a:t>
            </a:r>
            <a:endParaRPr lang="es-MX" sz="2000" dirty="0"/>
          </a:p>
        </p:txBody>
      </p:sp>
    </p:spTree>
    <p:extLst>
      <p:ext uri="{BB962C8B-B14F-4D97-AF65-F5344CB8AC3E}">
        <p14:creationId xmlns:p14="http://schemas.microsoft.com/office/powerpoint/2010/main" val="137431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4E06E-F740-EC26-4ED1-166378C5022B}"/>
              </a:ext>
            </a:extLst>
          </p:cNvPr>
          <p:cNvSpPr>
            <a:spLocks noGrp="1"/>
          </p:cNvSpPr>
          <p:nvPr>
            <p:ph type="title"/>
          </p:nvPr>
        </p:nvSpPr>
        <p:spPr/>
        <p:txBody>
          <a:bodyPr/>
          <a:lstStyle/>
          <a:p>
            <a:r>
              <a:rPr lang="es-MX" dirty="0"/>
              <a:t>Los tres objetivos principales de las Reformas</a:t>
            </a:r>
          </a:p>
        </p:txBody>
      </p:sp>
      <p:sp>
        <p:nvSpPr>
          <p:cNvPr id="3" name="Marcador de contenido 2">
            <a:extLst>
              <a:ext uri="{FF2B5EF4-FFF2-40B4-BE49-F238E27FC236}">
                <a16:creationId xmlns:a16="http://schemas.microsoft.com/office/drawing/2014/main" id="{7E788693-26F3-AC82-AE93-58147A01236E}"/>
              </a:ext>
            </a:extLst>
          </p:cNvPr>
          <p:cNvSpPr>
            <a:spLocks noGrp="1"/>
          </p:cNvSpPr>
          <p:nvPr>
            <p:ph idx="1"/>
          </p:nvPr>
        </p:nvSpPr>
        <p:spPr/>
        <p:txBody>
          <a:bodyPr>
            <a:normAutofit/>
          </a:bodyPr>
          <a:lstStyle/>
          <a:p>
            <a:r>
              <a:rPr lang="es-MX" sz="3200" dirty="0"/>
              <a:t>Recuperar el control de la economía novohispana.</a:t>
            </a:r>
          </a:p>
          <a:p>
            <a:r>
              <a:rPr lang="es-MX" sz="3200" dirty="0"/>
              <a:t>Colocar en posiciones políticas y estratégicas a los españoles adeptos a la corona y el poder político de los criollos.</a:t>
            </a:r>
          </a:p>
          <a:p>
            <a:r>
              <a:rPr lang="es-MX" sz="3200" dirty="0"/>
              <a:t>Reorganizar las finanzas novohispanas e incrementar  los ingresos destinados a la corona española . </a:t>
            </a:r>
          </a:p>
        </p:txBody>
      </p:sp>
    </p:spTree>
    <p:extLst>
      <p:ext uri="{BB962C8B-B14F-4D97-AF65-F5344CB8AC3E}">
        <p14:creationId xmlns:p14="http://schemas.microsoft.com/office/powerpoint/2010/main" val="392647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D796B0-41F3-86D8-AE6A-9672CE362002}"/>
              </a:ext>
            </a:extLst>
          </p:cNvPr>
          <p:cNvSpPr>
            <a:spLocks noGrp="1"/>
          </p:cNvSpPr>
          <p:nvPr>
            <p:ph type="title"/>
          </p:nvPr>
        </p:nvSpPr>
        <p:spPr/>
        <p:txBody>
          <a:bodyPr/>
          <a:lstStyle/>
          <a:p>
            <a:r>
              <a:rPr lang="es-MX" dirty="0"/>
              <a:t>El sistema de intendencias</a:t>
            </a:r>
          </a:p>
        </p:txBody>
      </p:sp>
      <p:sp>
        <p:nvSpPr>
          <p:cNvPr id="3" name="Marcador de contenido 2">
            <a:extLst>
              <a:ext uri="{FF2B5EF4-FFF2-40B4-BE49-F238E27FC236}">
                <a16:creationId xmlns:a16="http://schemas.microsoft.com/office/drawing/2014/main" id="{24DCC617-2F89-60CF-D441-8EC81EC3E279}"/>
              </a:ext>
            </a:extLst>
          </p:cNvPr>
          <p:cNvSpPr>
            <a:spLocks noGrp="1"/>
          </p:cNvSpPr>
          <p:nvPr>
            <p:ph idx="1"/>
          </p:nvPr>
        </p:nvSpPr>
        <p:spPr/>
        <p:txBody>
          <a:bodyPr>
            <a:normAutofit/>
          </a:bodyPr>
          <a:lstStyle/>
          <a:p>
            <a:pPr marL="0" indent="0" algn="just">
              <a:lnSpc>
                <a:spcPct val="120000"/>
              </a:lnSpc>
              <a:spcBef>
                <a:spcPts val="0"/>
              </a:spcBef>
              <a:spcAft>
                <a:spcPts val="0"/>
              </a:spcAft>
              <a:buNone/>
            </a:pPr>
            <a:r>
              <a:rPr lang="es-MX" sz="1800" b="0" i="0" u="none" strike="noStrike" baseline="0" dirty="0">
                <a:latin typeface="CenturyGothic"/>
              </a:rPr>
              <a:t>Una de las principales reformas político-administrativas fue el sistema de intendencias, que modificaba la división política y administrativa del virreinato, restando poder al Virrey. Consistente en dividir el reino en jurisdicciones llamadas intendencias, dirigidas por un intendente, (jóvenes elegidos en España y formados en las ideas de la Ilustración), con funciones de justicia, guerra, fomento económico, hacienda y obras públicas, con el objetivo de hacer más eficiente la administración.</a:t>
            </a:r>
          </a:p>
          <a:p>
            <a:pPr marL="0" indent="0" algn="just">
              <a:lnSpc>
                <a:spcPct val="120000"/>
              </a:lnSpc>
              <a:spcBef>
                <a:spcPts val="0"/>
              </a:spcBef>
              <a:spcAft>
                <a:spcPts val="0"/>
              </a:spcAft>
              <a:buNone/>
            </a:pPr>
            <a:r>
              <a:rPr lang="es-MX" sz="1800" dirty="0">
                <a:latin typeface="CenturyGothic"/>
              </a:rPr>
              <a:t>Se crearon doce intendencias: México, Puebla, Oaxaca, Veracruz, Mérida, Guanajuato, San Luis Potosí, Valladolid, Zacatecas, Guadalajara, Durango y Arizpe (Sonora y Sinaloa). Nuevo México, Nueva Vizcaya, Coahuila, Texas y California siguieron como provincias y el Reino de León y de Nuevo Santander con sus respectivos gobernadores. Sobre estas medidas hubo oposición del virrey, la Audiencia y los altos mandos eclesiásticos a quienes se les restaban poder y funciones, dando una mayor autonomía a las intendencias, y con ello un mayor sentimiento de independencia del centro, sobre todo en lo económico a los pobladores en</a:t>
            </a:r>
          </a:p>
          <a:p>
            <a:pPr marL="0" indent="0" algn="just">
              <a:lnSpc>
                <a:spcPct val="120000"/>
              </a:lnSpc>
              <a:spcBef>
                <a:spcPts val="0"/>
              </a:spcBef>
              <a:spcAft>
                <a:spcPts val="0"/>
              </a:spcAft>
              <a:buNone/>
            </a:pPr>
            <a:r>
              <a:rPr lang="es-MX" sz="1800" dirty="0">
                <a:latin typeface="CenturyGothic"/>
              </a:rPr>
              <a:t>dichas intendencias.</a:t>
            </a:r>
          </a:p>
        </p:txBody>
      </p:sp>
    </p:spTree>
    <p:extLst>
      <p:ext uri="{BB962C8B-B14F-4D97-AF65-F5344CB8AC3E}">
        <p14:creationId xmlns:p14="http://schemas.microsoft.com/office/powerpoint/2010/main" val="137169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BE058-088E-57BD-A8B7-3D3EBAC9BA49}"/>
              </a:ext>
            </a:extLst>
          </p:cNvPr>
          <p:cNvSpPr>
            <a:spLocks noGrp="1"/>
          </p:cNvSpPr>
          <p:nvPr>
            <p:ph type="title"/>
          </p:nvPr>
        </p:nvSpPr>
        <p:spPr/>
        <p:txBody>
          <a:bodyPr/>
          <a:lstStyle/>
          <a:p>
            <a:r>
              <a:rPr lang="es-MX" dirty="0"/>
              <a:t>La Real Hacienda y el sistema comercial </a:t>
            </a:r>
          </a:p>
        </p:txBody>
      </p:sp>
      <p:sp>
        <p:nvSpPr>
          <p:cNvPr id="3" name="Marcador de contenido 2">
            <a:extLst>
              <a:ext uri="{FF2B5EF4-FFF2-40B4-BE49-F238E27FC236}">
                <a16:creationId xmlns:a16="http://schemas.microsoft.com/office/drawing/2014/main" id="{D5826A78-33E9-6614-C258-38D736F4B2D2}"/>
              </a:ext>
            </a:extLst>
          </p:cNvPr>
          <p:cNvSpPr>
            <a:spLocks noGrp="1"/>
          </p:cNvSpPr>
          <p:nvPr>
            <p:ph idx="1"/>
          </p:nvPr>
        </p:nvSpPr>
        <p:spPr/>
        <p:txBody>
          <a:bodyPr/>
          <a:lstStyle/>
          <a:p>
            <a:pPr marL="0" indent="0" algn="just">
              <a:spcBef>
                <a:spcPts val="0"/>
              </a:spcBef>
              <a:spcAft>
                <a:spcPts val="0"/>
              </a:spcAft>
              <a:buNone/>
            </a:pPr>
            <a:r>
              <a:rPr lang="es-MX" dirty="0"/>
              <a:t>Las reformas económicas financieras destaca el reordenamiento del Tribunal de Cuentas y la reorganización de la Real Hacienda. La Corona dispuso que gravaran otros artículos y a los pequeños comercios, también se decretó la creación estancos o monopolios , manejados por el Estado. </a:t>
            </a:r>
          </a:p>
          <a:p>
            <a:pPr marL="0" indent="0" algn="just">
              <a:spcBef>
                <a:spcPts val="0"/>
              </a:spcBef>
              <a:spcAft>
                <a:spcPts val="0"/>
              </a:spcAft>
              <a:buNone/>
            </a:pPr>
            <a:r>
              <a:rPr lang="es-MX" dirty="0"/>
              <a:t>La reforma al sistema comercial tuvo el mayor impacto en la economía novohispana, con ella se pretendió controlar la actividad comercial, eliminando el contrabando y los intermediarios, recuperar las concesiones otorgados a países europeos y desarticular el monopolio que ercían los miembros del Consulado, en su mayoría criollos. </a:t>
            </a:r>
          </a:p>
          <a:p>
            <a:pPr marL="0" indent="0" algn="just">
              <a:spcBef>
                <a:spcPts val="0"/>
              </a:spcBef>
              <a:spcAft>
                <a:spcPts val="0"/>
              </a:spcAft>
              <a:buNone/>
            </a:pPr>
            <a:r>
              <a:rPr lang="es-MX" dirty="0"/>
              <a:t>El 28 de febrero de 1789, Carlos IV declaró el comercio libre para la Nueva España esto trajo en consecuencia la ruina de algunos comerciantes y la entrada de las ideas ilustradas entre ellas la del libre comercio. </a:t>
            </a:r>
          </a:p>
          <a:p>
            <a:pPr marL="0" indent="0" algn="just">
              <a:spcBef>
                <a:spcPts val="0"/>
              </a:spcBef>
              <a:spcAft>
                <a:spcPts val="0"/>
              </a:spcAft>
              <a:buNone/>
            </a:pPr>
            <a:endParaRPr lang="es-MX" dirty="0"/>
          </a:p>
          <a:p>
            <a:pPr marL="0" indent="0" algn="just">
              <a:spcBef>
                <a:spcPts val="0"/>
              </a:spcBef>
              <a:spcAft>
                <a:spcPts val="0"/>
              </a:spcAft>
              <a:buNone/>
            </a:pPr>
            <a:endParaRPr lang="es-MX" dirty="0"/>
          </a:p>
        </p:txBody>
      </p:sp>
    </p:spTree>
    <p:extLst>
      <p:ext uri="{BB962C8B-B14F-4D97-AF65-F5344CB8AC3E}">
        <p14:creationId xmlns:p14="http://schemas.microsoft.com/office/powerpoint/2010/main" val="328233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4E6341-FBB5-1B4C-99E4-234722408BAA}"/>
              </a:ext>
            </a:extLst>
          </p:cNvPr>
          <p:cNvSpPr>
            <a:spLocks noGrp="1"/>
          </p:cNvSpPr>
          <p:nvPr>
            <p:ph type="title"/>
          </p:nvPr>
        </p:nvSpPr>
        <p:spPr/>
        <p:txBody>
          <a:bodyPr/>
          <a:lstStyle/>
          <a:p>
            <a:r>
              <a:rPr lang="es-MX" dirty="0"/>
              <a:t>Consecuencias de las Reformas Borbónicas</a:t>
            </a:r>
          </a:p>
        </p:txBody>
      </p:sp>
      <p:sp>
        <p:nvSpPr>
          <p:cNvPr id="3" name="Marcador de contenido 2">
            <a:extLst>
              <a:ext uri="{FF2B5EF4-FFF2-40B4-BE49-F238E27FC236}">
                <a16:creationId xmlns:a16="http://schemas.microsoft.com/office/drawing/2014/main" id="{0B2142B0-9BF2-FD9B-D114-03C85BE36776}"/>
              </a:ext>
            </a:extLst>
          </p:cNvPr>
          <p:cNvSpPr>
            <a:spLocks noGrp="1"/>
          </p:cNvSpPr>
          <p:nvPr>
            <p:ph idx="1"/>
          </p:nvPr>
        </p:nvSpPr>
        <p:spPr/>
        <p:txBody>
          <a:bodyPr>
            <a:noAutofit/>
          </a:bodyPr>
          <a:lstStyle/>
          <a:p>
            <a:pPr marL="36900" indent="0" algn="just">
              <a:spcBef>
                <a:spcPts val="0"/>
              </a:spcBef>
              <a:spcAft>
                <a:spcPts val="0"/>
              </a:spcAft>
              <a:buNone/>
            </a:pPr>
            <a:r>
              <a:rPr lang="es-MX" sz="2800" b="0" i="0" u="none" strike="noStrike" baseline="0" dirty="0">
                <a:latin typeface="CenturyGothic"/>
              </a:rPr>
              <a:t>El descontento generado por las reformas borbónicas serían aprovechadas por los criollos del centro del virreinato y de los consulados de Veracruz y Acapulco, acentuando más su sentimiento de pertenencia a Nueva España inconformes para enarbolar la lucha por la </a:t>
            </a:r>
            <a:r>
              <a:rPr lang="es-MX" sz="2800" dirty="0">
                <a:latin typeface="CenturyGothic"/>
              </a:rPr>
              <a:t>i</a:t>
            </a:r>
            <a:r>
              <a:rPr lang="es-MX" sz="2800" b="0" i="0" u="none" strike="noStrike" baseline="0" dirty="0">
                <a:latin typeface="CenturyGothic"/>
              </a:rPr>
              <a:t>ndependencia, dando resultado a una ilustración criolla, fortaleció el antagonismo entre europeos y criollos y fomentó su identidad nacional hacia el suelo que los vio nacer, logrando articular sus reivindicaciones políticas.</a:t>
            </a:r>
          </a:p>
          <a:p>
            <a:pPr marL="36900" indent="0" algn="just">
              <a:spcBef>
                <a:spcPts val="0"/>
              </a:spcBef>
              <a:spcAft>
                <a:spcPts val="0"/>
              </a:spcAft>
              <a:buNone/>
            </a:pPr>
            <a:r>
              <a:rPr lang="es-MX" sz="2800" dirty="0">
                <a:latin typeface="CenturyGothic"/>
              </a:rPr>
              <a:t>La instauración de las reformas y su aplicación por más de </a:t>
            </a:r>
            <a:r>
              <a:rPr lang="es-MX" sz="2800">
                <a:latin typeface="CenturyGothic"/>
              </a:rPr>
              <a:t>30 años </a:t>
            </a:r>
            <a:r>
              <a:rPr lang="es-MX" sz="2800" dirty="0">
                <a:latin typeface="CenturyGothic"/>
              </a:rPr>
              <a:t>se convirtió en unas de las causas externas para el movimiento de independencia de la Nueva España. </a:t>
            </a:r>
            <a:endParaRPr lang="es-MX" sz="2800" dirty="0"/>
          </a:p>
        </p:txBody>
      </p:sp>
    </p:spTree>
    <p:extLst>
      <p:ext uri="{BB962C8B-B14F-4D97-AF65-F5344CB8AC3E}">
        <p14:creationId xmlns:p14="http://schemas.microsoft.com/office/powerpoint/2010/main" val="2845272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Pizarra</Template>
  <TotalTime>86</TotalTime>
  <Words>838</Words>
  <Application>Microsoft Office PowerPoint</Application>
  <PresentationFormat>Panorámica</PresentationFormat>
  <Paragraphs>24</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Calisto MT</vt:lpstr>
      <vt:lpstr>CenturyGothic</vt:lpstr>
      <vt:lpstr>Wingdings 2</vt:lpstr>
      <vt:lpstr>Pizarra</vt:lpstr>
      <vt:lpstr>Reformas borbónicas (1700-1788)</vt:lpstr>
      <vt:lpstr>Antecedentes </vt:lpstr>
      <vt:lpstr>¿Qué buscaban las reformas borbónicas?</vt:lpstr>
      <vt:lpstr>¿Cómo se llevaron a cabo?</vt:lpstr>
      <vt:lpstr>Los tres objetivos principales de las Reformas</vt:lpstr>
      <vt:lpstr>El sistema de intendencias</vt:lpstr>
      <vt:lpstr>La Real Hacienda y el sistema comercial </vt:lpstr>
      <vt:lpstr>Consecuencias de las Reformas Borbónicas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Hector Castro Ahumada</dc:creator>
  <cp:lastModifiedBy>Hector Castro Ahumada</cp:lastModifiedBy>
  <cp:revision>12</cp:revision>
  <dcterms:created xsi:type="dcterms:W3CDTF">2024-05-02T02:31:25Z</dcterms:created>
  <dcterms:modified xsi:type="dcterms:W3CDTF">2024-05-02T03:57:54Z</dcterms:modified>
</cp:coreProperties>
</file>