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61" r:id="rId5"/>
    <p:sldId id="264" r:id="rId6"/>
    <p:sldId id="265" r:id="rId7"/>
    <p:sldId id="263" r:id="rId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21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15C4B9-83B6-38FC-6CA3-C96049777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4F80BB-70E0-4F6A-1769-E87809DF3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F0FFC2-9A65-D09C-5CEC-1788C943C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05/06/24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92D710-B1C9-9237-7C44-A3B10EAC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C0E0FA-C431-DEF0-36BA-3F264B34D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630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C9C11B-23BC-A96F-8490-80AB4B7E7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71E637C-381C-5C7F-82CC-4FFE77746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F60C3F-F659-B871-010A-104EC7111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05/06/24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9E5F1B-D9C4-8F87-FB6B-AB59EB314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7AE165-984E-0D24-A797-267D374A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0713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0A97A9F-DD36-C486-304E-7562FC9EAD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33D3C8E-4934-5375-8285-CF7FDAC7D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7B6785-482F-3BB7-80E8-394F8F1A1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05/06/24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A9EBAB-F7A3-9921-756A-3DB408C2B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7917A7-1BB7-83F6-00A1-97AE70D5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955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40474A-870E-6BD9-3F4F-5ABCBFD21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088189-344E-8725-D71C-02D86533E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B4A93-33E9-76F1-AC56-80F17CB40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05/06/24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FADB02-1678-971D-9EB4-5F52CF5CA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D44170-658A-578D-136D-1470761F3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396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98E80-E5A8-1DE7-5AC3-00C22557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BFB5EB-84DC-DC99-E601-D1A54D071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64D48C-09E9-E12E-5968-F243F5F75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05/06/24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D1C35D-AFF9-CF28-8698-7B2CF07B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6335AA-531A-67B4-F70F-B8AACA284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3874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F417D6-D918-8F37-6F84-4AB85487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BB6BFC-0EAE-F1E1-1F48-030FAD3CB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51F217B-F2BB-76FE-754E-3E05EA76A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167F68-5FC2-0775-A470-4BF24408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05/06/24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7DA215-5F8C-7B59-C23F-1BF4C2241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DE4152-7248-BC2E-D853-A2696DB54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25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6C8A5B-FC97-EA30-DA77-9B0498AD2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A597F6-E7A4-192C-DF50-1F65B5DCD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F3CA12-3556-15B6-62D8-4F7DF9B3D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58DB625-BD5C-B0CF-5449-340BE6B1C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F052B46-F0E3-4A21-FE05-22DD48B2BE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97AD920-9FF6-1AAE-99FA-22B60683F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05/06/24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E9B44B7-BBE4-9E03-004E-69B51DB0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7C0216-B843-1B5B-3E98-F55964A65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832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4D8EDE-E9E9-171D-6F70-28761064E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DF7A516-5C20-B2EA-B30D-9C5B6201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05/06/24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1D3FD25-C4BB-3377-C59B-B00659772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2E19259-31A7-422A-6124-363B74DF2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5477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431B9E-3CBE-0E52-6B9B-5A6A3E91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05/06/24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7DBF888-EA58-1717-05FD-A02AC8DF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B62883-89B1-DABC-6D2E-F5EB08B9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056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F86F11-C20B-D1BE-EF8A-473FB94F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22BE8E-6E6B-146D-FBF8-DAACC9E3B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7DB84F-B609-8B79-8D7D-FC803F3B6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820203-1AC8-ADEB-A2AC-1C8321E8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05/06/24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790D74-5B07-5DB9-0FDD-5EDA82F3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2B9002-4FC4-AE6C-64E4-C0F7D65DC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1427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07A39-41D0-1545-2C24-E17E1EE6D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3E7C106-5FF6-4B60-C0C4-341A424CA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2068F5-7553-9470-82F6-8CD3A03A7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D9468D-8C32-118B-DF30-A315AD223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05/06/24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810531-69F5-5923-AC90-0EDB36A7D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7D07B2B-BE09-F42B-9BF2-C1D05987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873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4C9F61C-E88F-CBB9-CC70-8D7F6CB1D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A012FF-AB42-D043-7EFD-05D5B896B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99865B-AB45-B321-C44C-600152E2D8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3DD27F-AD17-9A4E-90FB-A380E6E76D01}" type="datetimeFigureOut">
              <a:rPr lang="es-MX" smtClean="0"/>
              <a:t>05/06/24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A2ECBE-0596-B423-1E1B-BE2E77B01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B4D217-12A0-112C-EFCD-A535B9A2D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592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7EEFEA-F61F-F212-D4C5-4F16DA56E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trim.74DC3195-CAA1-4469-9F88-8591FE0010A2.MOV">
            <a:hlinkClick r:id="" action="ppaction://media"/>
            <a:extLst>
              <a:ext uri="{FF2B5EF4-FFF2-40B4-BE49-F238E27FC236}">
                <a16:creationId xmlns:a16="http://schemas.microsoft.com/office/drawing/2014/main" id="{C729BDB2-9DB3-32E5-5ED3-5003DDCA9D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2287" y="1"/>
            <a:ext cx="9388574" cy="6858000"/>
          </a:xfrm>
        </p:spPr>
      </p:pic>
    </p:spTree>
    <p:extLst>
      <p:ext uri="{BB962C8B-B14F-4D97-AF65-F5344CB8AC3E}">
        <p14:creationId xmlns:p14="http://schemas.microsoft.com/office/powerpoint/2010/main" val="316422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1F3074-0870-ACEF-AADD-D70203C1C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95" y="-67272"/>
            <a:ext cx="9260195" cy="6925272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A9A0F7C-7193-9951-07A9-0F98DB650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4354" y="20314"/>
            <a:ext cx="3119383" cy="299193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531602C0-45E1-E141-B27F-41DE0FF3DDFF}"/>
              </a:ext>
            </a:extLst>
          </p:cNvPr>
          <p:cNvSpPr txBox="1"/>
          <p:nvPr/>
        </p:nvSpPr>
        <p:spPr>
          <a:xfrm>
            <a:off x="2420525" y="2709588"/>
            <a:ext cx="5944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8000" dirty="0">
                <a:latin typeface="Mystical Woods Rough Script" panose="02000500000000000000" pitchFamily="2" charset="77"/>
              </a:rPr>
              <a:t>“Lupus”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B9BD715C-0A17-08BC-DE2F-2180E0C4E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78456">
            <a:off x="209298" y="4741461"/>
            <a:ext cx="2305123" cy="2423672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E4D3CFD-E1B1-637F-5ED8-5DA17AEAED2A}"/>
              </a:ext>
            </a:extLst>
          </p:cNvPr>
          <p:cNvSpPr txBox="1"/>
          <p:nvPr/>
        </p:nvSpPr>
        <p:spPr>
          <a:xfrm>
            <a:off x="0" y="1054617"/>
            <a:ext cx="2705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700" dirty="0">
                <a:solidFill>
                  <a:schemeClr val="bg1">
                    <a:lumMod val="10000"/>
                  </a:schemeClr>
                </a:solidFill>
                <a:latin typeface="Modern Love Grunge" panose="020F0502020204030204" pitchFamily="34" charset="0"/>
              </a:rPr>
              <a:t>Ana Paulina </a:t>
            </a:r>
          </a:p>
          <a:p>
            <a:pPr algn="l"/>
            <a:r>
              <a:rPr lang="es-MX" sz="2700" dirty="0">
                <a:solidFill>
                  <a:schemeClr val="bg1">
                    <a:lumMod val="10000"/>
                  </a:schemeClr>
                </a:solidFill>
                <a:latin typeface="Modern Love Grunge" panose="020F0502020204030204" pitchFamily="34" charset="0"/>
              </a:rPr>
              <a:t>Emiliano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A9C2C02-A8CE-8E85-2311-5D842AAE6E16}"/>
              </a:ext>
            </a:extLst>
          </p:cNvPr>
          <p:cNvSpPr txBox="1"/>
          <p:nvPr/>
        </p:nvSpPr>
        <p:spPr>
          <a:xfrm>
            <a:off x="174806" y="5634637"/>
            <a:ext cx="449143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900" b="1" dirty="0">
                <a:solidFill>
                  <a:schemeClr val="bg1">
                    <a:lumMod val="10000"/>
                  </a:schemeClr>
                </a:solidFill>
                <a:latin typeface="Colonna MT" panose="020F0502020204030204" pitchFamily="34" charset="0"/>
              </a:rPr>
              <a:t>Maria Romina</a:t>
            </a:r>
          </a:p>
          <a:p>
            <a:pPr algn="l"/>
            <a:r>
              <a:rPr lang="es-MX" sz="2900" b="1" dirty="0">
                <a:solidFill>
                  <a:schemeClr val="bg1">
                    <a:lumMod val="10000"/>
                  </a:schemeClr>
                </a:solidFill>
                <a:latin typeface="Colonna MT" panose="020F0502020204030204" pitchFamily="34" charset="0"/>
              </a:rPr>
              <a:t>Biología </a:t>
            </a:r>
          </a:p>
        </p:txBody>
      </p:sp>
    </p:spTree>
    <p:extLst>
      <p:ext uri="{BB962C8B-B14F-4D97-AF65-F5344CB8AC3E}">
        <p14:creationId xmlns:p14="http://schemas.microsoft.com/office/powerpoint/2010/main" val="309752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D8F9058-7E96-860C-C2E9-7E3B82FE1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44" y="-362487"/>
            <a:ext cx="9895022" cy="7469333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4CF65D5B-F301-F3F6-36B1-A1293A808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50691" y="-820121"/>
            <a:ext cx="5186208" cy="81775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52507B5-4EB8-8C2D-BFDB-CEA93395A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529" y="1224525"/>
            <a:ext cx="3825399" cy="5384628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45C0DA5-AC64-4485-F94A-23EEE83C4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71" y="426704"/>
            <a:ext cx="3432841" cy="5186209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5DC2654-3A78-3D40-DF7D-5942CF50D6E6}"/>
              </a:ext>
            </a:extLst>
          </p:cNvPr>
          <p:cNvSpPr txBox="1"/>
          <p:nvPr/>
        </p:nvSpPr>
        <p:spPr>
          <a:xfrm>
            <a:off x="4501363" y="159339"/>
            <a:ext cx="4287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7200" dirty="0">
                <a:solidFill>
                  <a:srgbClr val="FEFEFE"/>
                </a:solidFill>
                <a:latin typeface="Britannic Bold" panose="020F0502020204030204" pitchFamily="34" charset="0"/>
                <a:cs typeface="DilleniaUPC" panose="020B0604020202020204" pitchFamily="34" charset="0"/>
              </a:rPr>
              <a:t>Lupus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055DF8-0835-28C9-BBE7-B76A5FA0E181}"/>
              </a:ext>
            </a:extLst>
          </p:cNvPr>
          <p:cNvSpPr txBox="1"/>
          <p:nvPr/>
        </p:nvSpPr>
        <p:spPr>
          <a:xfrm>
            <a:off x="4390281" y="1608514"/>
            <a:ext cx="337181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s-MX" b="1" i="0" u="none" strike="noStrike" dirty="0">
                <a:solidFill>
                  <a:schemeClr val="bg1">
                    <a:lumMod val="10000"/>
                  </a:schemeClr>
                </a:solidFill>
                <a:effectLst/>
                <a:latin typeface="ACADEMY ENGRAVED LET PLAIN:1.0" panose="02000000000000000000" pitchFamily="2" charset="0"/>
              </a:rPr>
              <a:t>En las personas con Lupus, el sistema inmunitario del cuerpo, el cual está diseñado para combatir las sustancias ajenas al organismo, se vuelve hiperactivo, formando anticuerpos que atacan a los tejidos y a órganos sanos, incluyendo la piel, las articulaciones, los riñones, el cerebro, el corazón, los pulmones y mucho más</a:t>
            </a:r>
            <a:endParaRPr lang="es-MX" b="1" dirty="0">
              <a:solidFill>
                <a:schemeClr val="bg1">
                  <a:lumMod val="10000"/>
                </a:schemeClr>
              </a:solidFill>
              <a:latin typeface="ACADEMY ENGRAVED LET PLAIN:1.0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239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A8344B9-0692-DB59-0F5A-879225E45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1" y="-149007"/>
            <a:ext cx="9154808" cy="700700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588FC9D-A03A-A796-9D53-E569BEF881AA}"/>
              </a:ext>
            </a:extLst>
          </p:cNvPr>
          <p:cNvSpPr txBox="1"/>
          <p:nvPr/>
        </p:nvSpPr>
        <p:spPr>
          <a:xfrm>
            <a:off x="1349431" y="454291"/>
            <a:ext cx="7402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solidFill>
                  <a:srgbClr val="FEFEFE"/>
                </a:solidFill>
                <a:latin typeface="Vladimir Script" panose="020F0502020204030204" pitchFamily="34" charset="0"/>
                <a:ea typeface="STHupo" panose="020B0400000000000000" pitchFamily="34" charset="-122"/>
              </a:rPr>
              <a:t>En que daña el Lupus?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F7F67D-F59A-125E-C486-DF353CDA3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1584">
            <a:off x="2966988" y="1711294"/>
            <a:ext cx="3210024" cy="406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2254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933844-78D3-CCB4-3B4B-506D4BA6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1D90A9E-2024-8275-24FE-BCF90377E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7885" cy="6857999"/>
          </a:xfr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5D33E27-DFCE-9120-CBC8-D55718EC9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731" y="1149955"/>
            <a:ext cx="5168605" cy="49356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D8ED774-7E90-940E-6D4A-1759CBC54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81182">
            <a:off x="6773913" y="3714977"/>
            <a:ext cx="2887187" cy="325816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03785D4-A3A6-AA6E-0976-42D7C6A50A73}"/>
              </a:ext>
            </a:extLst>
          </p:cNvPr>
          <p:cNvSpPr txBox="1"/>
          <p:nvPr/>
        </p:nvSpPr>
        <p:spPr>
          <a:xfrm>
            <a:off x="926493" y="365125"/>
            <a:ext cx="96385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4500" dirty="0">
                <a:solidFill>
                  <a:schemeClr val="bg1"/>
                </a:solidFill>
                <a:latin typeface="Elephant Pro" panose="020F0502020204030204" pitchFamily="34" charset="0"/>
              </a:rPr>
              <a:t>Organos a los que perjudica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CDFA031-3FDE-D801-AD0C-5183F3215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53632">
            <a:off x="484054" y="2823370"/>
            <a:ext cx="2120048" cy="42037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1939BA-92BD-E38F-C704-C00369E16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53" y="1814093"/>
            <a:ext cx="3651250" cy="3273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0221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05C4FB-0ADF-9811-094A-1837D8AB6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FB8300A-887A-846D-0B0C-EBF4F3930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553" y="-1484964"/>
            <a:ext cx="7463100" cy="9769744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87F0ACB-140F-0ED7-0367-1F0DB8B285BD}"/>
              </a:ext>
            </a:extLst>
          </p:cNvPr>
          <p:cNvSpPr txBox="1"/>
          <p:nvPr/>
        </p:nvSpPr>
        <p:spPr>
          <a:xfrm>
            <a:off x="4142539" y="270122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791FD5A-B701-FA1B-B05F-84CC93901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2005">
            <a:off x="2697735" y="1745546"/>
            <a:ext cx="2886848" cy="438259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0AD79FA-0F46-3E83-D411-CEF43FEC4C09}"/>
              </a:ext>
            </a:extLst>
          </p:cNvPr>
          <p:cNvSpPr txBox="1"/>
          <p:nvPr/>
        </p:nvSpPr>
        <p:spPr>
          <a:xfrm>
            <a:off x="2135858" y="29560"/>
            <a:ext cx="821036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5500" dirty="0">
                <a:latin typeface="Chalkduster" panose="03050602040202020205" pitchFamily="66" charset="77"/>
              </a:rPr>
              <a:t>Avances Tecnológicos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944B7BB-1C67-29C0-165D-E5B8EECDB6B2}"/>
              </a:ext>
            </a:extLst>
          </p:cNvPr>
          <p:cNvSpPr txBox="1"/>
          <p:nvPr/>
        </p:nvSpPr>
        <p:spPr>
          <a:xfrm rot="21313562">
            <a:off x="2749602" y="2186136"/>
            <a:ext cx="27831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1500" b="0" i="0" u="none" strike="noStrike" dirty="0">
                <a:solidFill>
                  <a:schemeClr val="bg1">
                    <a:lumMod val="10000"/>
                  </a:schemeClr>
                </a:solidFill>
                <a:effectLst/>
                <a:latin typeface="Chalkduster" panose="03050602040202020205" pitchFamily="66" charset="77"/>
              </a:rPr>
              <a:t>En 2021, la FDA aprobó </a:t>
            </a:r>
            <a:r>
              <a:rPr lang="es-MX" sz="1500" b="0" i="0" u="none" strike="noStrike" dirty="0" err="1">
                <a:solidFill>
                  <a:schemeClr val="bg1">
                    <a:lumMod val="10000"/>
                  </a:schemeClr>
                </a:solidFill>
                <a:effectLst/>
                <a:latin typeface="Chalkduster" panose="03050602040202020205" pitchFamily="66" charset="77"/>
              </a:rPr>
              <a:t>Saphnelo</a:t>
            </a:r>
            <a:r>
              <a:rPr lang="es-MX" sz="1500" b="0" i="0" u="none" strike="noStrike" dirty="0">
                <a:solidFill>
                  <a:schemeClr val="bg1">
                    <a:lumMod val="10000"/>
                  </a:schemeClr>
                </a:solidFill>
                <a:effectLst/>
                <a:latin typeface="Chalkduster" panose="03050602040202020205" pitchFamily="66" charset="77"/>
              </a:rPr>
              <a:t> (</a:t>
            </a:r>
            <a:r>
              <a:rPr lang="es-MX" sz="1500" b="0" i="0" u="none" strike="noStrike" dirty="0" err="1">
                <a:solidFill>
                  <a:schemeClr val="bg1">
                    <a:lumMod val="10000"/>
                  </a:schemeClr>
                </a:solidFill>
                <a:effectLst/>
                <a:latin typeface="Chalkduster" panose="03050602040202020205" pitchFamily="66" charset="77"/>
              </a:rPr>
              <a:t>anifrolumab-fnia</a:t>
            </a:r>
            <a:r>
              <a:rPr lang="es-MX" sz="1500" b="0" i="0" u="none" strike="noStrike" dirty="0">
                <a:solidFill>
                  <a:schemeClr val="bg1">
                    <a:lumMod val="10000"/>
                  </a:schemeClr>
                </a:solidFill>
                <a:effectLst/>
                <a:latin typeface="Chalkduster" panose="03050602040202020205" pitchFamily="66" charset="77"/>
              </a:rPr>
              <a:t>), una terapia dirigida para tratar a adultos con lupus sistémico. Los avances en la comprensión y tratamiento del lupus en las últimas décadas han dado como resultado que las personas con la enfermedad puedan vivir más tiempo y mejor.</a:t>
            </a:r>
            <a:endParaRPr lang="es-MX" sz="1500" dirty="0">
              <a:solidFill>
                <a:schemeClr val="bg1">
                  <a:lumMod val="10000"/>
                </a:schemeClr>
              </a:solidFill>
              <a:latin typeface="Chalkduster" panose="03050602040202020205" pitchFamily="66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41D6556-4EEB-3C59-AF89-3EDF62D0A843}"/>
              </a:ext>
            </a:extLst>
          </p:cNvPr>
          <p:cNvSpPr txBox="1"/>
          <p:nvPr/>
        </p:nvSpPr>
        <p:spPr>
          <a:xfrm>
            <a:off x="4669221" y="248503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MX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7312BC5-7FA0-BACC-C194-226A00482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50642" flipH="1">
            <a:off x="-141395" y="2980893"/>
            <a:ext cx="2652958" cy="461350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5670146-F65D-4DC1-0B2B-9C09F59BF346}"/>
              </a:ext>
            </a:extLst>
          </p:cNvPr>
          <p:cNvSpPr txBox="1"/>
          <p:nvPr/>
        </p:nvSpPr>
        <p:spPr>
          <a:xfrm>
            <a:off x="3813936" y="288466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MX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F2F591B-408C-CFEF-6E78-74B058586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571" y="2076890"/>
            <a:ext cx="3207318" cy="555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82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05D6C-C0D5-3F82-D940-74637C542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trim.52D09F40-0133-4E28-B3CD-0D54FDF0E748.MOV">
            <a:hlinkClick r:id="" action="ppaction://media"/>
            <a:extLst>
              <a:ext uri="{FF2B5EF4-FFF2-40B4-BE49-F238E27FC236}">
                <a16:creationId xmlns:a16="http://schemas.microsoft.com/office/drawing/2014/main" id="{E2F5CF17-0A86-852B-9F2D-BBFD3907DB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585" y="0"/>
            <a:ext cx="9605506" cy="7138276"/>
          </a:xfrm>
        </p:spPr>
      </p:pic>
    </p:spTree>
    <p:extLst>
      <p:ext uri="{BB962C8B-B14F-4D97-AF65-F5344CB8AC3E}">
        <p14:creationId xmlns:p14="http://schemas.microsoft.com/office/powerpoint/2010/main" val="160740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Microsoft Office PowerPoint</Application>
  <PresentationFormat>Presentación en pantalla (4:3)</PresentationFormat>
  <Paragraphs>5</Paragraphs>
  <Slides>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Yuliana LR</dc:creator>
  <cp:lastModifiedBy>INEI Office</cp:lastModifiedBy>
  <cp:revision>18</cp:revision>
  <dcterms:created xsi:type="dcterms:W3CDTF">2024-02-29T15:21:24Z</dcterms:created>
  <dcterms:modified xsi:type="dcterms:W3CDTF">2024-06-05T18:37:46Z</dcterms:modified>
</cp:coreProperties>
</file>