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DM Sans Bold" charset="1" panose="00000000000000000000"/>
      <p:regular r:id="rId21"/>
    </p:embeddedFont>
    <p:embeddedFont>
      <p:font typeface="Sunday" charset="1" panose="00000500000000000000"/>
      <p:regular r:id="rId22"/>
    </p:embeddedFont>
    <p:embeddedFont>
      <p:font typeface="DM Sans" charset="1" panose="00000000000000000000"/>
      <p:regular r:id="rId23"/>
    </p:embeddedFont>
    <p:embeddedFont>
      <p:font typeface="Sugo Display Bold" charset="1" panose="02000506020000020004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Relationship Id="rId5" Target="../media/image2.png" Type="http://schemas.openxmlformats.org/officeDocument/2006/relationships/image"/><Relationship Id="rId6" Target="../media/image15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pn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9.png" Type="http://schemas.openxmlformats.org/officeDocument/2006/relationships/image"/><Relationship Id="rId4" Target="../media/image3.png" Type="http://schemas.openxmlformats.org/officeDocument/2006/relationships/image"/><Relationship Id="rId5" Target="../media/image2.pn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9.png" Type="http://schemas.openxmlformats.org/officeDocument/2006/relationships/image"/><Relationship Id="rId4" Target="../media/image3.png" Type="http://schemas.openxmlformats.org/officeDocument/2006/relationships/image"/><Relationship Id="rId5" Target="../media/image2.png" Type="http://schemas.openxmlformats.org/officeDocument/2006/relationships/image"/><Relationship Id="rId6" Target="../media/image1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6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image8.png" Type="http://schemas.openxmlformats.org/officeDocument/2006/relationships/image"/><Relationship Id="rId5" Target="../media/image9.png" Type="http://schemas.openxmlformats.org/officeDocument/2006/relationships/image"/><Relationship Id="rId6" Target="../media/image10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0.png" Type="http://schemas.openxmlformats.org/officeDocument/2006/relationships/image"/><Relationship Id="rId5" Target="../media/image15.png" Type="http://schemas.openxmlformats.org/officeDocument/2006/relationships/image"/><Relationship Id="rId6" Target="../media/image2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12.png" Type="http://schemas.openxmlformats.org/officeDocument/2006/relationships/image"/><Relationship Id="rId5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1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182" r="-1790" b="-2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30644">
            <a:off x="17246147" y="126917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430644">
            <a:off x="7734163" y="52935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09"/>
                </a:lnTo>
                <a:lnTo>
                  <a:pt x="0" y="73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5722">
            <a:off x="446002" y="3043990"/>
            <a:ext cx="532716" cy="533497"/>
          </a:xfrm>
          <a:custGeom>
            <a:avLst/>
            <a:gdLst/>
            <a:ahLst/>
            <a:cxnLst/>
            <a:rect r="r" b="b" t="t" l="l"/>
            <a:pathLst>
              <a:path h="533497" w="532716">
                <a:moveTo>
                  <a:pt x="0" y="0"/>
                </a:moveTo>
                <a:lnTo>
                  <a:pt x="532717" y="0"/>
                </a:lnTo>
                <a:lnTo>
                  <a:pt x="532717" y="533497"/>
                </a:lnTo>
                <a:lnTo>
                  <a:pt x="0" y="53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16230600" cy="8229600"/>
            <a:chOff x="0" y="0"/>
            <a:chExt cx="5490351" cy="27838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90351" cy="2783840"/>
            </a:xfrm>
            <a:custGeom>
              <a:avLst/>
              <a:gdLst/>
              <a:ahLst/>
              <a:cxnLst/>
              <a:rect r="r" b="b" t="t" l="l"/>
              <a:pathLst>
                <a:path h="2783840" w="5490351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23973">
            <a:off x="15636993" y="9454241"/>
            <a:ext cx="444366" cy="445017"/>
          </a:xfrm>
          <a:custGeom>
            <a:avLst/>
            <a:gdLst/>
            <a:ahLst/>
            <a:cxnLst/>
            <a:rect r="r" b="b" t="t" l="l"/>
            <a:pathLst>
              <a:path h="445017" w="444366">
                <a:moveTo>
                  <a:pt x="0" y="0"/>
                </a:moveTo>
                <a:lnTo>
                  <a:pt x="444366" y="0"/>
                </a:lnTo>
                <a:lnTo>
                  <a:pt x="444366" y="445018"/>
                </a:lnTo>
                <a:lnTo>
                  <a:pt x="0" y="44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3973">
            <a:off x="15630383" y="9367673"/>
            <a:ext cx="525152" cy="525922"/>
          </a:xfrm>
          <a:custGeom>
            <a:avLst/>
            <a:gdLst/>
            <a:ahLst/>
            <a:cxnLst/>
            <a:rect r="r" b="b" t="t" l="l"/>
            <a:pathLst>
              <a:path h="525922" w="525152">
                <a:moveTo>
                  <a:pt x="0" y="0"/>
                </a:moveTo>
                <a:lnTo>
                  <a:pt x="525152" y="0"/>
                </a:lnTo>
                <a:lnTo>
                  <a:pt x="525152" y="525922"/>
                </a:lnTo>
                <a:lnTo>
                  <a:pt x="0" y="52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86548" y="1822846"/>
            <a:ext cx="6641308" cy="664130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226429" y="8977040"/>
            <a:ext cx="693579" cy="953373"/>
          </a:xfrm>
          <a:custGeom>
            <a:avLst/>
            <a:gdLst/>
            <a:ahLst/>
            <a:cxnLst/>
            <a:rect r="r" b="b" t="t" l="l"/>
            <a:pathLst>
              <a:path h="953373" w="693579">
                <a:moveTo>
                  <a:pt x="0" y="0"/>
                </a:moveTo>
                <a:lnTo>
                  <a:pt x="693579" y="0"/>
                </a:lnTo>
                <a:lnTo>
                  <a:pt x="693579" y="953373"/>
                </a:lnTo>
                <a:lnTo>
                  <a:pt x="0" y="953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635137" y="6179249"/>
            <a:ext cx="7970648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Desarrollo de proyectos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713783" y="6905229"/>
            <a:ext cx="7970648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Maestra: María Romina Flores Peña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Fecha: 26/04/24           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123899" y="1625794"/>
            <a:ext cx="9779381" cy="8332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59"/>
              </a:lnSpc>
            </a:pPr>
            <a:r>
              <a:rPr lang="en-US" sz="3970" u="sng">
                <a:solidFill>
                  <a:srgbClr val="6E7256"/>
                </a:solidFill>
                <a:latin typeface="DM Sans Bold"/>
              </a:rPr>
              <a:t>Justificación</a:t>
            </a:r>
          </a:p>
          <a:p>
            <a:pPr algn="ctr">
              <a:lnSpc>
                <a:spcPts val="5559"/>
              </a:lnSpc>
            </a:pPr>
            <a:r>
              <a:rPr lang="en-US" sz="3970">
                <a:solidFill>
                  <a:srgbClr val="6E7256"/>
                </a:solidFill>
                <a:latin typeface="DM Sans Bold"/>
              </a:rPr>
              <a:t>Actualmente existen alimentos para mascotas que son iguales o similares entre ellos, por lo tanto surgió la</a:t>
            </a:r>
          </a:p>
          <a:p>
            <a:pPr algn="ctr">
              <a:lnSpc>
                <a:spcPts val="5559"/>
              </a:lnSpc>
            </a:pPr>
            <a:r>
              <a:rPr lang="en-US" sz="3970">
                <a:solidFill>
                  <a:srgbClr val="6E7256"/>
                </a:solidFill>
                <a:latin typeface="DM Sans Bold"/>
              </a:rPr>
              <a:t>idea de elaborar un producto innovador con ingredientes que además de tener un aporte nutricional no es tan común en productos comerciales.</a:t>
            </a:r>
          </a:p>
          <a:p>
            <a:pPr algn="ctr">
              <a:lnSpc>
                <a:spcPts val="5559"/>
              </a:lnSpc>
            </a:pPr>
            <a:r>
              <a:rPr lang="en-US" sz="3970">
                <a:solidFill>
                  <a:srgbClr val="6E7256"/>
                </a:solidFill>
                <a:latin typeface="DM Sans Bold"/>
              </a:rPr>
              <a:t>Devido a la investigación realizada considero que si hay posibilidades</a:t>
            </a:r>
          </a:p>
          <a:p>
            <a:pPr algn="ctr">
              <a:lnSpc>
                <a:spcPts val="5559"/>
              </a:lnSpc>
            </a:pPr>
            <a:r>
              <a:rPr lang="en-US" sz="3970">
                <a:solidFill>
                  <a:srgbClr val="6E7256"/>
                </a:solidFill>
                <a:latin typeface="DM Sans Bold"/>
              </a:rPr>
              <a:t>de realizar mi proyecto.</a:t>
            </a:r>
          </a:p>
          <a:p>
            <a:pPr algn="ctr">
              <a:lnSpc>
                <a:spcPts val="5559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705022" y="1434061"/>
            <a:ext cx="7418878" cy="741887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true" flipV="false" rot="-10800000">
            <a:off x="4829418" y="-489704"/>
            <a:ext cx="3679201" cy="3847530"/>
          </a:xfrm>
          <a:custGeom>
            <a:avLst/>
            <a:gdLst/>
            <a:ahLst/>
            <a:cxnLst/>
            <a:rect r="r" b="b" t="t" l="l"/>
            <a:pathLst>
              <a:path h="3847530" w="3679201">
                <a:moveTo>
                  <a:pt x="3679201" y="0"/>
                </a:moveTo>
                <a:lnTo>
                  <a:pt x="0" y="0"/>
                </a:lnTo>
                <a:lnTo>
                  <a:pt x="0" y="3847530"/>
                </a:lnTo>
                <a:lnTo>
                  <a:pt x="3679201" y="3847530"/>
                </a:lnTo>
                <a:lnTo>
                  <a:pt x="367920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258785" y="6379687"/>
            <a:ext cx="3679201" cy="3847530"/>
          </a:xfrm>
          <a:custGeom>
            <a:avLst/>
            <a:gdLst/>
            <a:ahLst/>
            <a:cxnLst/>
            <a:rect r="r" b="b" t="t" l="l"/>
            <a:pathLst>
              <a:path h="3847530" w="3679201">
                <a:moveTo>
                  <a:pt x="0" y="0"/>
                </a:moveTo>
                <a:lnTo>
                  <a:pt x="3679201" y="0"/>
                </a:lnTo>
                <a:lnTo>
                  <a:pt x="3679201" y="3847531"/>
                </a:lnTo>
                <a:lnTo>
                  <a:pt x="0" y="384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100000">
            <a:off x="-953757" y="613472"/>
            <a:ext cx="2773354" cy="2506419"/>
          </a:xfrm>
          <a:custGeom>
            <a:avLst/>
            <a:gdLst/>
            <a:ahLst/>
            <a:cxnLst/>
            <a:rect r="r" b="b" t="t" l="l"/>
            <a:pathLst>
              <a:path h="2506419" w="2773354">
                <a:moveTo>
                  <a:pt x="0" y="0"/>
                </a:moveTo>
                <a:lnTo>
                  <a:pt x="2773355" y="0"/>
                </a:lnTo>
                <a:lnTo>
                  <a:pt x="2773355" y="2506419"/>
                </a:lnTo>
                <a:lnTo>
                  <a:pt x="0" y="2506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430644">
            <a:off x="17334791" y="262548"/>
            <a:ext cx="771730" cy="1060798"/>
          </a:xfrm>
          <a:custGeom>
            <a:avLst/>
            <a:gdLst/>
            <a:ahLst/>
            <a:cxnLst/>
            <a:rect r="r" b="b" t="t" l="l"/>
            <a:pathLst>
              <a:path h="1060798" w="771730">
                <a:moveTo>
                  <a:pt x="0" y="0"/>
                </a:moveTo>
                <a:lnTo>
                  <a:pt x="771730" y="0"/>
                </a:lnTo>
                <a:lnTo>
                  <a:pt x="771730" y="1060798"/>
                </a:lnTo>
                <a:lnTo>
                  <a:pt x="0" y="1060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342950" y="4997883"/>
            <a:ext cx="1255949" cy="832066"/>
          </a:xfrm>
          <a:custGeom>
            <a:avLst/>
            <a:gdLst/>
            <a:ahLst/>
            <a:cxnLst/>
            <a:rect r="r" b="b" t="t" l="l"/>
            <a:pathLst>
              <a:path h="832066" w="1255949">
                <a:moveTo>
                  <a:pt x="0" y="0"/>
                </a:moveTo>
                <a:lnTo>
                  <a:pt x="1255950" y="0"/>
                </a:lnTo>
                <a:lnTo>
                  <a:pt x="1255950" y="832067"/>
                </a:lnTo>
                <a:lnTo>
                  <a:pt x="0" y="8320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350819">
            <a:off x="7773140" y="8886844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7"/>
                </a:lnTo>
                <a:lnTo>
                  <a:pt x="0" y="702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796825" y="7688780"/>
            <a:ext cx="12694351" cy="1616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99"/>
              </a:lnSpc>
            </a:pPr>
            <a:r>
              <a:rPr lang="en-US" sz="9499">
                <a:solidFill>
                  <a:srgbClr val="6E7256"/>
                </a:solidFill>
                <a:latin typeface="DM Sans"/>
              </a:rPr>
              <a:t>Objetivos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123034" y="1523475"/>
            <a:ext cx="14041933" cy="5616773"/>
            <a:chOff x="0" y="0"/>
            <a:chExt cx="6350000" cy="254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2540000"/>
            </a:xfrm>
            <a:custGeom>
              <a:avLst/>
              <a:gdLst/>
              <a:ahLst/>
              <a:cxnLst/>
              <a:rect r="r" b="b" t="t" l="l"/>
              <a:pathLst>
                <a:path h="2540000" w="6350000">
                  <a:moveTo>
                    <a:pt x="0" y="2159000"/>
                  </a:moveTo>
                  <a:lnTo>
                    <a:pt x="0" y="381000"/>
                  </a:lnTo>
                  <a:cubicBezTo>
                    <a:pt x="0" y="170180"/>
                    <a:pt x="170180" y="0"/>
                    <a:pt x="381000" y="0"/>
                  </a:cubicBezTo>
                  <a:lnTo>
                    <a:pt x="5969000" y="0"/>
                  </a:lnTo>
                  <a:cubicBezTo>
                    <a:pt x="6179820" y="0"/>
                    <a:pt x="6350000" y="170180"/>
                    <a:pt x="6350000" y="381000"/>
                  </a:cubicBezTo>
                  <a:lnTo>
                    <a:pt x="6350000" y="2159000"/>
                  </a:lnTo>
                  <a:cubicBezTo>
                    <a:pt x="6350000" y="2369820"/>
                    <a:pt x="6179820" y="2540000"/>
                    <a:pt x="5969000" y="2540000"/>
                  </a:cubicBezTo>
                  <a:lnTo>
                    <a:pt x="381000" y="2540000"/>
                  </a:lnTo>
                  <a:cubicBezTo>
                    <a:pt x="170180" y="2540000"/>
                    <a:pt x="0" y="2369820"/>
                    <a:pt x="0" y="2159000"/>
                  </a:cubicBezTo>
                  <a:close/>
                </a:path>
              </a:pathLst>
            </a:custGeom>
            <a:blipFill>
              <a:blip r:embed="rId2"/>
              <a:stretch>
                <a:fillRect l="0" t="-53437" r="0" b="-53437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-1360032" y="-1869460"/>
            <a:ext cx="2720065" cy="3738921"/>
          </a:xfrm>
          <a:custGeom>
            <a:avLst/>
            <a:gdLst/>
            <a:ahLst/>
            <a:cxnLst/>
            <a:rect r="r" b="b" t="t" l="l"/>
            <a:pathLst>
              <a:path h="3738921" w="2720065">
                <a:moveTo>
                  <a:pt x="0" y="0"/>
                </a:moveTo>
                <a:lnTo>
                  <a:pt x="2720064" y="0"/>
                </a:lnTo>
                <a:lnTo>
                  <a:pt x="2720064" y="3738920"/>
                </a:lnTo>
                <a:lnTo>
                  <a:pt x="0" y="37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6927968" y="8417540"/>
            <a:ext cx="2720065" cy="3738921"/>
          </a:xfrm>
          <a:custGeom>
            <a:avLst/>
            <a:gdLst/>
            <a:ahLst/>
            <a:cxnLst/>
            <a:rect r="r" b="b" t="t" l="l"/>
            <a:pathLst>
              <a:path h="3738921" w="2720065">
                <a:moveTo>
                  <a:pt x="0" y="0"/>
                </a:moveTo>
                <a:lnTo>
                  <a:pt x="2720064" y="0"/>
                </a:lnTo>
                <a:lnTo>
                  <a:pt x="2720064" y="3738920"/>
                </a:lnTo>
                <a:lnTo>
                  <a:pt x="0" y="3738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1208173">
            <a:off x="-187112" y="6813658"/>
            <a:ext cx="1120562" cy="1540291"/>
          </a:xfrm>
          <a:custGeom>
            <a:avLst/>
            <a:gdLst/>
            <a:ahLst/>
            <a:cxnLst/>
            <a:rect r="r" b="b" t="t" l="l"/>
            <a:pathLst>
              <a:path h="1540291" w="1120562">
                <a:moveTo>
                  <a:pt x="0" y="0"/>
                </a:moveTo>
                <a:lnTo>
                  <a:pt x="1120562" y="0"/>
                </a:lnTo>
                <a:lnTo>
                  <a:pt x="1120562" y="1540292"/>
                </a:lnTo>
                <a:lnTo>
                  <a:pt x="0" y="15402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207715" y="-282981"/>
            <a:ext cx="1051585" cy="1053127"/>
          </a:xfrm>
          <a:custGeom>
            <a:avLst/>
            <a:gdLst/>
            <a:ahLst/>
            <a:cxnLst/>
            <a:rect r="r" b="b" t="t" l="l"/>
            <a:pathLst>
              <a:path h="1053127" w="1051585">
                <a:moveTo>
                  <a:pt x="0" y="0"/>
                </a:moveTo>
                <a:lnTo>
                  <a:pt x="1051585" y="0"/>
                </a:lnTo>
                <a:lnTo>
                  <a:pt x="1051585" y="1053127"/>
                </a:lnTo>
                <a:lnTo>
                  <a:pt x="0" y="1053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83700" y="1957186"/>
            <a:ext cx="7122543" cy="712254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tru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1270000" y="6350000"/>
                  </a:move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0" t="-1400" r="0" b="-583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5400000">
            <a:off x="-773580" y="-547739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4790669" y="0"/>
                </a:moveTo>
                <a:lnTo>
                  <a:pt x="0" y="0"/>
                </a:lnTo>
                <a:lnTo>
                  <a:pt x="0" y="5009850"/>
                </a:lnTo>
                <a:lnTo>
                  <a:pt x="4790669" y="5009850"/>
                </a:lnTo>
                <a:lnTo>
                  <a:pt x="4790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14362991" y="6198417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0" y="5009850"/>
                </a:moveTo>
                <a:lnTo>
                  <a:pt x="4790669" y="5009850"/>
                </a:lnTo>
                <a:lnTo>
                  <a:pt x="4790669" y="0"/>
                </a:lnTo>
                <a:lnTo>
                  <a:pt x="0" y="0"/>
                </a:lnTo>
                <a:lnTo>
                  <a:pt x="0" y="500985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415909"/>
            <a:ext cx="8304584" cy="7455182"/>
            <a:chOff x="0" y="0"/>
            <a:chExt cx="11072778" cy="9940243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66675"/>
              <a:ext cx="11072778" cy="800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5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2988842"/>
              <a:ext cx="11072778" cy="6951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95"/>
                </a:lnSpc>
              </a:pPr>
              <a:r>
                <a:rPr lang="en-US" sz="3710">
                  <a:solidFill>
                    <a:srgbClr val="6E7256"/>
                  </a:solidFill>
                  <a:latin typeface="DM Sans Bold"/>
                </a:rPr>
                <a:t>Hacer las las galletas para fomentar la educaciónde las mascotas, ya que son "Snaks" o "Premios que se les pueden dar cuando</a:t>
              </a:r>
            </a:p>
            <a:p>
              <a:pPr algn="l">
                <a:lnSpc>
                  <a:spcPts val="5195"/>
                </a:lnSpc>
              </a:pPr>
              <a:r>
                <a:rPr lang="en-US" sz="3710">
                  <a:solidFill>
                    <a:srgbClr val="6E7256"/>
                  </a:solidFill>
                  <a:latin typeface="DM Sans Bold"/>
                </a:rPr>
                <a:t>realice alguna actividad. Además de tener beneficios nutrimentales que los ya existentes. </a:t>
              </a:r>
            </a:p>
            <a:p>
              <a:pPr algn="l">
                <a:lnSpc>
                  <a:spcPts val="5195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066778"/>
              <a:ext cx="11072778" cy="14683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267"/>
                </a:lnSpc>
              </a:pPr>
              <a:r>
                <a:rPr lang="en-US" sz="6619">
                  <a:solidFill>
                    <a:srgbClr val="6E7256"/>
                  </a:solidFill>
                  <a:latin typeface="Sunday"/>
                </a:rPr>
                <a:t>Generales: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-350819">
            <a:off x="9367244" y="677426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8"/>
                </a:lnTo>
                <a:lnTo>
                  <a:pt x="0" y="70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315875">
            <a:off x="1896743" y="9517192"/>
            <a:ext cx="791121" cy="1087452"/>
          </a:xfrm>
          <a:custGeom>
            <a:avLst/>
            <a:gdLst/>
            <a:ahLst/>
            <a:cxnLst/>
            <a:rect r="r" b="b" t="t" l="l"/>
            <a:pathLst>
              <a:path h="1087452" w="791121">
                <a:moveTo>
                  <a:pt x="0" y="0"/>
                </a:moveTo>
                <a:lnTo>
                  <a:pt x="791122" y="0"/>
                </a:lnTo>
                <a:lnTo>
                  <a:pt x="791122" y="1087453"/>
                </a:lnTo>
                <a:lnTo>
                  <a:pt x="0" y="108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183051">
            <a:off x="17231705" y="3777760"/>
            <a:ext cx="1504755" cy="996900"/>
          </a:xfrm>
          <a:custGeom>
            <a:avLst/>
            <a:gdLst/>
            <a:ahLst/>
            <a:cxnLst/>
            <a:rect r="r" b="b" t="t" l="l"/>
            <a:pathLst>
              <a:path h="996900" w="1504755">
                <a:moveTo>
                  <a:pt x="0" y="0"/>
                </a:moveTo>
                <a:lnTo>
                  <a:pt x="1504754" y="0"/>
                </a:lnTo>
                <a:lnTo>
                  <a:pt x="1504754" y="996900"/>
                </a:lnTo>
                <a:lnTo>
                  <a:pt x="0" y="996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083700" y="1957186"/>
            <a:ext cx="7122543" cy="7122543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329" t="0" r="-2532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5400000">
            <a:off x="-773580" y="-547739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4790669" y="0"/>
                </a:moveTo>
                <a:lnTo>
                  <a:pt x="0" y="0"/>
                </a:lnTo>
                <a:lnTo>
                  <a:pt x="0" y="5009850"/>
                </a:lnTo>
                <a:lnTo>
                  <a:pt x="4790669" y="5009850"/>
                </a:lnTo>
                <a:lnTo>
                  <a:pt x="4790669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5400000">
            <a:off x="14362991" y="6198417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0" y="5009850"/>
                </a:moveTo>
                <a:lnTo>
                  <a:pt x="4790669" y="5009850"/>
                </a:lnTo>
                <a:lnTo>
                  <a:pt x="4790669" y="0"/>
                </a:lnTo>
                <a:lnTo>
                  <a:pt x="0" y="0"/>
                </a:lnTo>
                <a:lnTo>
                  <a:pt x="0" y="500985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50819">
            <a:off x="9367244" y="677426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8"/>
                </a:lnTo>
                <a:lnTo>
                  <a:pt x="0" y="70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315875">
            <a:off x="1896743" y="9517192"/>
            <a:ext cx="791121" cy="1087452"/>
          </a:xfrm>
          <a:custGeom>
            <a:avLst/>
            <a:gdLst/>
            <a:ahLst/>
            <a:cxnLst/>
            <a:rect r="r" b="b" t="t" l="l"/>
            <a:pathLst>
              <a:path h="1087452" w="791121">
                <a:moveTo>
                  <a:pt x="0" y="0"/>
                </a:moveTo>
                <a:lnTo>
                  <a:pt x="791122" y="0"/>
                </a:lnTo>
                <a:lnTo>
                  <a:pt x="791122" y="1087453"/>
                </a:lnTo>
                <a:lnTo>
                  <a:pt x="0" y="1087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83051">
            <a:off x="17231705" y="3777760"/>
            <a:ext cx="1504755" cy="996900"/>
          </a:xfrm>
          <a:custGeom>
            <a:avLst/>
            <a:gdLst/>
            <a:ahLst/>
            <a:cxnLst/>
            <a:rect r="r" b="b" t="t" l="l"/>
            <a:pathLst>
              <a:path h="996900" w="1504755">
                <a:moveTo>
                  <a:pt x="0" y="0"/>
                </a:moveTo>
                <a:lnTo>
                  <a:pt x="1504754" y="0"/>
                </a:lnTo>
                <a:lnTo>
                  <a:pt x="1504754" y="996900"/>
                </a:lnTo>
                <a:lnTo>
                  <a:pt x="0" y="996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785909" y="852664"/>
            <a:ext cx="7932094" cy="8581672"/>
            <a:chOff x="0" y="0"/>
            <a:chExt cx="10576126" cy="11442229"/>
          </a:xfrm>
        </p:grpSpPr>
        <p:sp>
          <p:nvSpPr>
            <p:cNvPr name="TextBox 10" id="10"/>
            <p:cNvSpPr txBox="true"/>
            <p:nvPr/>
          </p:nvSpPr>
          <p:spPr>
            <a:xfrm rot="0">
              <a:off x="0" y="-66675"/>
              <a:ext cx="10576126" cy="8004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5"/>
                </a:lnSpc>
              </a:pP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2988842"/>
              <a:ext cx="10576126" cy="84533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055"/>
                </a:lnSpc>
              </a:pPr>
              <a:r>
                <a:rPr lang="en-US" sz="3610">
                  <a:solidFill>
                    <a:srgbClr val="6E7256"/>
                  </a:solidFill>
                  <a:latin typeface="DM Sans Bold"/>
                </a:rPr>
                <a:t> Investigar si los ingredientes no son malos para los perritos.</a:t>
              </a:r>
            </a:p>
            <a:p>
              <a:pPr algn="l">
                <a:lnSpc>
                  <a:spcPts val="5055"/>
                </a:lnSpc>
              </a:pPr>
              <a:r>
                <a:rPr lang="en-US" sz="3610">
                  <a:solidFill>
                    <a:srgbClr val="6E7256"/>
                  </a:solidFill>
                  <a:latin typeface="DM Sans Bold"/>
                </a:rPr>
                <a:t>Probar diferentes recetas y metodologías para su elaboracion.</a:t>
              </a:r>
            </a:p>
            <a:p>
              <a:pPr algn="l">
                <a:lnSpc>
                  <a:spcPts val="5055"/>
                </a:lnSpc>
              </a:pPr>
              <a:r>
                <a:rPr lang="en-US" sz="3610">
                  <a:solidFill>
                    <a:srgbClr val="6E7256"/>
                  </a:solidFill>
                  <a:latin typeface="DM Sans Bold"/>
                </a:rPr>
                <a:t>Hacer las las galletas y evaluar sus características en forma y composición.</a:t>
              </a:r>
            </a:p>
            <a:p>
              <a:pPr algn="l">
                <a:lnSpc>
                  <a:spcPts val="5055"/>
                </a:lnSpc>
              </a:pPr>
              <a:r>
                <a:rPr lang="en-US" sz="3610">
                  <a:solidFill>
                    <a:srgbClr val="6E7256"/>
                  </a:solidFill>
                  <a:latin typeface="DM Sans Bold"/>
                </a:rPr>
                <a:t>Realizar pruebas y analizar los resultados.</a:t>
              </a:r>
            </a:p>
            <a:p>
              <a:pPr algn="l">
                <a:lnSpc>
                  <a:spcPts val="5055"/>
                </a:lnSpc>
              </a:pP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1066778"/>
              <a:ext cx="10576126" cy="14683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267"/>
                </a:lnSpc>
              </a:pPr>
              <a:r>
                <a:rPr lang="en-US" sz="6619">
                  <a:solidFill>
                    <a:srgbClr val="6E7256"/>
                  </a:solidFill>
                  <a:latin typeface="Sunday"/>
                </a:rPr>
                <a:t>específicos: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171116" y="1645654"/>
            <a:ext cx="6934990" cy="7178441"/>
          </a:xfrm>
          <a:custGeom>
            <a:avLst/>
            <a:gdLst/>
            <a:ahLst/>
            <a:cxnLst/>
            <a:rect r="r" b="b" t="t" l="l"/>
            <a:pathLst>
              <a:path h="7178441" w="6934990">
                <a:moveTo>
                  <a:pt x="0" y="0"/>
                </a:moveTo>
                <a:lnTo>
                  <a:pt x="6934991" y="0"/>
                </a:lnTo>
                <a:lnTo>
                  <a:pt x="6934991" y="7178440"/>
                </a:lnTo>
                <a:lnTo>
                  <a:pt x="0" y="7178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753" t="0" r="-1160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883058" y="8588607"/>
            <a:ext cx="2223048" cy="669693"/>
          </a:xfrm>
          <a:custGeom>
            <a:avLst/>
            <a:gdLst/>
            <a:ahLst/>
            <a:cxnLst/>
            <a:rect r="r" b="b" t="t" l="l"/>
            <a:pathLst>
              <a:path h="669693" w="2223048">
                <a:moveTo>
                  <a:pt x="0" y="0"/>
                </a:moveTo>
                <a:lnTo>
                  <a:pt x="2223049" y="0"/>
                </a:lnTo>
                <a:lnTo>
                  <a:pt x="2223049" y="669693"/>
                </a:lnTo>
                <a:lnTo>
                  <a:pt x="0" y="6696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946266" y="-293043"/>
            <a:ext cx="2643485" cy="2643485"/>
          </a:xfrm>
          <a:custGeom>
            <a:avLst/>
            <a:gdLst/>
            <a:ahLst/>
            <a:cxnLst/>
            <a:rect r="r" b="b" t="t" l="l"/>
            <a:pathLst>
              <a:path h="2643485" w="2643485">
                <a:moveTo>
                  <a:pt x="0" y="0"/>
                </a:moveTo>
                <a:lnTo>
                  <a:pt x="2643486" y="0"/>
                </a:lnTo>
                <a:lnTo>
                  <a:pt x="2643486" y="2643486"/>
                </a:lnTo>
                <a:lnTo>
                  <a:pt x="0" y="26434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58611" y="1462906"/>
            <a:ext cx="10040592" cy="7361188"/>
            <a:chOff x="0" y="0"/>
            <a:chExt cx="13387456" cy="9814918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123825"/>
              <a:ext cx="13387456" cy="13510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519"/>
                </a:lnSpc>
              </a:pPr>
              <a:r>
                <a:rPr lang="en-US" sz="6085">
                  <a:solidFill>
                    <a:srgbClr val="6E7256"/>
                  </a:solidFill>
                  <a:latin typeface="Sunday"/>
                </a:rPr>
                <a:t>Hipótesis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2111330"/>
              <a:ext cx="13387456" cy="7703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731"/>
                </a:lnSpc>
              </a:pPr>
              <a:r>
                <a:rPr lang="en-US" sz="4093">
                  <a:solidFill>
                    <a:srgbClr val="6E7256"/>
                  </a:solidFill>
                  <a:latin typeface="DM Sans Bold"/>
                </a:rPr>
                <a:t>Se puede hacer el proyecto porque, e investigado lo suficiente para elaborar la receta que utilizare en el proyecto y así poder estar segura de</a:t>
              </a:r>
            </a:p>
            <a:p>
              <a:pPr algn="l">
                <a:lnSpc>
                  <a:spcPts val="5731"/>
                </a:lnSpc>
              </a:pPr>
              <a:r>
                <a:rPr lang="en-US" sz="4093">
                  <a:solidFill>
                    <a:srgbClr val="6E7256"/>
                  </a:solidFill>
                  <a:latin typeface="DM Sans Bold"/>
                </a:rPr>
                <a:t>que no será malo para Los perritos y les aportará vitaminas y energía.</a:t>
              </a:r>
            </a:p>
            <a:p>
              <a:pPr algn="l">
                <a:lnSpc>
                  <a:spcPts val="5731"/>
                </a:lnSpc>
              </a:pPr>
              <a:r>
                <a:rPr lang="en-US" sz="4093">
                  <a:solidFill>
                    <a:srgbClr val="6E7256"/>
                  </a:solidFill>
                  <a:latin typeface="DM Sans Bold"/>
                </a:rPr>
                <a:t>Además de fomentar una mejor alimentación en las mascotas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641009" y="3081973"/>
            <a:ext cx="2223048" cy="669693"/>
          </a:xfrm>
          <a:custGeom>
            <a:avLst/>
            <a:gdLst/>
            <a:ahLst/>
            <a:cxnLst/>
            <a:rect r="r" b="b" t="t" l="l"/>
            <a:pathLst>
              <a:path h="669693" w="2223048">
                <a:moveTo>
                  <a:pt x="0" y="0"/>
                </a:moveTo>
                <a:lnTo>
                  <a:pt x="2223048" y="0"/>
                </a:lnTo>
                <a:lnTo>
                  <a:pt x="2223048" y="669693"/>
                </a:lnTo>
                <a:lnTo>
                  <a:pt x="0" y="66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735220" y="3796750"/>
            <a:ext cx="13905789" cy="2268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220"/>
              </a:lnSpc>
            </a:pPr>
            <a:r>
              <a:rPr lang="en-US" sz="13014">
                <a:solidFill>
                  <a:srgbClr val="FFFFFF"/>
                </a:solidFill>
                <a:latin typeface="Sugo Display Bold"/>
              </a:rPr>
              <a:t>¡Gracias por su atención!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5641009" y="2412280"/>
            <a:ext cx="2223048" cy="669693"/>
          </a:xfrm>
          <a:custGeom>
            <a:avLst/>
            <a:gdLst/>
            <a:ahLst/>
            <a:cxnLst/>
            <a:rect r="r" b="b" t="t" l="l"/>
            <a:pathLst>
              <a:path h="669693" w="2223048">
                <a:moveTo>
                  <a:pt x="0" y="0"/>
                </a:moveTo>
                <a:lnTo>
                  <a:pt x="2223048" y="0"/>
                </a:lnTo>
                <a:lnTo>
                  <a:pt x="2223048" y="669693"/>
                </a:lnTo>
                <a:lnTo>
                  <a:pt x="0" y="6696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182" r="-1790" b="-2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30644">
            <a:off x="17246147" y="126917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430644">
            <a:off x="7734163" y="52935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09"/>
                </a:lnTo>
                <a:lnTo>
                  <a:pt x="0" y="73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5722">
            <a:off x="446002" y="3043990"/>
            <a:ext cx="532716" cy="533497"/>
          </a:xfrm>
          <a:custGeom>
            <a:avLst/>
            <a:gdLst/>
            <a:ahLst/>
            <a:cxnLst/>
            <a:rect r="r" b="b" t="t" l="l"/>
            <a:pathLst>
              <a:path h="533497" w="532716">
                <a:moveTo>
                  <a:pt x="0" y="0"/>
                </a:moveTo>
                <a:lnTo>
                  <a:pt x="532717" y="0"/>
                </a:lnTo>
                <a:lnTo>
                  <a:pt x="532717" y="533497"/>
                </a:lnTo>
                <a:lnTo>
                  <a:pt x="0" y="53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16230600" cy="8229600"/>
            <a:chOff x="0" y="0"/>
            <a:chExt cx="5490351" cy="27838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90351" cy="2783840"/>
            </a:xfrm>
            <a:custGeom>
              <a:avLst/>
              <a:gdLst/>
              <a:ahLst/>
              <a:cxnLst/>
              <a:rect r="r" b="b" t="t" l="l"/>
              <a:pathLst>
                <a:path h="2783840" w="5490351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23973">
            <a:off x="15636993" y="9454241"/>
            <a:ext cx="444366" cy="445017"/>
          </a:xfrm>
          <a:custGeom>
            <a:avLst/>
            <a:gdLst/>
            <a:ahLst/>
            <a:cxnLst/>
            <a:rect r="r" b="b" t="t" l="l"/>
            <a:pathLst>
              <a:path h="445017" w="444366">
                <a:moveTo>
                  <a:pt x="0" y="0"/>
                </a:moveTo>
                <a:lnTo>
                  <a:pt x="444366" y="0"/>
                </a:lnTo>
                <a:lnTo>
                  <a:pt x="444366" y="445018"/>
                </a:lnTo>
                <a:lnTo>
                  <a:pt x="0" y="44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3973">
            <a:off x="15630383" y="9367673"/>
            <a:ext cx="525152" cy="525922"/>
          </a:xfrm>
          <a:custGeom>
            <a:avLst/>
            <a:gdLst/>
            <a:ahLst/>
            <a:cxnLst/>
            <a:rect r="r" b="b" t="t" l="l"/>
            <a:pathLst>
              <a:path h="525922" w="525152">
                <a:moveTo>
                  <a:pt x="0" y="0"/>
                </a:moveTo>
                <a:lnTo>
                  <a:pt x="525152" y="0"/>
                </a:lnTo>
                <a:lnTo>
                  <a:pt x="525152" y="525922"/>
                </a:lnTo>
                <a:lnTo>
                  <a:pt x="0" y="52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86548" y="1822846"/>
            <a:ext cx="6641308" cy="664130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16555" t="0" r="-16555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226429" y="8977040"/>
            <a:ext cx="693579" cy="953373"/>
          </a:xfrm>
          <a:custGeom>
            <a:avLst/>
            <a:gdLst/>
            <a:ahLst/>
            <a:cxnLst/>
            <a:rect r="r" b="b" t="t" l="l"/>
            <a:pathLst>
              <a:path h="953373" w="693579">
                <a:moveTo>
                  <a:pt x="0" y="0"/>
                </a:moveTo>
                <a:lnTo>
                  <a:pt x="693579" y="0"/>
                </a:lnTo>
                <a:lnTo>
                  <a:pt x="693579" y="953373"/>
                </a:lnTo>
                <a:lnTo>
                  <a:pt x="0" y="953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9532" y="2513545"/>
            <a:ext cx="7970648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Palabras clave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59719" y="3551178"/>
            <a:ext cx="7970648" cy="4940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 Alimento, producto natural o elaborado suseptible der ser ingerido, cuyas características hacen apto y agradable al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consumo.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Organización Mundial de la salud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concepto de alimento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566672"/>
                </a:solidFill>
                <a:latin typeface="DM Sans Bold"/>
              </a:rPr>
              <a:t>www.oms.com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182" r="-1790" b="-2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30644">
            <a:off x="17246147" y="126917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430644">
            <a:off x="7734163" y="52935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09"/>
                </a:lnTo>
                <a:lnTo>
                  <a:pt x="0" y="73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5722">
            <a:off x="446002" y="3043990"/>
            <a:ext cx="532716" cy="533497"/>
          </a:xfrm>
          <a:custGeom>
            <a:avLst/>
            <a:gdLst/>
            <a:ahLst/>
            <a:cxnLst/>
            <a:rect r="r" b="b" t="t" l="l"/>
            <a:pathLst>
              <a:path h="533497" w="532716">
                <a:moveTo>
                  <a:pt x="0" y="0"/>
                </a:moveTo>
                <a:lnTo>
                  <a:pt x="532717" y="0"/>
                </a:lnTo>
                <a:lnTo>
                  <a:pt x="532717" y="533497"/>
                </a:lnTo>
                <a:lnTo>
                  <a:pt x="0" y="53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16230600" cy="8229600"/>
            <a:chOff x="0" y="0"/>
            <a:chExt cx="5490351" cy="27838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90351" cy="2783840"/>
            </a:xfrm>
            <a:custGeom>
              <a:avLst/>
              <a:gdLst/>
              <a:ahLst/>
              <a:cxnLst/>
              <a:rect r="r" b="b" t="t" l="l"/>
              <a:pathLst>
                <a:path h="2783840" w="5490351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23973">
            <a:off x="15636993" y="9454241"/>
            <a:ext cx="444366" cy="445017"/>
          </a:xfrm>
          <a:custGeom>
            <a:avLst/>
            <a:gdLst/>
            <a:ahLst/>
            <a:cxnLst/>
            <a:rect r="r" b="b" t="t" l="l"/>
            <a:pathLst>
              <a:path h="445017" w="444366">
                <a:moveTo>
                  <a:pt x="0" y="0"/>
                </a:moveTo>
                <a:lnTo>
                  <a:pt x="444366" y="0"/>
                </a:lnTo>
                <a:lnTo>
                  <a:pt x="444366" y="445018"/>
                </a:lnTo>
                <a:lnTo>
                  <a:pt x="0" y="44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3973">
            <a:off x="15630383" y="9367673"/>
            <a:ext cx="525152" cy="525922"/>
          </a:xfrm>
          <a:custGeom>
            <a:avLst/>
            <a:gdLst/>
            <a:ahLst/>
            <a:cxnLst/>
            <a:rect r="r" b="b" t="t" l="l"/>
            <a:pathLst>
              <a:path h="525922" w="525152">
                <a:moveTo>
                  <a:pt x="0" y="0"/>
                </a:moveTo>
                <a:lnTo>
                  <a:pt x="525152" y="0"/>
                </a:lnTo>
                <a:lnTo>
                  <a:pt x="525152" y="525922"/>
                </a:lnTo>
                <a:lnTo>
                  <a:pt x="0" y="52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86548" y="1822846"/>
            <a:ext cx="6641308" cy="664130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0484" t="0" r="-20484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226429" y="8977040"/>
            <a:ext cx="693579" cy="953373"/>
          </a:xfrm>
          <a:custGeom>
            <a:avLst/>
            <a:gdLst/>
            <a:ahLst/>
            <a:cxnLst/>
            <a:rect r="r" b="b" t="t" l="l"/>
            <a:pathLst>
              <a:path h="953373" w="693579">
                <a:moveTo>
                  <a:pt x="0" y="0"/>
                </a:moveTo>
                <a:lnTo>
                  <a:pt x="693579" y="0"/>
                </a:lnTo>
                <a:lnTo>
                  <a:pt x="693579" y="953373"/>
                </a:lnTo>
                <a:lnTo>
                  <a:pt x="0" y="953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9532" y="2513545"/>
            <a:ext cx="7970648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Palabras clave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59719" y="3860741"/>
            <a:ext cx="7970648" cy="432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Mascotas, son animales de compañía </a:t>
            </a:r>
            <a:r>
              <a:rPr lang="en-US" sz="3500">
                <a:solidFill>
                  <a:srgbClr val="6E7256"/>
                </a:solidFill>
                <a:latin typeface="DM Sans Bold"/>
              </a:rPr>
              <a:t>domésticos esto quiere decir que son cuidados por sus dueños.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Animalear, 2021. ¿Qué son las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mascotas?</a:t>
            </a:r>
          </a:p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566772"/>
                </a:solidFill>
                <a:latin typeface="DM Sans Bold"/>
              </a:rPr>
              <a:t>www.animalear.com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31169" y="902257"/>
            <a:ext cx="825662" cy="1134930"/>
          </a:xfrm>
          <a:custGeom>
            <a:avLst/>
            <a:gdLst/>
            <a:ahLst/>
            <a:cxnLst/>
            <a:rect r="r" b="b" t="t" l="l"/>
            <a:pathLst>
              <a:path h="1134930" w="825662">
                <a:moveTo>
                  <a:pt x="0" y="0"/>
                </a:moveTo>
                <a:lnTo>
                  <a:pt x="825662" y="0"/>
                </a:lnTo>
                <a:lnTo>
                  <a:pt x="825662" y="1134930"/>
                </a:lnTo>
                <a:lnTo>
                  <a:pt x="0" y="1134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364054" y="1434061"/>
            <a:ext cx="7418878" cy="7418878"/>
            <a:chOff x="0" y="0"/>
            <a:chExt cx="6350000" cy="6350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810000" y="6350000"/>
                  </a:moveTo>
                  <a:lnTo>
                    <a:pt x="2540000" y="6350000"/>
                  </a:lnTo>
                  <a:cubicBezTo>
                    <a:pt x="1136650" y="6350000"/>
                    <a:pt x="0" y="5213350"/>
                    <a:pt x="0" y="3810000"/>
                  </a:cubicBezTo>
                  <a:lnTo>
                    <a:pt x="0" y="2540000"/>
                  </a:lnTo>
                  <a:cubicBezTo>
                    <a:pt x="0" y="1136650"/>
                    <a:pt x="1136650" y="0"/>
                    <a:pt x="2540000" y="0"/>
                  </a:cubicBezTo>
                  <a:lnTo>
                    <a:pt x="3810000" y="0"/>
                  </a:lnTo>
                  <a:cubicBezTo>
                    <a:pt x="5213350" y="0"/>
                    <a:pt x="6350000" y="1136650"/>
                    <a:pt x="6350000" y="2540000"/>
                  </a:cubicBezTo>
                  <a:lnTo>
                    <a:pt x="6350000" y="3810000"/>
                  </a:lnTo>
                  <a:cubicBezTo>
                    <a:pt x="6350000" y="5213350"/>
                    <a:pt x="5213350" y="6350000"/>
                    <a:pt x="381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901443" y="6380519"/>
            <a:ext cx="2925223" cy="4309721"/>
          </a:xfrm>
          <a:custGeom>
            <a:avLst/>
            <a:gdLst/>
            <a:ahLst/>
            <a:cxnLst/>
            <a:rect r="r" b="b" t="t" l="l"/>
            <a:pathLst>
              <a:path h="4309721" w="2925223">
                <a:moveTo>
                  <a:pt x="0" y="0"/>
                </a:moveTo>
                <a:lnTo>
                  <a:pt x="2925223" y="0"/>
                </a:lnTo>
                <a:lnTo>
                  <a:pt x="2925223" y="4309721"/>
                </a:lnTo>
                <a:lnTo>
                  <a:pt x="0" y="43097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10800000">
            <a:off x="14268601" y="-631924"/>
            <a:ext cx="4019399" cy="4203293"/>
          </a:xfrm>
          <a:custGeom>
            <a:avLst/>
            <a:gdLst/>
            <a:ahLst/>
            <a:cxnLst/>
            <a:rect r="r" b="b" t="t" l="l"/>
            <a:pathLst>
              <a:path h="4203293" w="4019399">
                <a:moveTo>
                  <a:pt x="4019399" y="0"/>
                </a:moveTo>
                <a:lnTo>
                  <a:pt x="0" y="0"/>
                </a:lnTo>
                <a:lnTo>
                  <a:pt x="0" y="4203293"/>
                </a:lnTo>
                <a:lnTo>
                  <a:pt x="4019399" y="4203293"/>
                </a:lnTo>
                <a:lnTo>
                  <a:pt x="401939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782932" y="8359482"/>
            <a:ext cx="2981774" cy="2694778"/>
          </a:xfrm>
          <a:custGeom>
            <a:avLst/>
            <a:gdLst/>
            <a:ahLst/>
            <a:cxnLst/>
            <a:rect r="r" b="b" t="t" l="l"/>
            <a:pathLst>
              <a:path h="2694778" w="2981774">
                <a:moveTo>
                  <a:pt x="0" y="0"/>
                </a:moveTo>
                <a:lnTo>
                  <a:pt x="2981773" y="0"/>
                </a:lnTo>
                <a:lnTo>
                  <a:pt x="2981773" y="2694778"/>
                </a:lnTo>
                <a:lnTo>
                  <a:pt x="0" y="2694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19643" y="9149948"/>
            <a:ext cx="1120562" cy="1540291"/>
          </a:xfrm>
          <a:custGeom>
            <a:avLst/>
            <a:gdLst/>
            <a:ahLst/>
            <a:cxnLst/>
            <a:rect r="r" b="b" t="t" l="l"/>
            <a:pathLst>
              <a:path h="1540291" w="1120562">
                <a:moveTo>
                  <a:pt x="0" y="0"/>
                </a:moveTo>
                <a:lnTo>
                  <a:pt x="1120562" y="0"/>
                </a:lnTo>
                <a:lnTo>
                  <a:pt x="1120562" y="1540292"/>
                </a:lnTo>
                <a:lnTo>
                  <a:pt x="0" y="1540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9708" y="2037187"/>
            <a:ext cx="1051585" cy="1053127"/>
          </a:xfrm>
          <a:custGeom>
            <a:avLst/>
            <a:gdLst/>
            <a:ahLst/>
            <a:cxnLst/>
            <a:rect r="r" b="b" t="t" l="l"/>
            <a:pathLst>
              <a:path h="1053127" w="1051585">
                <a:moveTo>
                  <a:pt x="0" y="0"/>
                </a:moveTo>
                <a:lnTo>
                  <a:pt x="1051585" y="0"/>
                </a:lnTo>
                <a:lnTo>
                  <a:pt x="1051585" y="1053127"/>
                </a:lnTo>
                <a:lnTo>
                  <a:pt x="0" y="1053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99708" y="4898243"/>
            <a:ext cx="7952488" cy="1381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6E7256"/>
                </a:solidFill>
                <a:latin typeface="Sunday"/>
              </a:rPr>
              <a:t>Antecedentes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05332" y="7222331"/>
            <a:ext cx="12955898" cy="2306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307">
                <a:solidFill>
                  <a:srgbClr val="6E7256"/>
                </a:solidFill>
                <a:latin typeface="DM Sans Bold"/>
              </a:rPr>
              <a:t>Galletas de zanahoria y plátano</a:t>
            </a:r>
          </a:p>
          <a:p>
            <a:pPr algn="ctr">
              <a:lnSpc>
                <a:spcPts val="4631"/>
              </a:lnSpc>
            </a:pPr>
            <a:r>
              <a:rPr lang="en-US" sz="3307">
                <a:solidFill>
                  <a:srgbClr val="6E7256"/>
                </a:solidFill>
                <a:latin typeface="DM Sans Bold"/>
              </a:rPr>
              <a:t>En 2020 la pagina de internet </a:t>
            </a:r>
            <a:r>
              <a:rPr lang="en-US" sz="3307">
                <a:solidFill>
                  <a:srgbClr val="8AACBD"/>
                </a:solidFill>
                <a:latin typeface="DM Sans Bold"/>
              </a:rPr>
              <a:t>cookpad. com</a:t>
            </a:r>
            <a:r>
              <a:rPr lang="en-US" sz="3307">
                <a:solidFill>
                  <a:srgbClr val="6E7256"/>
                </a:solidFill>
                <a:latin typeface="DM Sans Bold"/>
              </a:rPr>
              <a:t>, publico una receta para galletas para perro que incluía ingredientes como</a:t>
            </a:r>
          </a:p>
          <a:p>
            <a:pPr algn="ctr">
              <a:lnSpc>
                <a:spcPts val="4631"/>
              </a:lnSpc>
            </a:pPr>
            <a:r>
              <a:rPr lang="en-US" sz="3307">
                <a:solidFill>
                  <a:srgbClr val="6E7256"/>
                </a:solidFill>
                <a:latin typeface="DM Sans Bold"/>
              </a:rPr>
              <a:t>miel, huevo, zanahoria, platano, etc.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472128" y="1382655"/>
            <a:ext cx="11343744" cy="5671872"/>
            <a:chOff x="0" y="0"/>
            <a:chExt cx="6350000" cy="3175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3175000"/>
            </a:xfrm>
            <a:custGeom>
              <a:avLst/>
              <a:gdLst/>
              <a:ahLst/>
              <a:cxnLst/>
              <a:rect r="r" b="b" t="t" l="l"/>
              <a:pathLst>
                <a:path h="3175000" w="6350000">
                  <a:moveTo>
                    <a:pt x="0" y="2286000"/>
                  </a:moveTo>
                  <a:lnTo>
                    <a:pt x="0" y="889000"/>
                  </a:lnTo>
                  <a:cubicBezTo>
                    <a:pt x="0" y="397510"/>
                    <a:pt x="397510" y="0"/>
                    <a:pt x="889000" y="0"/>
                  </a:cubicBezTo>
                  <a:lnTo>
                    <a:pt x="5461000" y="0"/>
                  </a:lnTo>
                  <a:cubicBezTo>
                    <a:pt x="5952490" y="0"/>
                    <a:pt x="6350000" y="397510"/>
                    <a:pt x="6350000" y="889000"/>
                  </a:cubicBezTo>
                  <a:lnTo>
                    <a:pt x="6350000" y="2286000"/>
                  </a:lnTo>
                  <a:cubicBezTo>
                    <a:pt x="6350000" y="2777490"/>
                    <a:pt x="5952490" y="3175000"/>
                    <a:pt x="5461000" y="3175000"/>
                  </a:cubicBezTo>
                  <a:lnTo>
                    <a:pt x="889000" y="3175000"/>
                  </a:lnTo>
                  <a:cubicBezTo>
                    <a:pt x="397510" y="3175000"/>
                    <a:pt x="0" y="2777490"/>
                    <a:pt x="0" y="2286000"/>
                  </a:cubicBezTo>
                  <a:close/>
                </a:path>
              </a:pathLst>
            </a:custGeom>
            <a:blipFill>
              <a:blip r:embed="rId2"/>
              <a:stretch>
                <a:fillRect l="0" t="-16375" r="0" b="-16375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4151183" y="4485772"/>
            <a:ext cx="3416769" cy="1315456"/>
          </a:xfrm>
          <a:custGeom>
            <a:avLst/>
            <a:gdLst/>
            <a:ahLst/>
            <a:cxnLst/>
            <a:rect r="r" b="b" t="t" l="l"/>
            <a:pathLst>
              <a:path h="1315456" w="3416769">
                <a:moveTo>
                  <a:pt x="0" y="0"/>
                </a:moveTo>
                <a:lnTo>
                  <a:pt x="3416769" y="0"/>
                </a:lnTo>
                <a:lnTo>
                  <a:pt x="3416769" y="1315456"/>
                </a:lnTo>
                <a:lnTo>
                  <a:pt x="0" y="13154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-631591" y="-601664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0" y="0"/>
                </a:moveTo>
                <a:lnTo>
                  <a:pt x="4790669" y="0"/>
                </a:lnTo>
                <a:lnTo>
                  <a:pt x="4790669" y="5009850"/>
                </a:lnTo>
                <a:lnTo>
                  <a:pt x="0" y="5009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800000">
            <a:off x="14815872" y="-601664"/>
            <a:ext cx="4790669" cy="5009850"/>
          </a:xfrm>
          <a:custGeom>
            <a:avLst/>
            <a:gdLst/>
            <a:ahLst/>
            <a:cxnLst/>
            <a:rect r="r" b="b" t="t" l="l"/>
            <a:pathLst>
              <a:path h="5009850" w="4790669">
                <a:moveTo>
                  <a:pt x="4790669" y="0"/>
                </a:moveTo>
                <a:lnTo>
                  <a:pt x="0" y="0"/>
                </a:lnTo>
                <a:lnTo>
                  <a:pt x="0" y="5009850"/>
                </a:lnTo>
                <a:lnTo>
                  <a:pt x="4790669" y="5009850"/>
                </a:lnTo>
                <a:lnTo>
                  <a:pt x="4790669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7606230"/>
            <a:ext cx="1776632" cy="1605631"/>
          </a:xfrm>
          <a:custGeom>
            <a:avLst/>
            <a:gdLst/>
            <a:ahLst/>
            <a:cxnLst/>
            <a:rect r="r" b="b" t="t" l="l"/>
            <a:pathLst>
              <a:path h="1605631" w="1776632">
                <a:moveTo>
                  <a:pt x="0" y="0"/>
                </a:moveTo>
                <a:lnTo>
                  <a:pt x="1776632" y="0"/>
                </a:lnTo>
                <a:lnTo>
                  <a:pt x="1776632" y="1605631"/>
                </a:lnTo>
                <a:lnTo>
                  <a:pt x="0" y="1605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925795" y="-770146"/>
            <a:ext cx="1120562" cy="1540291"/>
          </a:xfrm>
          <a:custGeom>
            <a:avLst/>
            <a:gdLst/>
            <a:ahLst/>
            <a:cxnLst/>
            <a:rect r="r" b="b" t="t" l="l"/>
            <a:pathLst>
              <a:path h="1540291" w="1120562">
                <a:moveTo>
                  <a:pt x="0" y="0"/>
                </a:moveTo>
                <a:lnTo>
                  <a:pt x="1120562" y="0"/>
                </a:lnTo>
                <a:lnTo>
                  <a:pt x="1120562" y="1540292"/>
                </a:lnTo>
                <a:lnTo>
                  <a:pt x="0" y="15402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07715" y="8205173"/>
            <a:ext cx="1051585" cy="1053127"/>
          </a:xfrm>
          <a:custGeom>
            <a:avLst/>
            <a:gdLst/>
            <a:ahLst/>
            <a:cxnLst/>
            <a:rect r="r" b="b" t="t" l="l"/>
            <a:pathLst>
              <a:path h="1053127" w="1051585">
                <a:moveTo>
                  <a:pt x="0" y="0"/>
                </a:moveTo>
                <a:lnTo>
                  <a:pt x="1051585" y="0"/>
                </a:lnTo>
                <a:lnTo>
                  <a:pt x="1051585" y="1053127"/>
                </a:lnTo>
                <a:lnTo>
                  <a:pt x="0" y="1053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FF7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3926" y="1278889"/>
            <a:ext cx="7729222" cy="7729222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0" t="-5632" r="0" b="-5632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9953309" y="3954699"/>
            <a:ext cx="7513185" cy="485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58"/>
              </a:lnSpc>
            </a:pPr>
            <a:r>
              <a:rPr lang="en-US" sz="3470">
                <a:solidFill>
                  <a:srgbClr val="6E7256"/>
                </a:solidFill>
                <a:latin typeface="DM Sans Bold"/>
              </a:rPr>
              <a:t>Galletas de avena y manzana</a:t>
            </a:r>
          </a:p>
          <a:p>
            <a:pPr algn="l">
              <a:lnSpc>
                <a:spcPts val="4858"/>
              </a:lnSpc>
            </a:pPr>
            <a:r>
              <a:rPr lang="en-US" sz="3470">
                <a:solidFill>
                  <a:srgbClr val="6E7256"/>
                </a:solidFill>
                <a:latin typeface="DM Sans Bold"/>
              </a:rPr>
              <a:t>- En 2024, Isabel Bernal compartió a través de su sitio web, la receta que dice haber creado de una galleta para perros a base de avena y manzana.</a:t>
            </a:r>
          </a:p>
          <a:p>
            <a:pPr algn="l">
              <a:lnSpc>
                <a:spcPts val="4858"/>
              </a:lnSpc>
            </a:pPr>
            <a:r>
              <a:rPr lang="en-US" sz="3470">
                <a:solidFill>
                  <a:srgbClr val="8AACBD"/>
                </a:solidFill>
                <a:latin typeface="DM Sans Bold"/>
              </a:rPr>
              <a:t>isabelvernal.com</a:t>
            </a:r>
          </a:p>
          <a:p>
            <a:pPr algn="l">
              <a:lnSpc>
                <a:spcPts val="4858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-400552" y="5182327"/>
            <a:ext cx="2858504" cy="4647973"/>
          </a:xfrm>
          <a:custGeom>
            <a:avLst/>
            <a:gdLst/>
            <a:ahLst/>
            <a:cxnLst/>
            <a:rect r="r" b="b" t="t" l="l"/>
            <a:pathLst>
              <a:path h="4647973" w="2858504">
                <a:moveTo>
                  <a:pt x="2858504" y="4647974"/>
                </a:moveTo>
                <a:lnTo>
                  <a:pt x="0" y="4647974"/>
                </a:lnTo>
                <a:lnTo>
                  <a:pt x="0" y="0"/>
                </a:lnTo>
                <a:lnTo>
                  <a:pt x="2858504" y="0"/>
                </a:lnTo>
                <a:lnTo>
                  <a:pt x="2858504" y="4647974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8028110" y="-232557"/>
            <a:ext cx="2773354" cy="2506419"/>
          </a:xfrm>
          <a:custGeom>
            <a:avLst/>
            <a:gdLst/>
            <a:ahLst/>
            <a:cxnLst/>
            <a:rect r="r" b="b" t="t" l="l"/>
            <a:pathLst>
              <a:path h="2506419" w="2773354">
                <a:moveTo>
                  <a:pt x="0" y="0"/>
                </a:moveTo>
                <a:lnTo>
                  <a:pt x="2773354" y="0"/>
                </a:lnTo>
                <a:lnTo>
                  <a:pt x="2773354" y="2506419"/>
                </a:lnTo>
                <a:lnTo>
                  <a:pt x="0" y="2506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73489" y="8998234"/>
            <a:ext cx="1255949" cy="832066"/>
          </a:xfrm>
          <a:custGeom>
            <a:avLst/>
            <a:gdLst/>
            <a:ahLst/>
            <a:cxnLst/>
            <a:rect r="r" b="b" t="t" l="l"/>
            <a:pathLst>
              <a:path h="832066" w="1255949">
                <a:moveTo>
                  <a:pt x="0" y="0"/>
                </a:moveTo>
                <a:lnTo>
                  <a:pt x="1255950" y="0"/>
                </a:lnTo>
                <a:lnTo>
                  <a:pt x="1255950" y="832067"/>
                </a:lnTo>
                <a:lnTo>
                  <a:pt x="0" y="8320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537597" y="711424"/>
            <a:ext cx="736066" cy="1011775"/>
          </a:xfrm>
          <a:custGeom>
            <a:avLst/>
            <a:gdLst/>
            <a:ahLst/>
            <a:cxnLst/>
            <a:rect r="r" b="b" t="t" l="l"/>
            <a:pathLst>
              <a:path h="1011775" w="736066">
                <a:moveTo>
                  <a:pt x="0" y="0"/>
                </a:moveTo>
                <a:lnTo>
                  <a:pt x="736066" y="0"/>
                </a:lnTo>
                <a:lnTo>
                  <a:pt x="736066" y="1011775"/>
                </a:lnTo>
                <a:lnTo>
                  <a:pt x="0" y="10117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7941" y="1020652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7"/>
                </a:lnTo>
                <a:lnTo>
                  <a:pt x="0" y="702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46331" y="1755878"/>
            <a:ext cx="4065146" cy="6775243"/>
            <a:chOff x="0" y="0"/>
            <a:chExt cx="381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81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1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5175" t="0" r="-14220" b="-742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194154" y="1755878"/>
            <a:ext cx="4065146" cy="6775243"/>
            <a:chOff x="0" y="0"/>
            <a:chExt cx="381000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81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3810000">
                  <a:moveTo>
                    <a:pt x="2794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2794000" y="0"/>
                  </a:lnTo>
                  <a:cubicBezTo>
                    <a:pt x="3355340" y="0"/>
                    <a:pt x="3810000" y="454660"/>
                    <a:pt x="3810000" y="1016000"/>
                  </a:cubicBezTo>
                  <a:lnTo>
                    <a:pt x="3810000" y="5334000"/>
                  </a:lnTo>
                  <a:cubicBezTo>
                    <a:pt x="3810000" y="5895340"/>
                    <a:pt x="3355340" y="6350000"/>
                    <a:pt x="2794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65339" t="-70842" r="-37723" b="-11914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4038919"/>
            <a:ext cx="6516499" cy="5004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4"/>
              </a:lnSpc>
            </a:pPr>
            <a:r>
              <a:rPr lang="en-US" sz="3581">
                <a:solidFill>
                  <a:srgbClr val="6E7256"/>
                </a:solidFill>
                <a:latin typeface="DM Sans Bold"/>
              </a:rPr>
              <a:t>Galletas para perros con harina y arroz</a:t>
            </a:r>
          </a:p>
          <a:p>
            <a:pPr algn="l">
              <a:lnSpc>
                <a:spcPts val="5014"/>
              </a:lnSpc>
            </a:pPr>
            <a:r>
              <a:rPr lang="en-US" sz="3581">
                <a:solidFill>
                  <a:srgbClr val="6E7256"/>
                </a:solidFill>
                <a:latin typeface="DM Sans Bold"/>
              </a:rPr>
              <a:t>El 16-12-2023 la página </a:t>
            </a:r>
            <a:r>
              <a:rPr lang="en-US" sz="3581">
                <a:solidFill>
                  <a:srgbClr val="8AACBD"/>
                </a:solidFill>
                <a:latin typeface="DM Sans Bold"/>
              </a:rPr>
              <a:t>entrenaatuperro.online.com</a:t>
            </a:r>
            <a:r>
              <a:rPr lang="en-US" sz="3581">
                <a:solidFill>
                  <a:srgbClr val="6E7256"/>
                </a:solidFill>
                <a:latin typeface="DM Sans Bold"/>
              </a:rPr>
              <a:t> publico sus galletas que  llevan, harina de arroz, puré de calabaza y pure de cacahuate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226727" y="-657728"/>
            <a:ext cx="3416769" cy="1315456"/>
          </a:xfrm>
          <a:custGeom>
            <a:avLst/>
            <a:gdLst/>
            <a:ahLst/>
            <a:cxnLst/>
            <a:rect r="r" b="b" t="t" l="l"/>
            <a:pathLst>
              <a:path h="1315456" w="3416769">
                <a:moveTo>
                  <a:pt x="0" y="0"/>
                </a:moveTo>
                <a:lnTo>
                  <a:pt x="3416769" y="0"/>
                </a:lnTo>
                <a:lnTo>
                  <a:pt x="3416769" y="1315456"/>
                </a:lnTo>
                <a:lnTo>
                  <a:pt x="0" y="1315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45272" y="9629272"/>
            <a:ext cx="3416769" cy="1315456"/>
          </a:xfrm>
          <a:custGeom>
            <a:avLst/>
            <a:gdLst/>
            <a:ahLst/>
            <a:cxnLst/>
            <a:rect r="r" b="b" t="t" l="l"/>
            <a:pathLst>
              <a:path h="1315456" w="3416769">
                <a:moveTo>
                  <a:pt x="0" y="0"/>
                </a:moveTo>
                <a:lnTo>
                  <a:pt x="3416769" y="0"/>
                </a:lnTo>
                <a:lnTo>
                  <a:pt x="3416769" y="1315456"/>
                </a:lnTo>
                <a:lnTo>
                  <a:pt x="0" y="13154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259300" y="1028700"/>
            <a:ext cx="736066" cy="1011775"/>
          </a:xfrm>
          <a:custGeom>
            <a:avLst/>
            <a:gdLst/>
            <a:ahLst/>
            <a:cxnLst/>
            <a:rect r="r" b="b" t="t" l="l"/>
            <a:pathLst>
              <a:path h="1011775" w="736066">
                <a:moveTo>
                  <a:pt x="0" y="0"/>
                </a:moveTo>
                <a:lnTo>
                  <a:pt x="736066" y="0"/>
                </a:lnTo>
                <a:lnTo>
                  <a:pt x="736066" y="1011775"/>
                </a:lnTo>
                <a:lnTo>
                  <a:pt x="0" y="1011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78297" y="8752412"/>
            <a:ext cx="736066" cy="1011775"/>
          </a:xfrm>
          <a:custGeom>
            <a:avLst/>
            <a:gdLst/>
            <a:ahLst/>
            <a:cxnLst/>
            <a:rect r="r" b="b" t="t" l="l"/>
            <a:pathLst>
              <a:path h="1011775" w="736066">
                <a:moveTo>
                  <a:pt x="0" y="0"/>
                </a:moveTo>
                <a:lnTo>
                  <a:pt x="736067" y="0"/>
                </a:lnTo>
                <a:lnTo>
                  <a:pt x="736067" y="1011776"/>
                </a:lnTo>
                <a:lnTo>
                  <a:pt x="0" y="1011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10287000"/>
                </a:moveTo>
                <a:lnTo>
                  <a:pt x="18288000" y="102870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0"/>
                </a:lnTo>
                <a:close/>
              </a:path>
            </a:pathLst>
          </a:custGeom>
          <a:blipFill>
            <a:blip r:embed="rId2"/>
            <a:stretch>
              <a:fillRect l="-1790" t="-78182" r="0" b="-2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30644">
            <a:off x="8332006" y="660545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50819">
            <a:off x="-105439" y="3108167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7"/>
                </a:lnTo>
                <a:lnTo>
                  <a:pt x="0" y="702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817969">
            <a:off x="17033664" y="3595481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8" y="0"/>
                </a:lnTo>
                <a:lnTo>
                  <a:pt x="701518" y="702547"/>
                </a:lnTo>
                <a:lnTo>
                  <a:pt x="0" y="7025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30644">
            <a:off x="2002941" y="9652145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50819">
            <a:off x="7470561" y="8907026"/>
            <a:ext cx="701518" cy="702547"/>
          </a:xfrm>
          <a:custGeom>
            <a:avLst/>
            <a:gdLst/>
            <a:ahLst/>
            <a:cxnLst/>
            <a:rect r="r" b="b" t="t" l="l"/>
            <a:pathLst>
              <a:path h="702547" w="701518">
                <a:moveTo>
                  <a:pt x="0" y="0"/>
                </a:moveTo>
                <a:lnTo>
                  <a:pt x="701519" y="0"/>
                </a:lnTo>
                <a:lnTo>
                  <a:pt x="701519" y="702548"/>
                </a:lnTo>
                <a:lnTo>
                  <a:pt x="0" y="7025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1028700"/>
            <a:ext cx="16230600" cy="8229600"/>
            <a:chOff x="0" y="0"/>
            <a:chExt cx="5490351" cy="27838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490351" cy="2783840"/>
            </a:xfrm>
            <a:custGeom>
              <a:avLst/>
              <a:gdLst/>
              <a:ahLst/>
              <a:cxnLst/>
              <a:rect r="r" b="b" t="t" l="l"/>
              <a:pathLst>
                <a:path h="2783840" w="5490351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1430644">
            <a:off x="16597669" y="9674381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999015" y="2057412"/>
            <a:ext cx="6809080" cy="5106810"/>
          </a:xfrm>
          <a:custGeom>
            <a:avLst/>
            <a:gdLst/>
            <a:ahLst/>
            <a:cxnLst/>
            <a:rect r="r" b="b" t="t" l="l"/>
            <a:pathLst>
              <a:path h="5106810" w="6809080">
                <a:moveTo>
                  <a:pt x="0" y="0"/>
                </a:moveTo>
                <a:lnTo>
                  <a:pt x="6809080" y="0"/>
                </a:lnTo>
                <a:lnTo>
                  <a:pt x="6809080" y="5106810"/>
                </a:lnTo>
                <a:lnTo>
                  <a:pt x="0" y="51068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1028700" y="-11932"/>
            <a:ext cx="9207405" cy="9245498"/>
            <a:chOff x="0" y="0"/>
            <a:chExt cx="12276539" cy="12327330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-114300"/>
              <a:ext cx="12276539" cy="128050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096"/>
                </a:lnSpc>
              </a:pP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2021216"/>
              <a:ext cx="12276539" cy="103061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Metodologia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- Primero investigare cuáles son los ingredientes que son buenos para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los perros. 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-</a:t>
              </a: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Luego haré la selección de los ingredientes.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Posteriormente haré el primer prototipo de galletas y las probaré con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mis perros.</a:t>
              </a:r>
            </a:p>
            <a:p>
              <a:pPr algn="l">
                <a:lnSpc>
                  <a:spcPts val="5116"/>
                </a:lnSpc>
              </a:pP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-</a:t>
              </a:r>
              <a:r>
                <a:rPr lang="en-US" sz="3654">
                  <a:solidFill>
                    <a:srgbClr val="6E7256"/>
                  </a:solidFill>
                  <a:latin typeface="DM Sans Bold"/>
                </a:rPr>
                <a:t>Analizaré los resultados y en base a eso veré si es necesario hacerlas de nuevo o cambiar los ingredientes.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182" r="-1790" b="-2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430644">
            <a:off x="17246147" y="126917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10"/>
                </a:lnTo>
                <a:lnTo>
                  <a:pt x="0" y="736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430644">
            <a:off x="7734163" y="529359"/>
            <a:ext cx="535665" cy="736309"/>
          </a:xfrm>
          <a:custGeom>
            <a:avLst/>
            <a:gdLst/>
            <a:ahLst/>
            <a:cxnLst/>
            <a:rect r="r" b="b" t="t" l="l"/>
            <a:pathLst>
              <a:path h="736309" w="535665">
                <a:moveTo>
                  <a:pt x="0" y="0"/>
                </a:moveTo>
                <a:lnTo>
                  <a:pt x="535665" y="0"/>
                </a:lnTo>
                <a:lnTo>
                  <a:pt x="535665" y="736309"/>
                </a:lnTo>
                <a:lnTo>
                  <a:pt x="0" y="7363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25722">
            <a:off x="446002" y="3043990"/>
            <a:ext cx="532716" cy="533497"/>
          </a:xfrm>
          <a:custGeom>
            <a:avLst/>
            <a:gdLst/>
            <a:ahLst/>
            <a:cxnLst/>
            <a:rect r="r" b="b" t="t" l="l"/>
            <a:pathLst>
              <a:path h="533497" w="532716">
                <a:moveTo>
                  <a:pt x="0" y="0"/>
                </a:moveTo>
                <a:lnTo>
                  <a:pt x="532717" y="0"/>
                </a:lnTo>
                <a:lnTo>
                  <a:pt x="532717" y="533497"/>
                </a:lnTo>
                <a:lnTo>
                  <a:pt x="0" y="53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1028700"/>
            <a:ext cx="16230600" cy="8229600"/>
            <a:chOff x="0" y="0"/>
            <a:chExt cx="5490351" cy="27838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90351" cy="2783840"/>
            </a:xfrm>
            <a:custGeom>
              <a:avLst/>
              <a:gdLst/>
              <a:ahLst/>
              <a:cxnLst/>
              <a:rect r="r" b="b" t="t" l="l"/>
              <a:pathLst>
                <a:path h="2783840" w="5490351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-523973">
            <a:off x="15636993" y="9454241"/>
            <a:ext cx="444366" cy="445017"/>
          </a:xfrm>
          <a:custGeom>
            <a:avLst/>
            <a:gdLst/>
            <a:ahLst/>
            <a:cxnLst/>
            <a:rect r="r" b="b" t="t" l="l"/>
            <a:pathLst>
              <a:path h="445017" w="444366">
                <a:moveTo>
                  <a:pt x="0" y="0"/>
                </a:moveTo>
                <a:lnTo>
                  <a:pt x="444366" y="0"/>
                </a:lnTo>
                <a:lnTo>
                  <a:pt x="444366" y="445018"/>
                </a:lnTo>
                <a:lnTo>
                  <a:pt x="0" y="44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23973">
            <a:off x="15630383" y="9367673"/>
            <a:ext cx="525152" cy="525922"/>
          </a:xfrm>
          <a:custGeom>
            <a:avLst/>
            <a:gdLst/>
            <a:ahLst/>
            <a:cxnLst/>
            <a:rect r="r" b="b" t="t" l="l"/>
            <a:pathLst>
              <a:path h="525922" w="525152">
                <a:moveTo>
                  <a:pt x="0" y="0"/>
                </a:moveTo>
                <a:lnTo>
                  <a:pt x="525152" y="0"/>
                </a:lnTo>
                <a:lnTo>
                  <a:pt x="525152" y="525922"/>
                </a:lnTo>
                <a:lnTo>
                  <a:pt x="0" y="525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886548" y="1822846"/>
            <a:ext cx="6641308" cy="6641308"/>
            <a:chOff x="0" y="0"/>
            <a:chExt cx="6350000" cy="63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25046" t="0" r="-25046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3226429" y="8977040"/>
            <a:ext cx="693579" cy="953373"/>
          </a:xfrm>
          <a:custGeom>
            <a:avLst/>
            <a:gdLst/>
            <a:ahLst/>
            <a:cxnLst/>
            <a:rect r="r" b="b" t="t" l="l"/>
            <a:pathLst>
              <a:path h="953373" w="693579">
                <a:moveTo>
                  <a:pt x="0" y="0"/>
                </a:moveTo>
                <a:lnTo>
                  <a:pt x="693579" y="0"/>
                </a:lnTo>
                <a:lnTo>
                  <a:pt x="693579" y="953373"/>
                </a:lnTo>
                <a:lnTo>
                  <a:pt x="0" y="953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9532" y="2203983"/>
            <a:ext cx="7970648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¿los perros pueden  comer cacahuate?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959719" y="4479866"/>
            <a:ext cx="7970648" cy="3082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6E7256"/>
                </a:solidFill>
                <a:latin typeface="DM Sans Bold"/>
              </a:rPr>
              <a:t>Los cacahuetes son una excelente fuente de grasas saludables, proteínas, fibra y vitaminas, lo que los convierte en un alimento nutritivo para los perros.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DAGDiJOcEeo</dc:identifier>
  <dcterms:modified xsi:type="dcterms:W3CDTF">2011-08-01T06:04:30Z</dcterms:modified>
  <cp:revision>1</cp:revision>
  <dc:title>Kcans</dc:title>
</cp:coreProperties>
</file>