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Merriweather Bold" charset="1" panose="00000800000000000000"/>
      <p:regular r:id="rId15"/>
    </p:embeddedFont>
    <p:embeddedFont>
      <p:font typeface="Ossem Rust" charset="1" panose="00000500000000000000"/>
      <p:regular r:id="rId16"/>
    </p:embeddedFont>
    <p:embeddedFont>
      <p:font typeface="Corben" charset="1" panose="020F0503020000020004"/>
      <p:regular r:id="rId17"/>
    </p:embeddedFont>
    <p:embeddedFont>
      <p:font typeface="Open Sans" charset="1" panose="020B0606030504020204"/>
      <p:regular r:id="rId18"/>
    </p:embeddedFont>
    <p:embeddedFont>
      <p:font typeface="Nunito" charset="1" panose="00000000000000000000"/>
      <p:regular r:id="rId19"/>
    </p:embeddedFont>
    <p:embeddedFont>
      <p:font typeface="Agrandir" charset="1" panose="00000500000000000000"/>
      <p:regular r:id="rId20"/>
    </p:embeddedFont>
    <p:embeddedFont>
      <p:font typeface="Roboto" charset="1" panose="02000000000000000000"/>
      <p:regular r:id="rId21"/>
    </p:embeddedFont>
    <p:embeddedFont>
      <p:font typeface="TT Chocolates Bold" charset="1" panose="020008030200000200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131815"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000000">
                  <a:alpha val="0"/>
                </a:srgbClr>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sp>
        <p:nvSpPr>
          <p:cNvPr name="Freeform 10" id="10"/>
          <p:cNvSpPr/>
          <p:nvPr/>
        </p:nvSpPr>
        <p:spPr>
          <a:xfrm flipH="false" flipV="false" rot="406278">
            <a:off x="4453788" y="1908625"/>
            <a:ext cx="1701831" cy="1523466"/>
          </a:xfrm>
          <a:custGeom>
            <a:avLst/>
            <a:gdLst/>
            <a:ahLst/>
            <a:cxnLst/>
            <a:rect r="r" b="b" t="t" l="l"/>
            <a:pathLst>
              <a:path h="1523466" w="1701831">
                <a:moveTo>
                  <a:pt x="0" y="0"/>
                </a:moveTo>
                <a:lnTo>
                  <a:pt x="1701831" y="0"/>
                </a:lnTo>
                <a:lnTo>
                  <a:pt x="1701831" y="1523466"/>
                </a:lnTo>
                <a:lnTo>
                  <a:pt x="0" y="15234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2865299" y="607750"/>
            <a:ext cx="12706179" cy="3732685"/>
            <a:chOff x="0" y="0"/>
            <a:chExt cx="16941572" cy="4976913"/>
          </a:xfrm>
        </p:grpSpPr>
        <p:sp>
          <p:nvSpPr>
            <p:cNvPr name="Freeform 12" id="12"/>
            <p:cNvSpPr/>
            <p:nvPr/>
          </p:nvSpPr>
          <p:spPr>
            <a:xfrm flipH="false" flipV="false" rot="0">
              <a:off x="0" y="0"/>
              <a:ext cx="16941572" cy="3676124"/>
            </a:xfrm>
            <a:custGeom>
              <a:avLst/>
              <a:gdLst/>
              <a:ahLst/>
              <a:cxnLst/>
              <a:rect r="r" b="b" t="t" l="l"/>
              <a:pathLst>
                <a:path h="3676124" w="16941572">
                  <a:moveTo>
                    <a:pt x="0" y="0"/>
                  </a:moveTo>
                  <a:lnTo>
                    <a:pt x="16941572" y="0"/>
                  </a:lnTo>
                  <a:lnTo>
                    <a:pt x="16941572" y="3676124"/>
                  </a:lnTo>
                  <a:lnTo>
                    <a:pt x="0" y="3676124"/>
                  </a:lnTo>
                  <a:lnTo>
                    <a:pt x="0" y="0"/>
                  </a:lnTo>
                  <a:close/>
                </a:path>
              </a:pathLst>
            </a:custGeom>
            <a:blipFill>
              <a:blip r:embed="rId5"/>
              <a:stretch>
                <a:fillRect l="0" t="0" r="0" b="-14637"/>
              </a:stretch>
            </a:blipFill>
          </p:spPr>
        </p:sp>
        <p:sp>
          <p:nvSpPr>
            <p:cNvPr name="Freeform 13" id="13"/>
            <p:cNvSpPr/>
            <p:nvPr/>
          </p:nvSpPr>
          <p:spPr>
            <a:xfrm flipH="false" flipV="false" rot="0">
              <a:off x="723847" y="3676124"/>
              <a:ext cx="14453213" cy="1300789"/>
            </a:xfrm>
            <a:custGeom>
              <a:avLst/>
              <a:gdLst/>
              <a:ahLst/>
              <a:cxnLst/>
              <a:rect r="r" b="b" t="t" l="l"/>
              <a:pathLst>
                <a:path h="1300789" w="14453213">
                  <a:moveTo>
                    <a:pt x="0" y="0"/>
                  </a:moveTo>
                  <a:lnTo>
                    <a:pt x="14453213" y="0"/>
                  </a:lnTo>
                  <a:lnTo>
                    <a:pt x="14453213" y="1300789"/>
                  </a:lnTo>
                  <a:lnTo>
                    <a:pt x="0" y="1300789"/>
                  </a:lnTo>
                  <a:lnTo>
                    <a:pt x="0" y="0"/>
                  </a:lnTo>
                  <a:close/>
                </a:path>
              </a:pathLst>
            </a:custGeom>
            <a:blipFill>
              <a:blip r:embed="rId6"/>
              <a:stretch>
                <a:fillRect l="0" t="0" r="0" b="0"/>
              </a:stretch>
            </a:blipFill>
          </p:spPr>
        </p:sp>
      </p:grpSp>
      <p:sp>
        <p:nvSpPr>
          <p:cNvPr name="TextBox 14" id="14"/>
          <p:cNvSpPr txBox="true"/>
          <p:nvPr/>
        </p:nvSpPr>
        <p:spPr>
          <a:xfrm rot="0">
            <a:off x="2349048" y="674425"/>
            <a:ext cx="13222431" cy="1933373"/>
          </a:xfrm>
          <a:prstGeom prst="rect">
            <a:avLst/>
          </a:prstGeom>
        </p:spPr>
        <p:txBody>
          <a:bodyPr anchor="t" rtlCol="false" tIns="0" lIns="0" bIns="0" rIns="0">
            <a:spAutoFit/>
          </a:bodyPr>
          <a:lstStyle/>
          <a:p>
            <a:pPr algn="ctr">
              <a:lnSpc>
                <a:spcPts val="15010"/>
              </a:lnSpc>
            </a:pPr>
            <a:r>
              <a:rPr lang="en-US" sz="13166" spc="697">
                <a:solidFill>
                  <a:srgbClr val="1B3C42"/>
                </a:solidFill>
                <a:latin typeface="Merriweather Bold"/>
              </a:rPr>
              <a:t>TARI-LLETAS</a:t>
            </a:r>
          </a:p>
        </p:txBody>
      </p:sp>
      <p:grpSp>
        <p:nvGrpSpPr>
          <p:cNvPr name="Group 15" id="15"/>
          <p:cNvGrpSpPr/>
          <p:nvPr/>
        </p:nvGrpSpPr>
        <p:grpSpPr>
          <a:xfrm rot="0">
            <a:off x="2349048" y="2333279"/>
            <a:ext cx="13755883" cy="3101300"/>
            <a:chOff x="0" y="0"/>
            <a:chExt cx="18341178" cy="4135066"/>
          </a:xfrm>
        </p:grpSpPr>
        <p:sp>
          <p:nvSpPr>
            <p:cNvPr name="Freeform 16" id="16"/>
            <p:cNvSpPr/>
            <p:nvPr/>
          </p:nvSpPr>
          <p:spPr>
            <a:xfrm flipH="false" flipV="false" rot="0">
              <a:off x="0" y="2927925"/>
              <a:ext cx="18341178" cy="1207141"/>
            </a:xfrm>
            <a:custGeom>
              <a:avLst/>
              <a:gdLst/>
              <a:ahLst/>
              <a:cxnLst/>
              <a:rect r="r" b="b" t="t" l="l"/>
              <a:pathLst>
                <a:path h="1207141" w="18341178">
                  <a:moveTo>
                    <a:pt x="0" y="0"/>
                  </a:moveTo>
                  <a:lnTo>
                    <a:pt x="18341178" y="0"/>
                  </a:lnTo>
                  <a:lnTo>
                    <a:pt x="18341178" y="1207141"/>
                  </a:lnTo>
                  <a:lnTo>
                    <a:pt x="0" y="1207141"/>
                  </a:lnTo>
                  <a:lnTo>
                    <a:pt x="0" y="0"/>
                  </a:lnTo>
                  <a:close/>
                </a:path>
              </a:pathLst>
            </a:custGeom>
            <a:blipFill>
              <a:blip r:embed="rId6"/>
              <a:stretch>
                <a:fillRect l="0" t="-18372" r="0" b="-18372"/>
              </a:stretch>
            </a:blipFill>
          </p:spPr>
        </p:sp>
        <p:sp>
          <p:nvSpPr>
            <p:cNvPr name="Freeform 17" id="17"/>
            <p:cNvSpPr/>
            <p:nvPr/>
          </p:nvSpPr>
          <p:spPr>
            <a:xfrm flipH="true" flipV="false" rot="-10800000">
              <a:off x="0" y="0"/>
              <a:ext cx="18341178" cy="3227798"/>
            </a:xfrm>
            <a:custGeom>
              <a:avLst/>
              <a:gdLst/>
              <a:ahLst/>
              <a:cxnLst/>
              <a:rect r="r" b="b" t="t" l="l"/>
              <a:pathLst>
                <a:path h="3227798" w="18341178">
                  <a:moveTo>
                    <a:pt x="18341178" y="0"/>
                  </a:moveTo>
                  <a:lnTo>
                    <a:pt x="0" y="0"/>
                  </a:lnTo>
                  <a:lnTo>
                    <a:pt x="0" y="3227798"/>
                  </a:lnTo>
                  <a:lnTo>
                    <a:pt x="18341178" y="3227798"/>
                  </a:lnTo>
                  <a:lnTo>
                    <a:pt x="18341178" y="0"/>
                  </a:lnTo>
                  <a:close/>
                </a:path>
              </a:pathLst>
            </a:custGeom>
            <a:blipFill>
              <a:blip r:embed="rId7"/>
              <a:stretch>
                <a:fillRect l="0" t="-26745" r="0" b="-14600"/>
              </a:stretch>
            </a:blipFill>
          </p:spPr>
        </p:sp>
      </p:grpSp>
      <p:sp>
        <p:nvSpPr>
          <p:cNvPr name="TextBox 18" id="18"/>
          <p:cNvSpPr txBox="true"/>
          <p:nvPr/>
        </p:nvSpPr>
        <p:spPr>
          <a:xfrm rot="0">
            <a:off x="2878585" y="2606324"/>
            <a:ext cx="12222332" cy="1606184"/>
          </a:xfrm>
          <a:prstGeom prst="rect">
            <a:avLst/>
          </a:prstGeom>
        </p:spPr>
        <p:txBody>
          <a:bodyPr anchor="t" rtlCol="false" tIns="0" lIns="0" bIns="0" rIns="0">
            <a:spAutoFit/>
          </a:bodyPr>
          <a:lstStyle/>
          <a:p>
            <a:pPr algn="ctr" marL="0" indent="0" lvl="0">
              <a:lnSpc>
                <a:spcPts val="6410"/>
              </a:lnSpc>
              <a:spcBef>
                <a:spcPct val="0"/>
              </a:spcBef>
            </a:pPr>
            <a:r>
              <a:rPr lang="en-US" sz="4579">
                <a:solidFill>
                  <a:srgbClr val="000000"/>
                </a:solidFill>
                <a:latin typeface="Ossem Rust"/>
              </a:rPr>
              <a:t>Galletas  nutritivas a base de linaza y harina de almendra</a:t>
            </a:r>
          </a:p>
        </p:txBody>
      </p:sp>
      <p:sp>
        <p:nvSpPr>
          <p:cNvPr name="TextBox 19" id="19"/>
          <p:cNvSpPr txBox="true"/>
          <p:nvPr/>
        </p:nvSpPr>
        <p:spPr>
          <a:xfrm rot="0">
            <a:off x="4935379" y="5076825"/>
            <a:ext cx="8417243" cy="58039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Corben"/>
              </a:rPr>
              <a:t>Alumno: Rogelio Alejandro Lopez Jimenez</a:t>
            </a:r>
          </a:p>
        </p:txBody>
      </p:sp>
      <p:sp>
        <p:nvSpPr>
          <p:cNvPr name="TextBox 20" id="20"/>
          <p:cNvSpPr txBox="true"/>
          <p:nvPr/>
        </p:nvSpPr>
        <p:spPr>
          <a:xfrm rot="0">
            <a:off x="6286123" y="8796059"/>
            <a:ext cx="5150406" cy="465301"/>
          </a:xfrm>
          <a:prstGeom prst="rect">
            <a:avLst/>
          </a:prstGeom>
        </p:spPr>
        <p:txBody>
          <a:bodyPr anchor="t" rtlCol="false" tIns="0" lIns="0" bIns="0" rIns="0">
            <a:spAutoFit/>
          </a:bodyPr>
          <a:lstStyle/>
          <a:p>
            <a:pPr algn="ctr" marL="0" indent="0" lvl="0">
              <a:lnSpc>
                <a:spcPts val="3753"/>
              </a:lnSpc>
              <a:spcBef>
                <a:spcPct val="0"/>
              </a:spcBef>
            </a:pPr>
            <a:r>
              <a:rPr lang="en-US" sz="2681">
                <a:solidFill>
                  <a:srgbClr val="000000"/>
                </a:solidFill>
                <a:latin typeface="Corben"/>
              </a:rPr>
              <a:t>Materia: Desarrollo de Proyectos</a:t>
            </a:r>
          </a:p>
        </p:txBody>
      </p:sp>
      <p:sp>
        <p:nvSpPr>
          <p:cNvPr name="TextBox 21" id="21"/>
          <p:cNvSpPr txBox="true"/>
          <p:nvPr/>
        </p:nvSpPr>
        <p:spPr>
          <a:xfrm rot="0">
            <a:off x="4935379" y="5866625"/>
            <a:ext cx="7243286" cy="58039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Corben"/>
              </a:rPr>
              <a:t>Maestra: Maria Romina Flores Peña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286064"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F6F5EE"/>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sp>
        <p:nvSpPr>
          <p:cNvPr name="TextBox 10" id="10"/>
          <p:cNvSpPr txBox="true"/>
          <p:nvPr/>
        </p:nvSpPr>
        <p:spPr>
          <a:xfrm rot="0">
            <a:off x="1028700" y="1085850"/>
            <a:ext cx="8391654" cy="2752398"/>
          </a:xfrm>
          <a:prstGeom prst="rect">
            <a:avLst/>
          </a:prstGeom>
        </p:spPr>
        <p:txBody>
          <a:bodyPr anchor="t" rtlCol="false" tIns="0" lIns="0" bIns="0" rIns="0">
            <a:spAutoFit/>
          </a:bodyPr>
          <a:lstStyle/>
          <a:p>
            <a:pPr algn="l">
              <a:lnSpc>
                <a:spcPts val="10779"/>
              </a:lnSpc>
            </a:pPr>
            <a:r>
              <a:rPr lang="en-US" sz="9455" spc="501">
                <a:solidFill>
                  <a:srgbClr val="1B3C42"/>
                </a:solidFill>
                <a:latin typeface="Merriweather Bold"/>
              </a:rPr>
              <a:t>PALABRAS CLAVE</a:t>
            </a:r>
          </a:p>
        </p:txBody>
      </p:sp>
      <p:sp>
        <p:nvSpPr>
          <p:cNvPr name="TextBox 11" id="11"/>
          <p:cNvSpPr txBox="true"/>
          <p:nvPr/>
        </p:nvSpPr>
        <p:spPr>
          <a:xfrm rot="0">
            <a:off x="-481413" y="4256405"/>
            <a:ext cx="6044918"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Galletas</a:t>
            </a:r>
          </a:p>
        </p:txBody>
      </p:sp>
      <p:sp>
        <p:nvSpPr>
          <p:cNvPr name="TextBox 12" id="12"/>
          <p:cNvSpPr txBox="true"/>
          <p:nvPr/>
        </p:nvSpPr>
        <p:spPr>
          <a:xfrm rot="0">
            <a:off x="850474" y="5332049"/>
            <a:ext cx="4561005"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Aceite Oliva</a:t>
            </a:r>
          </a:p>
        </p:txBody>
      </p:sp>
      <p:sp>
        <p:nvSpPr>
          <p:cNvPr name="TextBox 13" id="13"/>
          <p:cNvSpPr txBox="true"/>
          <p:nvPr/>
        </p:nvSpPr>
        <p:spPr>
          <a:xfrm rot="0">
            <a:off x="1255941" y="6407693"/>
            <a:ext cx="4882396"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Aceite Aguacate</a:t>
            </a:r>
          </a:p>
        </p:txBody>
      </p:sp>
      <p:sp>
        <p:nvSpPr>
          <p:cNvPr name="TextBox 14" id="14"/>
          <p:cNvSpPr txBox="true"/>
          <p:nvPr/>
        </p:nvSpPr>
        <p:spPr>
          <a:xfrm rot="0">
            <a:off x="1255941" y="7485288"/>
            <a:ext cx="2948107"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Obesidad</a:t>
            </a:r>
          </a:p>
        </p:txBody>
      </p:sp>
      <p:sp>
        <p:nvSpPr>
          <p:cNvPr name="TextBox 15" id="15"/>
          <p:cNvSpPr txBox="true"/>
          <p:nvPr/>
        </p:nvSpPr>
        <p:spPr>
          <a:xfrm rot="0">
            <a:off x="10085534" y="3464560"/>
            <a:ext cx="2170033"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Celiaca</a:t>
            </a:r>
          </a:p>
        </p:txBody>
      </p:sp>
      <p:sp>
        <p:nvSpPr>
          <p:cNvPr name="TextBox 16" id="16"/>
          <p:cNvSpPr txBox="true"/>
          <p:nvPr/>
        </p:nvSpPr>
        <p:spPr>
          <a:xfrm rot="0">
            <a:off x="10139618" y="2338224"/>
            <a:ext cx="2670870"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Nutritiva</a:t>
            </a:r>
          </a:p>
        </p:txBody>
      </p:sp>
      <p:sp>
        <p:nvSpPr>
          <p:cNvPr name="TextBox 17" id="17"/>
          <p:cNvSpPr txBox="true"/>
          <p:nvPr/>
        </p:nvSpPr>
        <p:spPr>
          <a:xfrm rot="0">
            <a:off x="10139618" y="4589780"/>
            <a:ext cx="3130630"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Agradable</a:t>
            </a:r>
          </a:p>
        </p:txBody>
      </p:sp>
      <p:sp>
        <p:nvSpPr>
          <p:cNvPr name="TextBox 18" id="18"/>
          <p:cNvSpPr txBox="true"/>
          <p:nvPr/>
        </p:nvSpPr>
        <p:spPr>
          <a:xfrm rot="0">
            <a:off x="10139618" y="5617799"/>
            <a:ext cx="2061865" cy="1811020"/>
          </a:xfrm>
          <a:prstGeom prst="rect">
            <a:avLst/>
          </a:prstGeom>
        </p:spPr>
        <p:txBody>
          <a:bodyPr anchor="t" rtlCol="false" tIns="0" lIns="0" bIns="0" rIns="0">
            <a:spAutoFit/>
          </a:bodyPr>
          <a:lstStyle/>
          <a:p>
            <a:pPr algn="ctr">
              <a:lnSpc>
                <a:spcPts val="7279"/>
              </a:lnSpc>
            </a:pPr>
            <a:r>
              <a:rPr lang="en-US" sz="5199">
                <a:solidFill>
                  <a:srgbClr val="000000"/>
                </a:solidFill>
                <a:latin typeface="Open Sans"/>
              </a:rPr>
              <a:t>Gluten</a:t>
            </a:r>
          </a:p>
          <a:p>
            <a:pPr algn="ctr" marL="0" indent="0" lvl="0">
              <a:lnSpc>
                <a:spcPts val="7279"/>
              </a:lnSpc>
              <a:spcBef>
                <a:spcPct val="0"/>
              </a:spcBef>
            </a:pPr>
          </a:p>
        </p:txBody>
      </p:sp>
      <p:sp>
        <p:nvSpPr>
          <p:cNvPr name="TextBox 19" id="19"/>
          <p:cNvSpPr txBox="true"/>
          <p:nvPr/>
        </p:nvSpPr>
        <p:spPr>
          <a:xfrm rot="0">
            <a:off x="10085534" y="6541724"/>
            <a:ext cx="4230787"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000000"/>
                </a:solidFill>
                <a:latin typeface="Open Sans"/>
              </a:rPr>
              <a:t>Antioxidantes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572128"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000000">
                  <a:alpha val="0"/>
                </a:srgbClr>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grpSp>
        <p:nvGrpSpPr>
          <p:cNvPr name="Group 10" id="10"/>
          <p:cNvGrpSpPr/>
          <p:nvPr/>
        </p:nvGrpSpPr>
        <p:grpSpPr>
          <a:xfrm rot="0">
            <a:off x="-2207169" y="689794"/>
            <a:ext cx="13755883" cy="3101300"/>
            <a:chOff x="0" y="0"/>
            <a:chExt cx="18341178" cy="4135066"/>
          </a:xfrm>
        </p:grpSpPr>
        <p:sp>
          <p:nvSpPr>
            <p:cNvPr name="Freeform 11" id="11"/>
            <p:cNvSpPr/>
            <p:nvPr/>
          </p:nvSpPr>
          <p:spPr>
            <a:xfrm flipH="false" flipV="false" rot="0">
              <a:off x="0" y="2927925"/>
              <a:ext cx="18341178" cy="1207141"/>
            </a:xfrm>
            <a:custGeom>
              <a:avLst/>
              <a:gdLst/>
              <a:ahLst/>
              <a:cxnLst/>
              <a:rect r="r" b="b" t="t" l="l"/>
              <a:pathLst>
                <a:path h="1207141" w="18341178">
                  <a:moveTo>
                    <a:pt x="0" y="0"/>
                  </a:moveTo>
                  <a:lnTo>
                    <a:pt x="18341178" y="0"/>
                  </a:lnTo>
                  <a:lnTo>
                    <a:pt x="18341178" y="1207141"/>
                  </a:lnTo>
                  <a:lnTo>
                    <a:pt x="0" y="1207141"/>
                  </a:lnTo>
                  <a:lnTo>
                    <a:pt x="0" y="0"/>
                  </a:lnTo>
                  <a:close/>
                </a:path>
              </a:pathLst>
            </a:custGeom>
            <a:blipFill>
              <a:blip r:embed="rId3"/>
              <a:stretch>
                <a:fillRect l="0" t="-18372" r="0" b="-18372"/>
              </a:stretch>
            </a:blipFill>
          </p:spPr>
        </p:sp>
        <p:sp>
          <p:nvSpPr>
            <p:cNvPr name="Freeform 12" id="12"/>
            <p:cNvSpPr/>
            <p:nvPr/>
          </p:nvSpPr>
          <p:spPr>
            <a:xfrm flipH="true" flipV="false" rot="-10800000">
              <a:off x="0" y="0"/>
              <a:ext cx="18341178" cy="3227798"/>
            </a:xfrm>
            <a:custGeom>
              <a:avLst/>
              <a:gdLst/>
              <a:ahLst/>
              <a:cxnLst/>
              <a:rect r="r" b="b" t="t" l="l"/>
              <a:pathLst>
                <a:path h="3227798" w="18341178">
                  <a:moveTo>
                    <a:pt x="18341178" y="0"/>
                  </a:moveTo>
                  <a:lnTo>
                    <a:pt x="0" y="0"/>
                  </a:lnTo>
                  <a:lnTo>
                    <a:pt x="0" y="3227798"/>
                  </a:lnTo>
                  <a:lnTo>
                    <a:pt x="18341178" y="3227798"/>
                  </a:lnTo>
                  <a:lnTo>
                    <a:pt x="18341178" y="0"/>
                  </a:lnTo>
                  <a:close/>
                </a:path>
              </a:pathLst>
            </a:custGeom>
            <a:blipFill>
              <a:blip r:embed="rId4"/>
              <a:stretch>
                <a:fillRect l="0" t="-18372" r="0" b="-22973"/>
              </a:stretch>
            </a:blipFill>
          </p:spPr>
        </p:sp>
      </p:grpSp>
      <p:sp>
        <p:nvSpPr>
          <p:cNvPr name="TextBox 13" id="13"/>
          <p:cNvSpPr txBox="true"/>
          <p:nvPr/>
        </p:nvSpPr>
        <p:spPr>
          <a:xfrm rot="0">
            <a:off x="217402" y="1279820"/>
            <a:ext cx="9636037" cy="960624"/>
          </a:xfrm>
          <a:prstGeom prst="rect">
            <a:avLst/>
          </a:prstGeom>
        </p:spPr>
        <p:txBody>
          <a:bodyPr anchor="t" rtlCol="false" tIns="0" lIns="0" bIns="0" rIns="0">
            <a:spAutoFit/>
          </a:bodyPr>
          <a:lstStyle/>
          <a:p>
            <a:pPr algn="l">
              <a:lnSpc>
                <a:spcPts val="7544"/>
              </a:lnSpc>
            </a:pPr>
            <a:r>
              <a:rPr lang="en-US" sz="6618" spc="350">
                <a:solidFill>
                  <a:srgbClr val="1B3C42"/>
                </a:solidFill>
                <a:latin typeface="Merriweather Bold"/>
              </a:rPr>
              <a:t>ANTECEDENTES. (1)</a:t>
            </a:r>
          </a:p>
        </p:txBody>
      </p:sp>
      <p:sp>
        <p:nvSpPr>
          <p:cNvPr name="TextBox 14" id="14"/>
          <p:cNvSpPr txBox="true"/>
          <p:nvPr/>
        </p:nvSpPr>
        <p:spPr>
          <a:xfrm rot="0">
            <a:off x="906535" y="3424799"/>
            <a:ext cx="16719260" cy="117094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Merriweather Bold"/>
              </a:rPr>
              <a:t>Nombre del proyecto: Efecto de la fortificación de galletas de avena con harina de almendras y aceite de linaza, y su impacto en la vida del anaquel</a:t>
            </a:r>
          </a:p>
        </p:txBody>
      </p:sp>
      <p:sp>
        <p:nvSpPr>
          <p:cNvPr name="TextBox 15" id="15"/>
          <p:cNvSpPr txBox="true"/>
          <p:nvPr/>
        </p:nvSpPr>
        <p:spPr>
          <a:xfrm rot="0">
            <a:off x="1028700" y="4919713"/>
            <a:ext cx="16474930" cy="1047750"/>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000000"/>
                </a:solidFill>
                <a:latin typeface="Nunito"/>
              </a:rPr>
              <a:t>En este proyecto se hicieron (5) versiones de una galleta de avena las cuales se le iban agregando aceite de linaza y harina de almendras.</a:t>
            </a:r>
          </a:p>
        </p:txBody>
      </p:sp>
      <p:sp>
        <p:nvSpPr>
          <p:cNvPr name="TextBox 16" id="16"/>
          <p:cNvSpPr txBox="true"/>
          <p:nvPr/>
        </p:nvSpPr>
        <p:spPr>
          <a:xfrm rot="0">
            <a:off x="1150865" y="6088800"/>
            <a:ext cx="16474930" cy="1581150"/>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000000"/>
                </a:solidFill>
                <a:latin typeface="Nunito"/>
              </a:rPr>
              <a:t>Se determino que la versión donde habían usado mas aceite de oliva y harina de almendra era la mas nutritiva pero no la mas aceptada, y la galleta que no tenia nada de estos ingredientes era la mas aceptada. ( La aceptividad se aumentara con saborizantes )</a:t>
            </a:r>
          </a:p>
        </p:txBody>
      </p:sp>
      <p:sp>
        <p:nvSpPr>
          <p:cNvPr name="TextBox 17" id="17"/>
          <p:cNvSpPr txBox="true"/>
          <p:nvPr/>
        </p:nvSpPr>
        <p:spPr>
          <a:xfrm rot="0">
            <a:off x="8397254" y="9098700"/>
            <a:ext cx="9073158" cy="531495"/>
          </a:xfrm>
          <a:prstGeom prst="rect">
            <a:avLst/>
          </a:prstGeom>
        </p:spPr>
        <p:txBody>
          <a:bodyPr anchor="t" rtlCol="false" tIns="0" lIns="0" bIns="0" rIns="0">
            <a:spAutoFit/>
          </a:bodyPr>
          <a:lstStyle/>
          <a:p>
            <a:pPr algn="ctr" marL="0" indent="0" lvl="0">
              <a:lnSpc>
                <a:spcPts val="3780"/>
              </a:lnSpc>
              <a:spcBef>
                <a:spcPct val="0"/>
              </a:spcBef>
            </a:pPr>
            <a:r>
              <a:rPr lang="en-US" sz="2700">
                <a:solidFill>
                  <a:srgbClr val="000000"/>
                </a:solidFill>
                <a:latin typeface="Agrandir"/>
              </a:rPr>
              <a:t>de Nutricion,E,&amp; de general Viamonte,M.Guia Alimentaria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311675" y="292145"/>
            <a:ext cx="17715872" cy="9702710"/>
            <a:chOff x="0" y="0"/>
            <a:chExt cx="4400025" cy="2409826"/>
          </a:xfrm>
        </p:grpSpPr>
        <p:sp>
          <p:nvSpPr>
            <p:cNvPr name="Freeform 4" id="4"/>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5" id="5"/>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2713919" y="760730"/>
            <a:ext cx="13755883" cy="3101300"/>
            <a:chOff x="0" y="0"/>
            <a:chExt cx="18341178" cy="4135066"/>
          </a:xfrm>
        </p:grpSpPr>
        <p:sp>
          <p:nvSpPr>
            <p:cNvPr name="Freeform 7" id="7"/>
            <p:cNvSpPr/>
            <p:nvPr/>
          </p:nvSpPr>
          <p:spPr>
            <a:xfrm flipH="false" flipV="false" rot="0">
              <a:off x="0" y="2927925"/>
              <a:ext cx="18341178" cy="1207141"/>
            </a:xfrm>
            <a:custGeom>
              <a:avLst/>
              <a:gdLst/>
              <a:ahLst/>
              <a:cxnLst/>
              <a:rect r="r" b="b" t="t" l="l"/>
              <a:pathLst>
                <a:path h="1207141" w="18341178">
                  <a:moveTo>
                    <a:pt x="0" y="0"/>
                  </a:moveTo>
                  <a:lnTo>
                    <a:pt x="18341178" y="0"/>
                  </a:lnTo>
                  <a:lnTo>
                    <a:pt x="18341178" y="1207141"/>
                  </a:lnTo>
                  <a:lnTo>
                    <a:pt x="0" y="1207141"/>
                  </a:lnTo>
                  <a:lnTo>
                    <a:pt x="0" y="0"/>
                  </a:lnTo>
                  <a:close/>
                </a:path>
              </a:pathLst>
            </a:custGeom>
            <a:blipFill>
              <a:blip r:embed="rId3"/>
              <a:stretch>
                <a:fillRect l="0" t="-18372" r="0" b="-18372"/>
              </a:stretch>
            </a:blipFill>
          </p:spPr>
        </p:sp>
        <p:sp>
          <p:nvSpPr>
            <p:cNvPr name="Freeform 8" id="8"/>
            <p:cNvSpPr/>
            <p:nvPr/>
          </p:nvSpPr>
          <p:spPr>
            <a:xfrm flipH="true" flipV="false" rot="-10800000">
              <a:off x="0" y="0"/>
              <a:ext cx="18341178" cy="3227798"/>
            </a:xfrm>
            <a:custGeom>
              <a:avLst/>
              <a:gdLst/>
              <a:ahLst/>
              <a:cxnLst/>
              <a:rect r="r" b="b" t="t" l="l"/>
              <a:pathLst>
                <a:path h="3227798" w="18341178">
                  <a:moveTo>
                    <a:pt x="18341178" y="0"/>
                  </a:moveTo>
                  <a:lnTo>
                    <a:pt x="0" y="0"/>
                  </a:lnTo>
                  <a:lnTo>
                    <a:pt x="0" y="3227798"/>
                  </a:lnTo>
                  <a:lnTo>
                    <a:pt x="18341178" y="3227798"/>
                  </a:lnTo>
                  <a:lnTo>
                    <a:pt x="18341178" y="0"/>
                  </a:lnTo>
                  <a:close/>
                </a:path>
              </a:pathLst>
            </a:custGeom>
            <a:blipFill>
              <a:blip r:embed="rId4"/>
              <a:stretch>
                <a:fillRect l="0" t="-18372" r="0" b="-22973"/>
              </a:stretch>
            </a:blipFill>
          </p:spPr>
        </p:sp>
      </p:grpSp>
      <p:sp>
        <p:nvSpPr>
          <p:cNvPr name="TextBox 9" id="9"/>
          <p:cNvSpPr txBox="true"/>
          <p:nvPr/>
        </p:nvSpPr>
        <p:spPr>
          <a:xfrm rot="0">
            <a:off x="311675" y="1623655"/>
            <a:ext cx="9636037" cy="960624"/>
          </a:xfrm>
          <a:prstGeom prst="rect">
            <a:avLst/>
          </a:prstGeom>
        </p:spPr>
        <p:txBody>
          <a:bodyPr anchor="t" rtlCol="false" tIns="0" lIns="0" bIns="0" rIns="0">
            <a:spAutoFit/>
          </a:bodyPr>
          <a:lstStyle/>
          <a:p>
            <a:pPr algn="l">
              <a:lnSpc>
                <a:spcPts val="7544"/>
              </a:lnSpc>
            </a:pPr>
            <a:r>
              <a:rPr lang="en-US" sz="6618" spc="350">
                <a:solidFill>
                  <a:srgbClr val="1B3C42"/>
                </a:solidFill>
                <a:latin typeface="Merriweather Bold"/>
              </a:rPr>
              <a:t>ANTECEDENTES. (2)</a:t>
            </a:r>
          </a:p>
        </p:txBody>
      </p:sp>
      <p:sp>
        <p:nvSpPr>
          <p:cNvPr name="TextBox 10" id="10"/>
          <p:cNvSpPr txBox="true"/>
          <p:nvPr/>
        </p:nvSpPr>
        <p:spPr>
          <a:xfrm rot="0">
            <a:off x="514350" y="3804880"/>
            <a:ext cx="17259300" cy="117094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Merriweather Bold"/>
              </a:rPr>
              <a:t>Nombre del proyecto:  Elaboración de galletas de té matcha como fuente adicional de fibra y de antioxidantes.</a:t>
            </a:r>
          </a:p>
        </p:txBody>
      </p:sp>
      <p:sp>
        <p:nvSpPr>
          <p:cNvPr name="TextBox 11" id="11"/>
          <p:cNvSpPr txBox="true"/>
          <p:nvPr/>
        </p:nvSpPr>
        <p:spPr>
          <a:xfrm rot="0">
            <a:off x="810801" y="5519250"/>
            <a:ext cx="16760174" cy="1616710"/>
          </a:xfrm>
          <a:prstGeom prst="rect">
            <a:avLst/>
          </a:prstGeom>
        </p:spPr>
        <p:txBody>
          <a:bodyPr anchor="t" rtlCol="false" tIns="0" lIns="0" bIns="0" rIns="0">
            <a:spAutoFit/>
          </a:bodyPr>
          <a:lstStyle/>
          <a:p>
            <a:pPr algn="ctr" marL="0" indent="0" lvl="0">
              <a:lnSpc>
                <a:spcPts val="4340"/>
              </a:lnSpc>
              <a:spcBef>
                <a:spcPct val="0"/>
              </a:spcBef>
            </a:pPr>
            <a:r>
              <a:rPr lang="en-US" sz="3100">
                <a:solidFill>
                  <a:srgbClr val="000000"/>
                </a:solidFill>
                <a:latin typeface="Nunito"/>
              </a:rPr>
              <a:t>Este proyecto se dedico a usar el te matcha como gran fuente de fibra y antioxidantes y esta agregarla a galletas para que sean de gran consumo ya que las galletas son de consumo común</a:t>
            </a:r>
          </a:p>
        </p:txBody>
      </p:sp>
      <p:sp>
        <p:nvSpPr>
          <p:cNvPr name="TextBox 12" id="12"/>
          <p:cNvSpPr txBox="true"/>
          <p:nvPr/>
        </p:nvSpPr>
        <p:spPr>
          <a:xfrm rot="0">
            <a:off x="565573" y="8736160"/>
            <a:ext cx="17461975" cy="1007745"/>
          </a:xfrm>
          <a:prstGeom prst="rect">
            <a:avLst/>
          </a:prstGeom>
        </p:spPr>
        <p:txBody>
          <a:bodyPr anchor="t" rtlCol="false" tIns="0" lIns="0" bIns="0" rIns="0">
            <a:spAutoFit/>
          </a:bodyPr>
          <a:lstStyle/>
          <a:p>
            <a:pPr algn="ctr" marL="0" indent="0" lvl="0">
              <a:lnSpc>
                <a:spcPts val="3780"/>
              </a:lnSpc>
              <a:spcBef>
                <a:spcPct val="0"/>
              </a:spcBef>
            </a:pPr>
            <a:r>
              <a:rPr lang="en-US" sz="2700">
                <a:solidFill>
                  <a:srgbClr val="000000"/>
                </a:solidFill>
                <a:latin typeface="Agrandir"/>
              </a:rPr>
              <a:t>Gaona Hernandez.J.P(2020).Elaboración de galletas de te matcha como fuente adicional de fibra y antioxidantes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248083"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000000">
                  <a:alpha val="0"/>
                </a:srgbClr>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grpSp>
        <p:nvGrpSpPr>
          <p:cNvPr name="Group 10" id="10"/>
          <p:cNvGrpSpPr/>
          <p:nvPr/>
        </p:nvGrpSpPr>
        <p:grpSpPr>
          <a:xfrm rot="0">
            <a:off x="-1979131" y="292145"/>
            <a:ext cx="13755883" cy="3101300"/>
            <a:chOff x="0" y="0"/>
            <a:chExt cx="18341178" cy="4135066"/>
          </a:xfrm>
        </p:grpSpPr>
        <p:sp>
          <p:nvSpPr>
            <p:cNvPr name="Freeform 11" id="11"/>
            <p:cNvSpPr/>
            <p:nvPr/>
          </p:nvSpPr>
          <p:spPr>
            <a:xfrm flipH="false" flipV="false" rot="0">
              <a:off x="0" y="2927925"/>
              <a:ext cx="18341178" cy="1207141"/>
            </a:xfrm>
            <a:custGeom>
              <a:avLst/>
              <a:gdLst/>
              <a:ahLst/>
              <a:cxnLst/>
              <a:rect r="r" b="b" t="t" l="l"/>
              <a:pathLst>
                <a:path h="1207141" w="18341178">
                  <a:moveTo>
                    <a:pt x="0" y="0"/>
                  </a:moveTo>
                  <a:lnTo>
                    <a:pt x="18341178" y="0"/>
                  </a:lnTo>
                  <a:lnTo>
                    <a:pt x="18341178" y="1207141"/>
                  </a:lnTo>
                  <a:lnTo>
                    <a:pt x="0" y="1207141"/>
                  </a:lnTo>
                  <a:lnTo>
                    <a:pt x="0" y="0"/>
                  </a:lnTo>
                  <a:close/>
                </a:path>
              </a:pathLst>
            </a:custGeom>
            <a:blipFill>
              <a:blip r:embed="rId3"/>
              <a:stretch>
                <a:fillRect l="0" t="-18372" r="0" b="-18372"/>
              </a:stretch>
            </a:blipFill>
          </p:spPr>
        </p:sp>
        <p:sp>
          <p:nvSpPr>
            <p:cNvPr name="Freeform 12" id="12"/>
            <p:cNvSpPr/>
            <p:nvPr/>
          </p:nvSpPr>
          <p:spPr>
            <a:xfrm flipH="true" flipV="false" rot="-10800000">
              <a:off x="0" y="0"/>
              <a:ext cx="18341178" cy="3227798"/>
            </a:xfrm>
            <a:custGeom>
              <a:avLst/>
              <a:gdLst/>
              <a:ahLst/>
              <a:cxnLst/>
              <a:rect r="r" b="b" t="t" l="l"/>
              <a:pathLst>
                <a:path h="3227798" w="18341178">
                  <a:moveTo>
                    <a:pt x="18341178" y="0"/>
                  </a:moveTo>
                  <a:lnTo>
                    <a:pt x="0" y="0"/>
                  </a:lnTo>
                  <a:lnTo>
                    <a:pt x="0" y="3227798"/>
                  </a:lnTo>
                  <a:lnTo>
                    <a:pt x="18341178" y="3227798"/>
                  </a:lnTo>
                  <a:lnTo>
                    <a:pt x="18341178" y="0"/>
                  </a:lnTo>
                  <a:close/>
                </a:path>
              </a:pathLst>
            </a:custGeom>
            <a:blipFill>
              <a:blip r:embed="rId4"/>
              <a:stretch>
                <a:fillRect l="0" t="-18372" r="0" b="-22973"/>
              </a:stretch>
            </a:blipFill>
          </p:spPr>
        </p:sp>
      </p:grpSp>
      <p:sp>
        <p:nvSpPr>
          <p:cNvPr name="TextBox 13" id="13"/>
          <p:cNvSpPr txBox="true"/>
          <p:nvPr/>
        </p:nvSpPr>
        <p:spPr>
          <a:xfrm rot="0">
            <a:off x="463701" y="1076325"/>
            <a:ext cx="9636037" cy="960624"/>
          </a:xfrm>
          <a:prstGeom prst="rect">
            <a:avLst/>
          </a:prstGeom>
        </p:spPr>
        <p:txBody>
          <a:bodyPr anchor="t" rtlCol="false" tIns="0" lIns="0" bIns="0" rIns="0">
            <a:spAutoFit/>
          </a:bodyPr>
          <a:lstStyle/>
          <a:p>
            <a:pPr algn="l">
              <a:lnSpc>
                <a:spcPts val="7544"/>
              </a:lnSpc>
            </a:pPr>
            <a:r>
              <a:rPr lang="en-US" sz="6618" spc="350">
                <a:solidFill>
                  <a:srgbClr val="1B3C42"/>
                </a:solidFill>
                <a:latin typeface="Merriweather Bold"/>
              </a:rPr>
              <a:t>ANTECEDENTES.(3)</a:t>
            </a:r>
          </a:p>
        </p:txBody>
      </p:sp>
      <p:sp>
        <p:nvSpPr>
          <p:cNvPr name="TextBox 14" id="14"/>
          <p:cNvSpPr txBox="true"/>
          <p:nvPr/>
        </p:nvSpPr>
        <p:spPr>
          <a:xfrm rot="0">
            <a:off x="649428" y="3032775"/>
            <a:ext cx="16727212" cy="117094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Merriweather Bold"/>
              </a:rPr>
              <a:t>Nombre del proyecto: Elaboración de galleta apta para el consumo de individuos con enfermedad celiaca y sensibilidad no celiaca  </a:t>
            </a:r>
          </a:p>
        </p:txBody>
      </p:sp>
      <p:sp>
        <p:nvSpPr>
          <p:cNvPr name="TextBox 15" id="15"/>
          <p:cNvSpPr txBox="true"/>
          <p:nvPr/>
        </p:nvSpPr>
        <p:spPr>
          <a:xfrm rot="0">
            <a:off x="763913" y="4448812"/>
            <a:ext cx="16760174" cy="3245485"/>
          </a:xfrm>
          <a:prstGeom prst="rect">
            <a:avLst/>
          </a:prstGeom>
        </p:spPr>
        <p:txBody>
          <a:bodyPr anchor="t" rtlCol="false" tIns="0" lIns="0" bIns="0" rIns="0">
            <a:spAutoFit/>
          </a:bodyPr>
          <a:lstStyle/>
          <a:p>
            <a:pPr algn="ctr">
              <a:lnSpc>
                <a:spcPts val="4340"/>
              </a:lnSpc>
            </a:pPr>
            <a:r>
              <a:rPr lang="en-US" sz="3100">
                <a:solidFill>
                  <a:srgbClr val="000000"/>
                </a:solidFill>
                <a:latin typeface="Nunito"/>
              </a:rPr>
              <a:t>Proyecto dedicado a crear una galleta sin gluten para personas celiacas con materias primas nacionales. A base de harina de garbanzo, maíz y papa. Posteriormente se hicieron pruebas de aceptación de la galleta. Con tres formulas: una con sustitución de harina de garbanzo, otra con sustitución de azúcar, finalmente otra con sustitución de grasas.</a:t>
            </a:r>
          </a:p>
          <a:p>
            <a:pPr algn="ctr">
              <a:lnSpc>
                <a:spcPts val="4340"/>
              </a:lnSpc>
            </a:pPr>
          </a:p>
          <a:p>
            <a:pPr algn="ctr" marL="0" indent="0" lvl="0">
              <a:lnSpc>
                <a:spcPts val="4340"/>
              </a:lnSpc>
              <a:spcBef>
                <a:spcPct val="0"/>
              </a:spcBef>
            </a:pPr>
            <a:r>
              <a:rPr lang="en-US" sz="3100">
                <a:solidFill>
                  <a:srgbClr val="000000"/>
                </a:solidFill>
                <a:latin typeface="Nunito"/>
              </a:rPr>
              <a:t>La mas aceptada fue la de harina sustituida.</a:t>
            </a:r>
          </a:p>
        </p:txBody>
      </p:sp>
      <p:sp>
        <p:nvSpPr>
          <p:cNvPr name="TextBox 16" id="16"/>
          <p:cNvSpPr txBox="true"/>
          <p:nvPr/>
        </p:nvSpPr>
        <p:spPr>
          <a:xfrm rot="0">
            <a:off x="501981" y="8692515"/>
            <a:ext cx="17022106" cy="1007745"/>
          </a:xfrm>
          <a:prstGeom prst="rect">
            <a:avLst/>
          </a:prstGeom>
        </p:spPr>
        <p:txBody>
          <a:bodyPr anchor="t" rtlCol="false" tIns="0" lIns="0" bIns="0" rIns="0">
            <a:spAutoFit/>
          </a:bodyPr>
          <a:lstStyle/>
          <a:p>
            <a:pPr algn="ctr" marL="0" indent="0" lvl="0">
              <a:lnSpc>
                <a:spcPts val="3780"/>
              </a:lnSpc>
              <a:spcBef>
                <a:spcPct val="0"/>
              </a:spcBef>
            </a:pPr>
            <a:r>
              <a:rPr lang="en-US" sz="2700">
                <a:solidFill>
                  <a:srgbClr val="000000"/>
                </a:solidFill>
                <a:latin typeface="Agrandir"/>
              </a:rPr>
              <a:t>Calderon Font,N.(2019).Elaboracion de galleta apta para el consumo de individuos con enfermedad celiaca y sensibilidad no celiaca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286064"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F6F5EE"/>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sp>
        <p:nvSpPr>
          <p:cNvPr name="TextBox 10" id="10"/>
          <p:cNvSpPr txBox="true"/>
          <p:nvPr/>
        </p:nvSpPr>
        <p:spPr>
          <a:xfrm rot="0">
            <a:off x="1028700" y="1066800"/>
            <a:ext cx="15466071" cy="1049252"/>
          </a:xfrm>
          <a:prstGeom prst="rect">
            <a:avLst/>
          </a:prstGeom>
        </p:spPr>
        <p:txBody>
          <a:bodyPr anchor="t" rtlCol="false" tIns="0" lIns="0" bIns="0" rIns="0">
            <a:spAutoFit/>
          </a:bodyPr>
          <a:lstStyle/>
          <a:p>
            <a:pPr algn="l">
              <a:lnSpc>
                <a:spcPts val="8134"/>
              </a:lnSpc>
            </a:pPr>
            <a:r>
              <a:rPr lang="en-US" sz="7135" spc="378">
                <a:solidFill>
                  <a:srgbClr val="1B3C42"/>
                </a:solidFill>
                <a:latin typeface="Merriweather Bold"/>
              </a:rPr>
              <a:t>DEFINICION DEL PROBLEMA.</a:t>
            </a:r>
          </a:p>
        </p:txBody>
      </p:sp>
      <p:sp>
        <p:nvSpPr>
          <p:cNvPr name="TextBox 11" id="11"/>
          <p:cNvSpPr txBox="true"/>
          <p:nvPr/>
        </p:nvSpPr>
        <p:spPr>
          <a:xfrm rot="0">
            <a:off x="786182" y="2248507"/>
            <a:ext cx="16715637" cy="3310924"/>
          </a:xfrm>
          <a:prstGeom prst="rect">
            <a:avLst/>
          </a:prstGeom>
        </p:spPr>
        <p:txBody>
          <a:bodyPr anchor="t" rtlCol="false" tIns="0" lIns="0" bIns="0" rIns="0">
            <a:spAutoFit/>
          </a:bodyPr>
          <a:lstStyle/>
          <a:p>
            <a:pPr algn="ctr">
              <a:lnSpc>
                <a:spcPts val="4408"/>
              </a:lnSpc>
            </a:pPr>
            <a:r>
              <a:rPr lang="en-US" sz="3148">
                <a:solidFill>
                  <a:srgbClr val="000000"/>
                </a:solidFill>
                <a:latin typeface="Roboto"/>
              </a:rPr>
              <a:t>El problema que se pretende solucionar es la falta de productos realmente sanos ya que realmente hay varios productos que se venden como saludables pero no lo son. Ya que contienen productos de baja calidad o muchos azucares y grasas.</a:t>
            </a:r>
          </a:p>
          <a:p>
            <a:pPr algn="ctr">
              <a:lnSpc>
                <a:spcPts val="4408"/>
              </a:lnSpc>
            </a:pPr>
          </a:p>
          <a:p>
            <a:pPr algn="ctr" marL="0" indent="0" lvl="0">
              <a:lnSpc>
                <a:spcPts val="4408"/>
              </a:lnSpc>
              <a:spcBef>
                <a:spcPct val="0"/>
              </a:spcBef>
            </a:pPr>
            <a:r>
              <a:rPr lang="en-US" sz="3148">
                <a:solidFill>
                  <a:srgbClr val="000000"/>
                </a:solidFill>
                <a:latin typeface="Roboto"/>
              </a:rPr>
              <a:t>Con tal de lograr este objetivo se han considerado aconsejaciones que mejoraran el producto en general ( modificación de ingredientes, presentación y sabores</a:t>
            </a:r>
          </a:p>
        </p:txBody>
      </p:sp>
      <p:sp>
        <p:nvSpPr>
          <p:cNvPr name="TextBox 12" id="12"/>
          <p:cNvSpPr txBox="true"/>
          <p:nvPr/>
        </p:nvSpPr>
        <p:spPr>
          <a:xfrm rot="0">
            <a:off x="902012" y="5939502"/>
            <a:ext cx="16599806" cy="1101090"/>
          </a:xfrm>
          <a:prstGeom prst="rect">
            <a:avLst/>
          </a:prstGeom>
        </p:spPr>
        <p:txBody>
          <a:bodyPr anchor="t" rtlCol="false" tIns="0" lIns="0" bIns="0" rIns="0">
            <a:spAutoFit/>
          </a:bodyPr>
          <a:lstStyle/>
          <a:p>
            <a:pPr algn="ctr" marL="0" indent="0" lvl="0">
              <a:lnSpc>
                <a:spcPts val="4409"/>
              </a:lnSpc>
              <a:spcBef>
                <a:spcPct val="0"/>
              </a:spcBef>
            </a:pPr>
            <a:r>
              <a:rPr lang="en-US" sz="3150">
                <a:solidFill>
                  <a:srgbClr val="000000"/>
                </a:solidFill>
                <a:latin typeface="Roboto"/>
              </a:rPr>
              <a:t>Con todos los cambios que se realizaran se espera lograr una galleta, nutritiva, saludable y duradera que sea apta para un extenso publico que quiera cuidar su salud</a:t>
            </a:r>
          </a:p>
        </p:txBody>
      </p:sp>
      <p:sp>
        <p:nvSpPr>
          <p:cNvPr name="TextBox 13" id="13"/>
          <p:cNvSpPr txBox="true"/>
          <p:nvPr/>
        </p:nvSpPr>
        <p:spPr>
          <a:xfrm rot="0">
            <a:off x="632947" y="8250555"/>
            <a:ext cx="17022106" cy="1007745"/>
          </a:xfrm>
          <a:prstGeom prst="rect">
            <a:avLst/>
          </a:prstGeom>
        </p:spPr>
        <p:txBody>
          <a:bodyPr anchor="t" rtlCol="false" tIns="0" lIns="0" bIns="0" rIns="0">
            <a:spAutoFit/>
          </a:bodyPr>
          <a:lstStyle/>
          <a:p>
            <a:pPr algn="ctr" marL="0" indent="0" lvl="0">
              <a:lnSpc>
                <a:spcPts val="3780"/>
              </a:lnSpc>
              <a:spcBef>
                <a:spcPct val="0"/>
              </a:spcBef>
            </a:pPr>
            <a:r>
              <a:rPr lang="en-US" sz="2700">
                <a:solidFill>
                  <a:srgbClr val="000000"/>
                </a:solidFill>
                <a:latin typeface="Agrandir"/>
              </a:rPr>
              <a:t>¿ Es posible hacer la galleta y versiones de ella manteniendo o mejorando la galleta con los cambios planteados (nutrición, durabilidad, económica)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311675"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000000">
                  <a:alpha val="0"/>
                </a:srgbClr>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grpSp>
        <p:nvGrpSpPr>
          <p:cNvPr name="Group 10" id="10"/>
          <p:cNvGrpSpPr/>
          <p:nvPr/>
        </p:nvGrpSpPr>
        <p:grpSpPr>
          <a:xfrm rot="0">
            <a:off x="811793" y="1028700"/>
            <a:ext cx="16230600" cy="8229600"/>
            <a:chOff x="0" y="0"/>
            <a:chExt cx="966105" cy="489856"/>
          </a:xfrm>
        </p:grpSpPr>
        <p:sp>
          <p:nvSpPr>
            <p:cNvPr name="Freeform 11" id="11"/>
            <p:cNvSpPr/>
            <p:nvPr/>
          </p:nvSpPr>
          <p:spPr>
            <a:xfrm flipH="false" flipV="false" rot="0">
              <a:off x="0" y="0"/>
              <a:ext cx="966105" cy="489856"/>
            </a:xfrm>
            <a:custGeom>
              <a:avLst/>
              <a:gdLst/>
              <a:ahLst/>
              <a:cxnLst/>
              <a:rect r="r" b="b" t="t" l="l"/>
              <a:pathLst>
                <a:path h="489856" w="966105">
                  <a:moveTo>
                    <a:pt x="10494" y="0"/>
                  </a:moveTo>
                  <a:lnTo>
                    <a:pt x="955611" y="0"/>
                  </a:lnTo>
                  <a:cubicBezTo>
                    <a:pt x="958394" y="0"/>
                    <a:pt x="961063" y="1106"/>
                    <a:pt x="963031" y="3074"/>
                  </a:cubicBezTo>
                  <a:cubicBezTo>
                    <a:pt x="964999" y="5042"/>
                    <a:pt x="966105" y="7711"/>
                    <a:pt x="966105" y="10494"/>
                  </a:cubicBezTo>
                  <a:lnTo>
                    <a:pt x="966105" y="479362"/>
                  </a:lnTo>
                  <a:cubicBezTo>
                    <a:pt x="966105" y="485158"/>
                    <a:pt x="961407" y="489856"/>
                    <a:pt x="955611" y="489856"/>
                  </a:cubicBezTo>
                  <a:lnTo>
                    <a:pt x="10494" y="489856"/>
                  </a:lnTo>
                  <a:cubicBezTo>
                    <a:pt x="4698" y="489856"/>
                    <a:pt x="0" y="485158"/>
                    <a:pt x="0" y="479362"/>
                  </a:cubicBezTo>
                  <a:lnTo>
                    <a:pt x="0" y="10494"/>
                  </a:lnTo>
                  <a:cubicBezTo>
                    <a:pt x="0" y="4698"/>
                    <a:pt x="4698" y="0"/>
                    <a:pt x="10494" y="0"/>
                  </a:cubicBezTo>
                  <a:close/>
                </a:path>
              </a:pathLst>
            </a:custGeom>
            <a:solidFill>
              <a:srgbClr val="F6F5EE"/>
            </a:solidFill>
          </p:spPr>
        </p:sp>
        <p:sp>
          <p:nvSpPr>
            <p:cNvPr name="TextBox 12" id="12"/>
            <p:cNvSpPr txBox="true"/>
            <p:nvPr/>
          </p:nvSpPr>
          <p:spPr>
            <a:xfrm>
              <a:off x="0" y="-38100"/>
              <a:ext cx="966105" cy="527956"/>
            </a:xfrm>
            <a:prstGeom prst="rect">
              <a:avLst/>
            </a:prstGeom>
          </p:spPr>
          <p:txBody>
            <a:bodyPr anchor="ctr" rtlCol="false" tIns="50800" lIns="50800" bIns="50800" rIns="50800"/>
            <a:lstStyle/>
            <a:p>
              <a:pPr algn="ctr">
                <a:lnSpc>
                  <a:spcPts val="3499"/>
                </a:lnSpc>
              </a:pPr>
            </a:p>
          </p:txBody>
        </p:sp>
      </p:grpSp>
      <p:sp>
        <p:nvSpPr>
          <p:cNvPr name="TextBox 13" id="13"/>
          <p:cNvSpPr txBox="true"/>
          <p:nvPr/>
        </p:nvSpPr>
        <p:spPr>
          <a:xfrm rot="0">
            <a:off x="1410964" y="1522876"/>
            <a:ext cx="15466071" cy="1049252"/>
          </a:xfrm>
          <a:prstGeom prst="rect">
            <a:avLst/>
          </a:prstGeom>
        </p:spPr>
        <p:txBody>
          <a:bodyPr anchor="t" rtlCol="false" tIns="0" lIns="0" bIns="0" rIns="0">
            <a:spAutoFit/>
          </a:bodyPr>
          <a:lstStyle/>
          <a:p>
            <a:pPr algn="l">
              <a:lnSpc>
                <a:spcPts val="8134"/>
              </a:lnSpc>
            </a:pPr>
            <a:r>
              <a:rPr lang="en-US" sz="7135" spc="378">
                <a:solidFill>
                  <a:srgbClr val="1B3C42"/>
                </a:solidFill>
                <a:latin typeface="Merriweather Bold"/>
              </a:rPr>
              <a:t>JUSTIFICACION.</a:t>
            </a:r>
          </a:p>
        </p:txBody>
      </p:sp>
      <p:sp>
        <p:nvSpPr>
          <p:cNvPr name="TextBox 14" id="14"/>
          <p:cNvSpPr txBox="true"/>
          <p:nvPr/>
        </p:nvSpPr>
        <p:spPr>
          <a:xfrm rot="0">
            <a:off x="1125964" y="3155412"/>
            <a:ext cx="15751072" cy="4676456"/>
          </a:xfrm>
          <a:prstGeom prst="rect">
            <a:avLst/>
          </a:prstGeom>
        </p:spPr>
        <p:txBody>
          <a:bodyPr anchor="t" rtlCol="false" tIns="0" lIns="0" bIns="0" rIns="0">
            <a:spAutoFit/>
          </a:bodyPr>
          <a:lstStyle/>
          <a:p>
            <a:pPr algn="ctr">
              <a:lnSpc>
                <a:spcPts val="4153"/>
              </a:lnSpc>
            </a:pPr>
            <a:r>
              <a:rPr lang="en-US" sz="2966">
                <a:solidFill>
                  <a:srgbClr val="000000"/>
                </a:solidFill>
                <a:latin typeface="Roboto"/>
              </a:rPr>
              <a:t>El proyecto se quiere realizar porque actualmente no hay un producto comercial (o la mayoría no lo son ) que sean realmente sanos  y nutritivos y con el producto se pretende dar algo saludable a las personas que realmente quieran hacer un cambio aunque sea mínimo en su salud.</a:t>
            </a:r>
          </a:p>
          <a:p>
            <a:pPr algn="ctr">
              <a:lnSpc>
                <a:spcPts val="4153"/>
              </a:lnSpc>
            </a:pPr>
          </a:p>
          <a:p>
            <a:pPr algn="ctr">
              <a:lnSpc>
                <a:spcPts val="4153"/>
              </a:lnSpc>
            </a:pPr>
            <a:r>
              <a:rPr lang="en-US" sz="2966">
                <a:solidFill>
                  <a:srgbClr val="000000"/>
                </a:solidFill>
                <a:latin typeface="Roboto"/>
              </a:rPr>
              <a:t>La probabilidad de lograr crear una galleta son altas ya que la galleta ya a sido creada, lo único que abra que cambiar para un mejor producto es el aceite que se usara. Por lo cual la probabilidad de obtener un producto cómo el anterior pero mejor son altas</a:t>
            </a:r>
          </a:p>
          <a:p>
            <a:pPr algn="ctr" marL="0" indent="0" lvl="0">
              <a:lnSpc>
                <a:spcPts val="4153"/>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506483"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000000">
                  <a:alpha val="0"/>
                </a:srgbClr>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grpSp>
        <p:nvGrpSpPr>
          <p:cNvPr name="Group 10" id="10"/>
          <p:cNvGrpSpPr/>
          <p:nvPr/>
        </p:nvGrpSpPr>
        <p:grpSpPr>
          <a:xfrm rot="0">
            <a:off x="1712818" y="822388"/>
            <a:ext cx="15303201" cy="3450146"/>
            <a:chOff x="0" y="0"/>
            <a:chExt cx="20404268" cy="4600195"/>
          </a:xfrm>
        </p:grpSpPr>
        <p:sp>
          <p:nvSpPr>
            <p:cNvPr name="Freeform 11" id="11"/>
            <p:cNvSpPr/>
            <p:nvPr/>
          </p:nvSpPr>
          <p:spPr>
            <a:xfrm flipH="false" flipV="false" rot="0">
              <a:off x="0" y="3257270"/>
              <a:ext cx="20404268" cy="1342925"/>
            </a:xfrm>
            <a:custGeom>
              <a:avLst/>
              <a:gdLst/>
              <a:ahLst/>
              <a:cxnLst/>
              <a:rect r="r" b="b" t="t" l="l"/>
              <a:pathLst>
                <a:path h="1342925" w="20404268">
                  <a:moveTo>
                    <a:pt x="0" y="0"/>
                  </a:moveTo>
                  <a:lnTo>
                    <a:pt x="20404268" y="0"/>
                  </a:lnTo>
                  <a:lnTo>
                    <a:pt x="20404268" y="1342925"/>
                  </a:lnTo>
                  <a:lnTo>
                    <a:pt x="0" y="1342925"/>
                  </a:lnTo>
                  <a:lnTo>
                    <a:pt x="0" y="0"/>
                  </a:lnTo>
                  <a:close/>
                </a:path>
              </a:pathLst>
            </a:custGeom>
            <a:blipFill>
              <a:blip r:embed="rId3"/>
              <a:stretch>
                <a:fillRect l="0" t="-18372" r="0" b="-18372"/>
              </a:stretch>
            </a:blipFill>
          </p:spPr>
        </p:sp>
        <p:sp>
          <p:nvSpPr>
            <p:cNvPr name="Freeform 12" id="12"/>
            <p:cNvSpPr/>
            <p:nvPr/>
          </p:nvSpPr>
          <p:spPr>
            <a:xfrm flipH="true" flipV="false" rot="-10800000">
              <a:off x="0" y="0"/>
              <a:ext cx="20404268" cy="3590873"/>
            </a:xfrm>
            <a:custGeom>
              <a:avLst/>
              <a:gdLst/>
              <a:ahLst/>
              <a:cxnLst/>
              <a:rect r="r" b="b" t="t" l="l"/>
              <a:pathLst>
                <a:path h="3590873" w="20404268">
                  <a:moveTo>
                    <a:pt x="20404268" y="0"/>
                  </a:moveTo>
                  <a:lnTo>
                    <a:pt x="0" y="0"/>
                  </a:lnTo>
                  <a:lnTo>
                    <a:pt x="0" y="3590873"/>
                  </a:lnTo>
                  <a:lnTo>
                    <a:pt x="20404268" y="3590873"/>
                  </a:lnTo>
                  <a:lnTo>
                    <a:pt x="20404268" y="0"/>
                  </a:lnTo>
                  <a:close/>
                </a:path>
              </a:pathLst>
            </a:custGeom>
            <a:blipFill>
              <a:blip r:embed="rId4"/>
              <a:stretch>
                <a:fillRect l="0" t="-18372" r="0" b="-22973"/>
              </a:stretch>
            </a:blipFill>
          </p:spPr>
        </p:sp>
      </p:grpSp>
      <p:sp>
        <p:nvSpPr>
          <p:cNvPr name="TextBox 13" id="13"/>
          <p:cNvSpPr txBox="true"/>
          <p:nvPr/>
        </p:nvSpPr>
        <p:spPr>
          <a:xfrm rot="0">
            <a:off x="2734016" y="1459665"/>
            <a:ext cx="12515918" cy="1087796"/>
          </a:xfrm>
          <a:prstGeom prst="rect">
            <a:avLst/>
          </a:prstGeom>
        </p:spPr>
        <p:txBody>
          <a:bodyPr anchor="t" rtlCol="false" tIns="0" lIns="0" bIns="0" rIns="0">
            <a:spAutoFit/>
          </a:bodyPr>
          <a:lstStyle/>
          <a:p>
            <a:pPr algn="ctr">
              <a:lnSpc>
                <a:spcPts val="8494"/>
              </a:lnSpc>
            </a:pPr>
            <a:r>
              <a:rPr lang="en-US" sz="7451" spc="394">
                <a:solidFill>
                  <a:srgbClr val="1B3C42"/>
                </a:solidFill>
                <a:latin typeface="Merriweather Bold"/>
              </a:rPr>
              <a:t>OBJETIVOS</a:t>
            </a:r>
          </a:p>
        </p:txBody>
      </p:sp>
      <p:sp>
        <p:nvSpPr>
          <p:cNvPr name="TextBox 14" id="14"/>
          <p:cNvSpPr txBox="true"/>
          <p:nvPr/>
        </p:nvSpPr>
        <p:spPr>
          <a:xfrm rot="0">
            <a:off x="1849220" y="4186809"/>
            <a:ext cx="7142755" cy="680850"/>
          </a:xfrm>
          <a:prstGeom prst="rect">
            <a:avLst/>
          </a:prstGeom>
        </p:spPr>
        <p:txBody>
          <a:bodyPr anchor="t" rtlCol="false" tIns="0" lIns="0" bIns="0" rIns="0">
            <a:spAutoFit/>
          </a:bodyPr>
          <a:lstStyle/>
          <a:p>
            <a:pPr algn="l">
              <a:lnSpc>
                <a:spcPts val="5522"/>
              </a:lnSpc>
            </a:pPr>
            <a:r>
              <a:rPr lang="en-US" sz="3944">
                <a:solidFill>
                  <a:srgbClr val="1B3C42"/>
                </a:solidFill>
                <a:latin typeface="TT Chocolates Bold"/>
              </a:rPr>
              <a:t>GENERAL       </a:t>
            </a:r>
          </a:p>
        </p:txBody>
      </p:sp>
      <p:sp>
        <p:nvSpPr>
          <p:cNvPr name="TextBox 15" id="15"/>
          <p:cNvSpPr txBox="true"/>
          <p:nvPr/>
        </p:nvSpPr>
        <p:spPr>
          <a:xfrm rot="0">
            <a:off x="11580801" y="4186809"/>
            <a:ext cx="7662948" cy="680850"/>
          </a:xfrm>
          <a:prstGeom prst="rect">
            <a:avLst/>
          </a:prstGeom>
        </p:spPr>
        <p:txBody>
          <a:bodyPr anchor="t" rtlCol="false" tIns="0" lIns="0" bIns="0" rIns="0">
            <a:spAutoFit/>
          </a:bodyPr>
          <a:lstStyle/>
          <a:p>
            <a:pPr algn="l">
              <a:lnSpc>
                <a:spcPts val="5522"/>
              </a:lnSpc>
            </a:pPr>
            <a:r>
              <a:rPr lang="en-US" sz="3944">
                <a:solidFill>
                  <a:srgbClr val="1B3C42"/>
                </a:solidFill>
                <a:latin typeface="TT Chocolates Bold"/>
              </a:rPr>
              <a:t>ESPECIFICOS         </a:t>
            </a:r>
          </a:p>
        </p:txBody>
      </p:sp>
      <p:sp>
        <p:nvSpPr>
          <p:cNvPr name="TextBox 16" id="16"/>
          <p:cNvSpPr txBox="true"/>
          <p:nvPr/>
        </p:nvSpPr>
        <p:spPr>
          <a:xfrm rot="0">
            <a:off x="1712818" y="5246746"/>
            <a:ext cx="6080047" cy="2676784"/>
          </a:xfrm>
          <a:prstGeom prst="rect">
            <a:avLst/>
          </a:prstGeom>
        </p:spPr>
        <p:txBody>
          <a:bodyPr anchor="t" rtlCol="false" tIns="0" lIns="0" bIns="0" rIns="0">
            <a:spAutoFit/>
          </a:bodyPr>
          <a:lstStyle/>
          <a:p>
            <a:pPr algn="l">
              <a:lnSpc>
                <a:spcPts val="3567"/>
              </a:lnSpc>
            </a:pPr>
            <a:r>
              <a:rPr lang="en-US" sz="2787">
                <a:solidFill>
                  <a:srgbClr val="0D3A3B"/>
                </a:solidFill>
                <a:latin typeface="TT Chocolates Bold"/>
              </a:rPr>
              <a:t>Crear una galleta a base de: linaza, harina de almendra y aceite de oliva ( o parecidos ) con el fin de mejorar e investigar como mejorar su contenido nutrimental y sabor para tener un mejor producto a ofrecer</a:t>
            </a:r>
          </a:p>
        </p:txBody>
      </p:sp>
      <p:sp>
        <p:nvSpPr>
          <p:cNvPr name="TextBox 17" id="17"/>
          <p:cNvSpPr txBox="true"/>
          <p:nvPr/>
        </p:nvSpPr>
        <p:spPr>
          <a:xfrm rot="0">
            <a:off x="10880941" y="5246746"/>
            <a:ext cx="5775997" cy="4019809"/>
          </a:xfrm>
          <a:prstGeom prst="rect">
            <a:avLst/>
          </a:prstGeom>
        </p:spPr>
        <p:txBody>
          <a:bodyPr anchor="t" rtlCol="false" tIns="0" lIns="0" bIns="0" rIns="0">
            <a:spAutoFit/>
          </a:bodyPr>
          <a:lstStyle/>
          <a:p>
            <a:pPr algn="l" marL="601720" indent="-300860" lvl="1">
              <a:lnSpc>
                <a:spcPts val="3567"/>
              </a:lnSpc>
              <a:buFont typeface="Arial"/>
              <a:buChar char="•"/>
            </a:pPr>
            <a:r>
              <a:rPr lang="en-US" sz="2787">
                <a:solidFill>
                  <a:srgbClr val="0D3A3B"/>
                </a:solidFill>
                <a:latin typeface="TT Chocolates Bold"/>
              </a:rPr>
              <a:t> Reemplazar aceite de coco con aceite de ( oliva, aguacate )</a:t>
            </a:r>
          </a:p>
          <a:p>
            <a:pPr algn="l" marL="601720" indent="-300860" lvl="1">
              <a:lnSpc>
                <a:spcPts val="3567"/>
              </a:lnSpc>
              <a:buFont typeface="Arial"/>
              <a:buChar char="•"/>
            </a:pPr>
            <a:r>
              <a:rPr lang="en-US" sz="2787">
                <a:solidFill>
                  <a:srgbClr val="0D3A3B"/>
                </a:solidFill>
                <a:latin typeface="TT Chocolates Bold"/>
              </a:rPr>
              <a:t>Probar las versiones y conseguir un sabor ideal</a:t>
            </a:r>
          </a:p>
          <a:p>
            <a:pPr algn="l" marL="601720" indent="-300860" lvl="1">
              <a:lnSpc>
                <a:spcPts val="3567"/>
              </a:lnSpc>
              <a:buFont typeface="Arial"/>
              <a:buChar char="•"/>
            </a:pPr>
            <a:r>
              <a:rPr lang="en-US" sz="2787">
                <a:solidFill>
                  <a:srgbClr val="0D3A3B"/>
                </a:solidFill>
                <a:latin typeface="TT Chocolates Bold"/>
              </a:rPr>
              <a:t>Probar ingredientes mas nutritivos y descartar malas versiones</a:t>
            </a:r>
          </a:p>
          <a:p>
            <a:pPr algn="l" marL="601720" indent="-300860" lvl="1">
              <a:lnSpc>
                <a:spcPts val="3567"/>
              </a:lnSpc>
              <a:buFont typeface="Arial"/>
              <a:buChar char="•"/>
            </a:pPr>
            <a:r>
              <a:rPr lang="en-US" sz="2787">
                <a:solidFill>
                  <a:srgbClr val="0D3A3B"/>
                </a:solidFill>
                <a:latin typeface="TT Chocolates Bold"/>
              </a:rPr>
              <a:t>Prueba sensorial y graficar resultados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947" t="-39338" r="-884" b="-41697"/>
            </a:stretch>
          </a:blipFill>
        </p:spPr>
      </p:sp>
      <p:grpSp>
        <p:nvGrpSpPr>
          <p:cNvPr name="Group 3" id="3"/>
          <p:cNvGrpSpPr/>
          <p:nvPr/>
        </p:nvGrpSpPr>
        <p:grpSpPr>
          <a:xfrm rot="0">
            <a:off x="286064" y="292145"/>
            <a:ext cx="17715872" cy="9702710"/>
            <a:chOff x="0" y="0"/>
            <a:chExt cx="23621163" cy="12936947"/>
          </a:xfrm>
        </p:grpSpPr>
        <p:grpSp>
          <p:nvGrpSpPr>
            <p:cNvPr name="Group 4" id="4"/>
            <p:cNvGrpSpPr/>
            <p:nvPr/>
          </p:nvGrpSpPr>
          <p:grpSpPr>
            <a:xfrm rot="0">
              <a:off x="0" y="0"/>
              <a:ext cx="23621163" cy="12936947"/>
              <a:chOff x="0" y="0"/>
              <a:chExt cx="4400025" cy="2409826"/>
            </a:xfrm>
          </p:grpSpPr>
          <p:sp>
            <p:nvSpPr>
              <p:cNvPr name="Freeform 5" id="5"/>
              <p:cNvSpPr/>
              <p:nvPr/>
            </p:nvSpPr>
            <p:spPr>
              <a:xfrm flipH="false" flipV="false" rot="0">
                <a:off x="0" y="0"/>
                <a:ext cx="4400025" cy="2409826"/>
              </a:xfrm>
              <a:custGeom>
                <a:avLst/>
                <a:gdLst/>
                <a:ahLst/>
                <a:cxnLst/>
                <a:rect r="r" b="b" t="t" l="l"/>
                <a:pathLst>
                  <a:path h="2409826" w="4400025">
                    <a:moveTo>
                      <a:pt x="4320606" y="0"/>
                    </a:moveTo>
                    <a:lnTo>
                      <a:pt x="79418" y="0"/>
                    </a:lnTo>
                    <a:cubicBezTo>
                      <a:pt x="79418" y="43699"/>
                      <a:pt x="44079" y="79418"/>
                      <a:pt x="0" y="79418"/>
                    </a:cubicBezTo>
                    <a:lnTo>
                      <a:pt x="0" y="2330408"/>
                    </a:lnTo>
                    <a:cubicBezTo>
                      <a:pt x="43699" y="2330408"/>
                      <a:pt x="79418" y="2365746"/>
                      <a:pt x="79418" y="2409826"/>
                    </a:cubicBezTo>
                    <a:lnTo>
                      <a:pt x="4320606" y="2409826"/>
                    </a:lnTo>
                    <a:cubicBezTo>
                      <a:pt x="4320606" y="2366126"/>
                      <a:pt x="4355945" y="2330408"/>
                      <a:pt x="4400025" y="2330408"/>
                    </a:cubicBezTo>
                    <a:lnTo>
                      <a:pt x="4400025" y="79418"/>
                    </a:lnTo>
                    <a:cubicBezTo>
                      <a:pt x="4356325" y="79418"/>
                      <a:pt x="4320606" y="44079"/>
                      <a:pt x="4320606" y="0"/>
                    </a:cubicBezTo>
                    <a:close/>
                  </a:path>
                </a:pathLst>
              </a:custGeom>
              <a:solidFill>
                <a:srgbClr val="000000">
                  <a:alpha val="0"/>
                </a:srgbClr>
              </a:solidFill>
              <a:ln w="85725" cap="sq">
                <a:solidFill>
                  <a:srgbClr val="174441"/>
                </a:solidFill>
                <a:prstDash val="solid"/>
                <a:miter/>
              </a:ln>
            </p:spPr>
          </p:sp>
          <p:sp>
            <p:nvSpPr>
              <p:cNvPr name="TextBox 6" id="6"/>
              <p:cNvSpPr txBox="true"/>
              <p:nvPr/>
            </p:nvSpPr>
            <p:spPr>
              <a:xfrm>
                <a:off x="38100" y="0"/>
                <a:ext cx="4323825" cy="2371726"/>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336328" y="333379"/>
              <a:ext cx="22948507" cy="12270188"/>
              <a:chOff x="0" y="0"/>
              <a:chExt cx="4274726" cy="2285625"/>
            </a:xfrm>
          </p:grpSpPr>
          <p:sp>
            <p:nvSpPr>
              <p:cNvPr name="Freeform 8" id="8"/>
              <p:cNvSpPr/>
              <p:nvPr/>
            </p:nvSpPr>
            <p:spPr>
              <a:xfrm flipH="false" flipV="false" rot="0">
                <a:off x="0" y="0"/>
                <a:ext cx="4274726" cy="2285625"/>
              </a:xfrm>
              <a:custGeom>
                <a:avLst/>
                <a:gdLst/>
                <a:ahLst/>
                <a:cxnLst/>
                <a:rect r="r" b="b" t="t" l="l"/>
                <a:pathLst>
                  <a:path h="2285625" w="4274726">
                    <a:moveTo>
                      <a:pt x="4195308" y="0"/>
                    </a:moveTo>
                    <a:lnTo>
                      <a:pt x="79418" y="0"/>
                    </a:lnTo>
                    <a:cubicBezTo>
                      <a:pt x="79418" y="43699"/>
                      <a:pt x="44079" y="79418"/>
                      <a:pt x="0" y="79418"/>
                    </a:cubicBezTo>
                    <a:lnTo>
                      <a:pt x="0" y="2206207"/>
                    </a:lnTo>
                    <a:cubicBezTo>
                      <a:pt x="43699" y="2206207"/>
                      <a:pt x="79418" y="2241546"/>
                      <a:pt x="79418" y="2285625"/>
                    </a:cubicBezTo>
                    <a:lnTo>
                      <a:pt x="4195308" y="2285625"/>
                    </a:lnTo>
                    <a:cubicBezTo>
                      <a:pt x="4195308" y="2241926"/>
                      <a:pt x="4230647" y="2206207"/>
                      <a:pt x="4274726" y="2206207"/>
                    </a:cubicBezTo>
                    <a:lnTo>
                      <a:pt x="4274726" y="79418"/>
                    </a:lnTo>
                    <a:cubicBezTo>
                      <a:pt x="4231027" y="79418"/>
                      <a:pt x="4195308" y="44079"/>
                      <a:pt x="4195308" y="0"/>
                    </a:cubicBezTo>
                    <a:close/>
                  </a:path>
                </a:pathLst>
              </a:custGeom>
              <a:solidFill>
                <a:srgbClr val="F6F5EE"/>
              </a:solidFill>
              <a:ln w="38100" cap="sq">
                <a:solidFill>
                  <a:srgbClr val="174441"/>
                </a:solidFill>
                <a:prstDash val="solid"/>
                <a:miter/>
              </a:ln>
            </p:spPr>
          </p:sp>
          <p:sp>
            <p:nvSpPr>
              <p:cNvPr name="TextBox 9" id="9"/>
              <p:cNvSpPr txBox="true"/>
              <p:nvPr/>
            </p:nvSpPr>
            <p:spPr>
              <a:xfrm>
                <a:off x="38100" y="0"/>
                <a:ext cx="4198526" cy="2247525"/>
              </a:xfrm>
              <a:prstGeom prst="rect">
                <a:avLst/>
              </a:prstGeom>
            </p:spPr>
            <p:txBody>
              <a:bodyPr anchor="ctr" rtlCol="false" tIns="50800" lIns="50800" bIns="50800" rIns="50800"/>
              <a:lstStyle/>
              <a:p>
                <a:pPr algn="ctr">
                  <a:lnSpc>
                    <a:spcPts val="3499"/>
                  </a:lnSpc>
                </a:pPr>
              </a:p>
            </p:txBody>
          </p:sp>
        </p:grpSp>
      </p:grpSp>
      <p:sp>
        <p:nvSpPr>
          <p:cNvPr name="TextBox 10" id="10"/>
          <p:cNvSpPr txBox="true"/>
          <p:nvPr/>
        </p:nvSpPr>
        <p:spPr>
          <a:xfrm rot="0">
            <a:off x="1028700" y="1301802"/>
            <a:ext cx="12409987" cy="1145632"/>
          </a:xfrm>
          <a:prstGeom prst="rect">
            <a:avLst/>
          </a:prstGeom>
        </p:spPr>
        <p:txBody>
          <a:bodyPr anchor="t" rtlCol="false" tIns="0" lIns="0" bIns="0" rIns="0">
            <a:spAutoFit/>
          </a:bodyPr>
          <a:lstStyle/>
          <a:p>
            <a:pPr algn="l">
              <a:lnSpc>
                <a:spcPts val="8943"/>
              </a:lnSpc>
            </a:pPr>
            <a:r>
              <a:rPr lang="en-US" sz="7845" spc="415">
                <a:solidFill>
                  <a:srgbClr val="1B3C42"/>
                </a:solidFill>
                <a:latin typeface="Merriweather Bold"/>
              </a:rPr>
              <a:t>BIBLIOGRAFIAS</a:t>
            </a:r>
          </a:p>
        </p:txBody>
      </p:sp>
      <p:sp>
        <p:nvSpPr>
          <p:cNvPr name="TextBox 11" id="11"/>
          <p:cNvSpPr txBox="true"/>
          <p:nvPr/>
        </p:nvSpPr>
        <p:spPr>
          <a:xfrm rot="0">
            <a:off x="1028700" y="3111223"/>
            <a:ext cx="15813040" cy="1780540"/>
          </a:xfrm>
          <a:prstGeom prst="rect">
            <a:avLst/>
          </a:prstGeom>
        </p:spPr>
        <p:txBody>
          <a:bodyPr anchor="t" rtlCol="false" tIns="0" lIns="0" bIns="0" rIns="0">
            <a:spAutoFit/>
          </a:bodyPr>
          <a:lstStyle/>
          <a:p>
            <a:pPr algn="ctr" marL="734059" indent="-367030" lvl="1">
              <a:lnSpc>
                <a:spcPts val="4759"/>
              </a:lnSpc>
              <a:buFont typeface="Arial"/>
              <a:buChar char="•"/>
            </a:pPr>
            <a:r>
              <a:rPr lang="en-US" sz="3399">
                <a:solidFill>
                  <a:srgbClr val="000000"/>
                </a:solidFill>
                <a:latin typeface="Open Sans"/>
              </a:rPr>
              <a:t>Calderon Font,N.(2019).Elaboracion de galleta apta para el consumo de individuos con enfermedad celiaca y sensibilidad no celiaca</a:t>
            </a:r>
          </a:p>
          <a:p>
            <a:pPr algn="ctr" marL="0" indent="0" lvl="0">
              <a:lnSpc>
                <a:spcPts val="4759"/>
              </a:lnSpc>
              <a:spcBef>
                <a:spcPct val="0"/>
              </a:spcBef>
            </a:pPr>
          </a:p>
        </p:txBody>
      </p:sp>
      <p:sp>
        <p:nvSpPr>
          <p:cNvPr name="TextBox 12" id="12"/>
          <p:cNvSpPr txBox="true"/>
          <p:nvPr/>
        </p:nvSpPr>
        <p:spPr>
          <a:xfrm rot="0">
            <a:off x="1028700" y="5076825"/>
            <a:ext cx="12356997" cy="1180465"/>
          </a:xfrm>
          <a:prstGeom prst="rect">
            <a:avLst/>
          </a:prstGeom>
        </p:spPr>
        <p:txBody>
          <a:bodyPr anchor="t" rtlCol="false" tIns="0" lIns="0" bIns="0" rIns="0">
            <a:spAutoFit/>
          </a:bodyPr>
          <a:lstStyle/>
          <a:p>
            <a:pPr algn="ctr" marL="734059" indent="-367030" lvl="1">
              <a:lnSpc>
                <a:spcPts val="4759"/>
              </a:lnSpc>
              <a:buFont typeface="Arial"/>
              <a:buChar char="•"/>
            </a:pPr>
            <a:r>
              <a:rPr lang="en-US" sz="3399">
                <a:solidFill>
                  <a:srgbClr val="000000"/>
                </a:solidFill>
                <a:latin typeface="Open Sans"/>
              </a:rPr>
              <a:t>de Nutricion,E,&amp; de general Viamonte,M.Guia Alimentaria</a:t>
            </a:r>
          </a:p>
          <a:p>
            <a:pPr algn="ctr" marL="0" indent="0" lvl="0">
              <a:lnSpc>
                <a:spcPts val="4759"/>
              </a:lnSpc>
              <a:spcBef>
                <a:spcPct val="0"/>
              </a:spcBef>
            </a:pPr>
          </a:p>
        </p:txBody>
      </p:sp>
      <p:sp>
        <p:nvSpPr>
          <p:cNvPr name="TextBox 13" id="13"/>
          <p:cNvSpPr txBox="true"/>
          <p:nvPr/>
        </p:nvSpPr>
        <p:spPr>
          <a:xfrm rot="0">
            <a:off x="1111076" y="6693341"/>
            <a:ext cx="15648288" cy="1607517"/>
          </a:xfrm>
          <a:prstGeom prst="rect">
            <a:avLst/>
          </a:prstGeom>
        </p:spPr>
        <p:txBody>
          <a:bodyPr anchor="t" rtlCol="false" tIns="0" lIns="0" bIns="0" rIns="0">
            <a:spAutoFit/>
          </a:bodyPr>
          <a:lstStyle/>
          <a:p>
            <a:pPr algn="ctr" marL="666469" indent="-333234" lvl="1">
              <a:lnSpc>
                <a:spcPts val="4321"/>
              </a:lnSpc>
              <a:buFont typeface="Arial"/>
              <a:buChar char="•"/>
            </a:pPr>
            <a:r>
              <a:rPr lang="en-US" sz="3086">
                <a:solidFill>
                  <a:srgbClr val="000000"/>
                </a:solidFill>
                <a:latin typeface="Open Sans"/>
              </a:rPr>
              <a:t>Gaona Hernandez.J.P(2020).Elaboración de galletas de te matcha como fuente adicional de fibra y antioxidantes</a:t>
            </a:r>
          </a:p>
          <a:p>
            <a:pPr algn="ctr" marL="0" indent="0" lvl="0">
              <a:lnSpc>
                <a:spcPts val="4321"/>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DAGDdpeJ7uE</dc:identifier>
  <dcterms:modified xsi:type="dcterms:W3CDTF">2011-08-01T06:04:30Z</dcterms:modified>
  <cp:revision>1</cp:revision>
  <dc:title>TARI-LLETAS</dc:title>
</cp:coreProperties>
</file>