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Open Sans Bold" charset="1" panose="020B0806030504020204"/>
      <p:regular r:id="rId13"/>
    </p:embeddedFont>
    <p:embeddedFont>
      <p:font typeface="Wonderful Branding" charset="1" panose="02000503000000020003"/>
      <p:regular r:id="rId14"/>
    </p:embeddedFont>
    <p:embeddedFont>
      <p:font typeface="Lazydog" charset="1" panose="00000000000000000000"/>
      <p:regular r:id="rId15"/>
    </p:embeddedFont>
    <p:embeddedFont>
      <p:font typeface="Carelia" charset="1" panose="00000500000000000000"/>
      <p:regular r:id="rId16"/>
    </p:embeddedFont>
    <p:embeddedFont>
      <p:font typeface="Hammersmith One" charset="1" panose="02010703030501060504"/>
      <p:regular r:id="rId17"/>
    </p:embeddedFont>
    <p:embeddedFont>
      <p:font typeface="Open Sans" charset="1" panose="020B0606030504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408676"/>
            <a:ext cx="18288000" cy="5253644"/>
          </a:xfrm>
          <a:custGeom>
            <a:avLst/>
            <a:gdLst/>
            <a:ahLst/>
            <a:cxnLst/>
            <a:rect r="r" b="b" t="t" l="l"/>
            <a:pathLst>
              <a:path h="5253644" w="18288000">
                <a:moveTo>
                  <a:pt x="0" y="0"/>
                </a:moveTo>
                <a:lnTo>
                  <a:pt x="18288000" y="0"/>
                </a:lnTo>
                <a:lnTo>
                  <a:pt x="18288000" y="5253644"/>
                </a:lnTo>
                <a:lnTo>
                  <a:pt x="0" y="5253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-342127" y="5155096"/>
            <a:ext cx="5474031" cy="4789777"/>
            <a:chOff x="0" y="0"/>
            <a:chExt cx="812800" cy="7112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8CA87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5400000">
            <a:off x="13165621" y="342127"/>
            <a:ext cx="5474031" cy="4789777"/>
            <a:chOff x="0" y="0"/>
            <a:chExt cx="812800" cy="711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14B3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2700000">
            <a:off x="-624356" y="6868944"/>
            <a:ext cx="3141386" cy="2736775"/>
            <a:chOff x="0" y="0"/>
            <a:chExt cx="6350000" cy="55321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5532120"/>
            </a:xfrm>
            <a:custGeom>
              <a:avLst/>
              <a:gdLst/>
              <a:ahLst/>
              <a:cxnLst/>
              <a:rect r="r" b="b" t="t" l="l"/>
              <a:pathLst>
                <a:path h="553212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414B3B"/>
            </a:solidFill>
          </p:spPr>
        </p:sp>
      </p:grpSp>
      <p:grpSp>
        <p:nvGrpSpPr>
          <p:cNvPr name="Group 11" id="11"/>
          <p:cNvGrpSpPr/>
          <p:nvPr/>
        </p:nvGrpSpPr>
        <p:grpSpPr>
          <a:xfrm rot="-7314338">
            <a:off x="15456964" y="141103"/>
            <a:ext cx="3141386" cy="2736775"/>
            <a:chOff x="0" y="0"/>
            <a:chExt cx="6350000" cy="553212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5532120"/>
            </a:xfrm>
            <a:custGeom>
              <a:avLst/>
              <a:gdLst/>
              <a:ahLst/>
              <a:cxnLst/>
              <a:rect r="r" b="b" t="t" l="l"/>
              <a:pathLst>
                <a:path h="553212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8CA87C"/>
            </a:solidFill>
          </p:spPr>
        </p:sp>
      </p:grpSp>
      <p:grpSp>
        <p:nvGrpSpPr>
          <p:cNvPr name="Group 13" id="13"/>
          <p:cNvGrpSpPr/>
          <p:nvPr/>
        </p:nvGrpSpPr>
        <p:grpSpPr>
          <a:xfrm rot="-1627295">
            <a:off x="17438190" y="4600857"/>
            <a:ext cx="1245737" cy="1085286"/>
            <a:chOff x="0" y="0"/>
            <a:chExt cx="6350000" cy="55321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5532120"/>
            </a:xfrm>
            <a:custGeom>
              <a:avLst/>
              <a:gdLst/>
              <a:ahLst/>
              <a:cxnLst/>
              <a:rect r="r" b="b" t="t" l="l"/>
              <a:pathLst>
                <a:path h="5532120" w="635000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8CA87C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4721485" y="236855"/>
            <a:ext cx="3110281" cy="3099212"/>
          </a:xfrm>
          <a:custGeom>
            <a:avLst/>
            <a:gdLst/>
            <a:ahLst/>
            <a:cxnLst/>
            <a:rect r="r" b="b" t="t" l="l"/>
            <a:pathLst>
              <a:path h="3099212" w="3110281">
                <a:moveTo>
                  <a:pt x="0" y="0"/>
                </a:moveTo>
                <a:lnTo>
                  <a:pt x="3110281" y="0"/>
                </a:lnTo>
                <a:lnTo>
                  <a:pt x="3110281" y="3099212"/>
                </a:lnTo>
                <a:lnTo>
                  <a:pt x="0" y="3099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99255" y="141605"/>
            <a:ext cx="829250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414B3B"/>
                </a:solidFill>
                <a:latin typeface="Open Sans Bold"/>
              </a:rPr>
              <a:t>CREADO POR :ELIZABETH.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0" y="3850588"/>
            <a:ext cx="18288000" cy="2155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Wonderful Branding"/>
              </a:rPr>
              <a:t>Proyecto LUZ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-6519416" y="8461864"/>
            <a:ext cx="18288000" cy="467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Wonderful Branding"/>
              </a:rPr>
              <a:t>Maestra:Romina flores.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-5789247" y="9313301"/>
            <a:ext cx="18288000" cy="467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Wonderful Branding"/>
              </a:rPr>
              <a:t>Materia:desarrollo de proyectos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887912" y="988181"/>
            <a:ext cx="18288000" cy="51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Wonderful Branding"/>
              </a:rPr>
              <a:t>Escuela: INEI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7C898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12357" y="1591417"/>
            <a:ext cx="10663286" cy="1265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9804"/>
              </a:lnSpc>
              <a:spcBef>
                <a:spcPct val="0"/>
              </a:spcBef>
            </a:pPr>
            <a:r>
              <a:rPr lang="en-US" sz="8600">
                <a:solidFill>
                  <a:srgbClr val="000000"/>
                </a:solidFill>
                <a:latin typeface="Lazydog"/>
              </a:rPr>
              <a:t>palabras clave: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576843" y="3427457"/>
            <a:ext cx="5133492" cy="4939136"/>
            <a:chOff x="0" y="0"/>
            <a:chExt cx="1864975" cy="179436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64975" cy="1794366"/>
            </a:xfrm>
            <a:custGeom>
              <a:avLst/>
              <a:gdLst/>
              <a:ahLst/>
              <a:cxnLst/>
              <a:rect r="r" b="b" t="t" l="l"/>
              <a:pathLst>
                <a:path h="1794366" w="1864975">
                  <a:moveTo>
                    <a:pt x="22622" y="0"/>
                  </a:moveTo>
                  <a:lnTo>
                    <a:pt x="1842353" y="0"/>
                  </a:lnTo>
                  <a:cubicBezTo>
                    <a:pt x="1854847" y="0"/>
                    <a:pt x="1864975" y="10128"/>
                    <a:pt x="1864975" y="22622"/>
                  </a:cubicBezTo>
                  <a:lnTo>
                    <a:pt x="1864975" y="1771744"/>
                  </a:lnTo>
                  <a:cubicBezTo>
                    <a:pt x="1864975" y="1784238"/>
                    <a:pt x="1854847" y="1794366"/>
                    <a:pt x="1842353" y="1794366"/>
                  </a:cubicBezTo>
                  <a:lnTo>
                    <a:pt x="22622" y="1794366"/>
                  </a:lnTo>
                  <a:cubicBezTo>
                    <a:pt x="10128" y="1794366"/>
                    <a:pt x="0" y="1784238"/>
                    <a:pt x="0" y="1771744"/>
                  </a:cubicBezTo>
                  <a:lnTo>
                    <a:pt x="0" y="22622"/>
                  </a:lnTo>
                  <a:cubicBezTo>
                    <a:pt x="0" y="10128"/>
                    <a:pt x="10128" y="0"/>
                    <a:pt x="22622" y="0"/>
                  </a:cubicBezTo>
                  <a:close/>
                </a:path>
              </a:pathLst>
            </a:custGeom>
            <a:solidFill>
              <a:srgbClr val="D6D0C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85725"/>
              <a:ext cx="1864975" cy="17086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7151750" y="5446473"/>
            <a:ext cx="3787462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79"/>
              </a:lnSpc>
            </a:pPr>
            <a:r>
              <a:rPr lang="en-US" sz="2199" spc="35">
                <a:solidFill>
                  <a:srgbClr val="000000"/>
                </a:solidFill>
                <a:latin typeface="Carelia"/>
              </a:rPr>
              <a:t>no untilixar conbustibles fosiles que contaminen el medio ambiente de forma  radical (como pasa con la energia convencional)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59091" y="3427457"/>
            <a:ext cx="5133492" cy="4939136"/>
            <a:chOff x="0" y="0"/>
            <a:chExt cx="1864975" cy="179436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64975" cy="1794366"/>
            </a:xfrm>
            <a:custGeom>
              <a:avLst/>
              <a:gdLst/>
              <a:ahLst/>
              <a:cxnLst/>
              <a:rect r="r" b="b" t="t" l="l"/>
              <a:pathLst>
                <a:path h="1794366" w="1864975">
                  <a:moveTo>
                    <a:pt x="22622" y="0"/>
                  </a:moveTo>
                  <a:lnTo>
                    <a:pt x="1842353" y="0"/>
                  </a:lnTo>
                  <a:cubicBezTo>
                    <a:pt x="1854847" y="0"/>
                    <a:pt x="1864975" y="10128"/>
                    <a:pt x="1864975" y="22622"/>
                  </a:cubicBezTo>
                  <a:lnTo>
                    <a:pt x="1864975" y="1771744"/>
                  </a:lnTo>
                  <a:cubicBezTo>
                    <a:pt x="1864975" y="1784238"/>
                    <a:pt x="1854847" y="1794366"/>
                    <a:pt x="1842353" y="1794366"/>
                  </a:cubicBezTo>
                  <a:lnTo>
                    <a:pt x="22622" y="1794366"/>
                  </a:lnTo>
                  <a:cubicBezTo>
                    <a:pt x="10128" y="1794366"/>
                    <a:pt x="0" y="1784238"/>
                    <a:pt x="0" y="1771744"/>
                  </a:cubicBezTo>
                  <a:lnTo>
                    <a:pt x="0" y="22622"/>
                  </a:lnTo>
                  <a:cubicBezTo>
                    <a:pt x="0" y="10128"/>
                    <a:pt x="10128" y="0"/>
                    <a:pt x="22622" y="0"/>
                  </a:cubicBezTo>
                  <a:close/>
                </a:path>
              </a:pathLst>
            </a:custGeom>
            <a:solidFill>
              <a:srgbClr val="E9E9E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85725"/>
              <a:ext cx="1864975" cy="17086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95417" y="3427457"/>
            <a:ext cx="5133492" cy="4939136"/>
            <a:chOff x="0" y="0"/>
            <a:chExt cx="1864975" cy="179436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864975" cy="1794366"/>
            </a:xfrm>
            <a:custGeom>
              <a:avLst/>
              <a:gdLst/>
              <a:ahLst/>
              <a:cxnLst/>
              <a:rect r="r" b="b" t="t" l="l"/>
              <a:pathLst>
                <a:path h="1794366" w="1864975">
                  <a:moveTo>
                    <a:pt x="22622" y="0"/>
                  </a:moveTo>
                  <a:lnTo>
                    <a:pt x="1842353" y="0"/>
                  </a:lnTo>
                  <a:cubicBezTo>
                    <a:pt x="1854847" y="0"/>
                    <a:pt x="1864975" y="10128"/>
                    <a:pt x="1864975" y="22622"/>
                  </a:cubicBezTo>
                  <a:lnTo>
                    <a:pt x="1864975" y="1771744"/>
                  </a:lnTo>
                  <a:cubicBezTo>
                    <a:pt x="1864975" y="1784238"/>
                    <a:pt x="1854847" y="1794366"/>
                    <a:pt x="1842353" y="1794366"/>
                  </a:cubicBezTo>
                  <a:lnTo>
                    <a:pt x="22622" y="1794366"/>
                  </a:lnTo>
                  <a:cubicBezTo>
                    <a:pt x="10128" y="1794366"/>
                    <a:pt x="0" y="1784238"/>
                    <a:pt x="0" y="1771744"/>
                  </a:cubicBezTo>
                  <a:lnTo>
                    <a:pt x="0" y="22622"/>
                  </a:lnTo>
                  <a:cubicBezTo>
                    <a:pt x="0" y="10128"/>
                    <a:pt x="10128" y="0"/>
                    <a:pt x="22622" y="0"/>
                  </a:cubicBezTo>
                  <a:close/>
                </a:path>
              </a:pathLst>
            </a:custGeom>
            <a:solidFill>
              <a:srgbClr val="C0AB9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85725"/>
              <a:ext cx="1864975" cy="17086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7152161" y="3922966"/>
            <a:ext cx="3983678" cy="502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875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Lazydog"/>
              </a:rPr>
              <a:t>ENERGIA LIMPIA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531911" y="3922966"/>
            <a:ext cx="3887465" cy="592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55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Lazydog"/>
              </a:rPr>
              <a:t>economia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01676" y="3835209"/>
            <a:ext cx="4221361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Lazydog"/>
              </a:rPr>
              <a:t>CONSUMO ELECTRICO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62149" y="4847193"/>
            <a:ext cx="4300416" cy="3329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Carelia"/>
              </a:rPr>
              <a:t>Es la cantidad total de energía que se necesita para un proceso determinado y se mide en kilovatios hora (kWh). Aquí se incluye el gasto de energía eléctrica, de gas, de gasoil y de biomasa.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319935" y="4847193"/>
            <a:ext cx="3887465" cy="2325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arelia"/>
              </a:rPr>
              <a:t> es el estudio de cómo las sociedades utilizan recursos escasos para producir bienes valiosos y distribuirlos entre diferentes personas.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7C898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39238" y="4671377"/>
            <a:ext cx="9525" cy="712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9139238" y="6455822"/>
            <a:ext cx="9525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946155"/>
            <a:ext cx="7356830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relia"/>
              </a:rPr>
              <a:t>Es un mecanismo que genera energía eléctrica atra vez del movimiento corporal de las personas  o mas especificamente, atra vez de la fuerza generada por un objeto en movimiento continuo.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796418" y="3223895"/>
            <a:ext cx="7356830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relia"/>
              </a:rPr>
              <a:t>sirve mediante un mecanismo sistematico que permite interactuar con el presionandolo para mover un dinamo y asi poder generar energia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7060320"/>
            <a:ext cx="735683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87350"/>
            <a:ext cx="5791795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relia"/>
              </a:rPr>
              <a:t>RESUMEN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450655" cy="10287000"/>
            <a:chOff x="0" y="0"/>
            <a:chExt cx="2718019" cy="3752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18019" cy="3752726"/>
            </a:xfrm>
            <a:custGeom>
              <a:avLst/>
              <a:gdLst/>
              <a:ahLst/>
              <a:cxnLst/>
              <a:rect r="r" b="b" t="t" l="l"/>
              <a:pathLst>
                <a:path h="3752726" w="2718019">
                  <a:moveTo>
                    <a:pt x="0" y="0"/>
                  </a:moveTo>
                  <a:lnTo>
                    <a:pt x="2718019" y="0"/>
                  </a:lnTo>
                  <a:lnTo>
                    <a:pt x="2718019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7C898B">
                <a:alpha val="49804"/>
              </a:srgbClr>
            </a:solidFill>
          </p:spPr>
        </p:sp>
      </p:grpSp>
      <p:sp>
        <p:nvSpPr>
          <p:cNvPr name="AutoShape 4" id="4"/>
          <p:cNvSpPr/>
          <p:nvPr/>
        </p:nvSpPr>
        <p:spPr>
          <a:xfrm>
            <a:off x="1361022" y="8947131"/>
            <a:ext cx="4728611" cy="0"/>
          </a:xfrm>
          <a:prstGeom prst="line">
            <a:avLst/>
          </a:prstGeom>
          <a:ln cap="flat" w="19050">
            <a:solidFill>
              <a:srgbClr val="101F2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0" y="2732760"/>
            <a:ext cx="7450655" cy="5246370"/>
            <a:chOff x="0" y="0"/>
            <a:chExt cx="1154301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54301" cy="812800"/>
            </a:xfrm>
            <a:custGeom>
              <a:avLst/>
              <a:gdLst/>
              <a:ahLst/>
              <a:cxnLst/>
              <a:rect r="r" b="b" t="t" l="l"/>
              <a:pathLst>
                <a:path h="812800" w="1154301">
                  <a:moveTo>
                    <a:pt x="0" y="0"/>
                  </a:moveTo>
                  <a:lnTo>
                    <a:pt x="1154301" y="0"/>
                  </a:lnTo>
                  <a:lnTo>
                    <a:pt x="1154301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13621" t="0" r="-13621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71189" y="853708"/>
            <a:ext cx="12843911" cy="917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17"/>
              </a:lnSpc>
            </a:pPr>
            <a:r>
              <a:rPr lang="en-US" sz="6781">
                <a:solidFill>
                  <a:srgbClr val="FFFFFF"/>
                </a:solidFill>
                <a:latin typeface="Hammersmith One"/>
              </a:rPr>
              <a:t>Justificación.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750234" y="3102592"/>
            <a:ext cx="6815721" cy="5844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spc="120">
                <a:solidFill>
                  <a:srgbClr val="000000"/>
                </a:solidFill>
                <a:latin typeface="Carelia"/>
              </a:rPr>
              <a:t>LA RAZON POR LA QUE QUIERO HACER ESTE PROYECTO ES ORQUE SE ME HACE MUY LLAMATIVO E INNOVADOR PARA ESTOS AÑOS EN LOS QUE SE A ESTADO PLANTEADO ESTE TIPO DE PROYECTOS EN EMPRESAS O DEMAS PERSONAS POR QUE LA ELECTRICIDAD ES UNA NECESIDAD MUY BASICA EN NUESTRAS VIDAS Y SIN ELLA NO PODRIAMOS HACER ACTIVIDADES BASICAS QUE REQUIEREN DE ESTA FUENTE LIMITADA POR ESA RAZON MUCHOS HAN CREADO INVENTOS PARA GENERAR ENERGIA LIMPIA .</a:t>
            </a:r>
          </a:p>
        </p:txBody>
      </p:sp>
      <p:sp>
        <p:nvSpPr>
          <p:cNvPr name="TextBox 9" id="9"/>
          <p:cNvSpPr txBox="true"/>
          <p:nvPr/>
        </p:nvSpPr>
        <p:spPr>
          <a:xfrm rot="-5400000">
            <a:off x="14791579" y="5011422"/>
            <a:ext cx="5671259" cy="264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1280">
                <a:solidFill>
                  <a:srgbClr val="CEB99E"/>
                </a:solidFill>
                <a:latin typeface="Open Sans Bold"/>
              </a:rPr>
              <a:t>••••••</a:t>
            </a:r>
            <a:r>
              <a:rPr lang="en-US" sz="1600" spc="1280">
                <a:solidFill>
                  <a:srgbClr val="101F24"/>
                </a:solidFill>
                <a:latin typeface="Open Sans Bold"/>
              </a:rPr>
              <a:t>••••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088028" y="9229725"/>
            <a:ext cx="5671259" cy="280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80"/>
              </a:lnSpc>
            </a:pPr>
            <a:r>
              <a:rPr lang="en-US" sz="1700" spc="85">
                <a:solidFill>
                  <a:srgbClr val="CEB99E"/>
                </a:solidFill>
                <a:latin typeface="Open Sans Bold"/>
              </a:rPr>
              <a:t>ELIZABETH. S.R.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22045" y="1329417"/>
            <a:ext cx="1284391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6840162" y="158223"/>
            <a:ext cx="12187635" cy="2334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000000"/>
                </a:solidFill>
                <a:latin typeface="Hammersmith One"/>
              </a:rPr>
              <a:t>¿por que y para que hago este proyecto?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689773" y="15526"/>
            <a:ext cx="5902710" cy="10287000"/>
            <a:chOff x="0" y="0"/>
            <a:chExt cx="2153325" cy="3752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53325" cy="3752726"/>
            </a:xfrm>
            <a:custGeom>
              <a:avLst/>
              <a:gdLst/>
              <a:ahLst/>
              <a:cxnLst/>
              <a:rect r="r" b="b" t="t" l="l"/>
              <a:pathLst>
                <a:path h="3752726" w="2153325">
                  <a:moveTo>
                    <a:pt x="0" y="0"/>
                  </a:moveTo>
                  <a:lnTo>
                    <a:pt x="2153325" y="0"/>
                  </a:lnTo>
                  <a:lnTo>
                    <a:pt x="2153325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7C898B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15526"/>
            <a:ext cx="12689773" cy="10287000"/>
            <a:chOff x="0" y="0"/>
            <a:chExt cx="4629264" cy="375272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29264" cy="3752726"/>
            </a:xfrm>
            <a:custGeom>
              <a:avLst/>
              <a:gdLst/>
              <a:ahLst/>
              <a:cxnLst/>
              <a:rect r="r" b="b" t="t" l="l"/>
              <a:pathLst>
                <a:path h="3752726" w="4629264">
                  <a:moveTo>
                    <a:pt x="0" y="0"/>
                  </a:moveTo>
                  <a:lnTo>
                    <a:pt x="4629264" y="0"/>
                  </a:lnTo>
                  <a:lnTo>
                    <a:pt x="4629264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8CA87C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2207447"/>
            <a:ext cx="7400409" cy="5001823"/>
          </a:xfrm>
          <a:custGeom>
            <a:avLst/>
            <a:gdLst/>
            <a:ahLst/>
            <a:cxnLst/>
            <a:rect r="r" b="b" t="t" l="l"/>
            <a:pathLst>
              <a:path h="5001823" w="7400409">
                <a:moveTo>
                  <a:pt x="0" y="0"/>
                </a:moveTo>
                <a:lnTo>
                  <a:pt x="7400409" y="0"/>
                </a:lnTo>
                <a:lnTo>
                  <a:pt x="7400409" y="5001822"/>
                </a:lnTo>
                <a:lnTo>
                  <a:pt x="0" y="5001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760" t="-12116" r="-22835" b="-2689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7318463"/>
            <a:ext cx="4197161" cy="2968537"/>
          </a:xfrm>
          <a:custGeom>
            <a:avLst/>
            <a:gdLst/>
            <a:ahLst/>
            <a:cxnLst/>
            <a:rect r="r" b="b" t="t" l="l"/>
            <a:pathLst>
              <a:path h="2968537" w="4197161">
                <a:moveTo>
                  <a:pt x="0" y="0"/>
                </a:moveTo>
                <a:lnTo>
                  <a:pt x="4197161" y="0"/>
                </a:lnTo>
                <a:lnTo>
                  <a:pt x="4197161" y="2968537"/>
                </a:lnTo>
                <a:lnTo>
                  <a:pt x="0" y="29685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580524" y="3760337"/>
            <a:ext cx="4808133" cy="544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43">
                <a:solidFill>
                  <a:srgbClr val="FFFFFF"/>
                </a:solidFill>
                <a:latin typeface="Carelia"/>
              </a:rPr>
              <a:t>Desafortunadamente, los dispositivos o mecanismos para la creación de la energía eléctrica suelen ser muy amplias en contexto de conocimiento hacerca de la electricidad y pueden llegar a ser muy caras y de difícil disposición e incluso pueden ser peligrosas para nuestra seguridad  y no solo eso, tambien puede que su proceso de fabricación sea de materiales no renovables y contaminantes que perjudiquen mas al ecosistema.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4537843" y="7796818"/>
            <a:ext cx="2537855" cy="2011827"/>
          </a:xfrm>
          <a:custGeom>
            <a:avLst/>
            <a:gdLst/>
            <a:ahLst/>
            <a:cxnLst/>
            <a:rect r="r" b="b" t="t" l="l"/>
            <a:pathLst>
              <a:path h="2011827" w="2537855">
                <a:moveTo>
                  <a:pt x="0" y="0"/>
                </a:moveTo>
                <a:lnTo>
                  <a:pt x="2537856" y="0"/>
                </a:lnTo>
                <a:lnTo>
                  <a:pt x="2537856" y="2011827"/>
                </a:lnTo>
                <a:lnTo>
                  <a:pt x="0" y="20118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94061" y="414120"/>
            <a:ext cx="12843911" cy="179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17"/>
              </a:lnSpc>
            </a:pPr>
            <a:r>
              <a:rPr lang="en-US" sz="6781">
                <a:solidFill>
                  <a:srgbClr val="FFFFFF"/>
                </a:solidFill>
                <a:latin typeface="Hammersmith One"/>
              </a:rPr>
              <a:t>(Planteamiento o definición del problema).</a:t>
            </a:r>
          </a:p>
        </p:txBody>
      </p:sp>
      <p:sp>
        <p:nvSpPr>
          <p:cNvPr name="TextBox 11" id="11"/>
          <p:cNvSpPr txBox="true"/>
          <p:nvPr/>
        </p:nvSpPr>
        <p:spPr>
          <a:xfrm rot="-5400000">
            <a:off x="14791579" y="5011422"/>
            <a:ext cx="5671259" cy="264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1280">
                <a:solidFill>
                  <a:srgbClr val="FFFFFF"/>
                </a:solidFill>
                <a:latin typeface="Open Sans Bold"/>
              </a:rPr>
              <a:t>••</a:t>
            </a:r>
            <a:r>
              <a:rPr lang="en-US" sz="1600" spc="1280">
                <a:solidFill>
                  <a:srgbClr val="101F24"/>
                </a:solidFill>
                <a:latin typeface="Open Sans Bold"/>
              </a:rPr>
              <a:t>••••••••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088028" y="9229725"/>
            <a:ext cx="5671259" cy="280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80"/>
              </a:lnSpc>
            </a:pPr>
            <a:r>
              <a:rPr lang="en-US" sz="1700" spc="85">
                <a:solidFill>
                  <a:srgbClr val="FFFFFF"/>
                </a:solidFill>
                <a:latin typeface="Open Sans Bold"/>
              </a:rPr>
              <a:t>ELIZABETH. S.R.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902307" y="1402362"/>
            <a:ext cx="3749891" cy="905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spc="130">
                <a:solidFill>
                  <a:srgbClr val="FFFFFF"/>
                </a:solidFill>
                <a:latin typeface="Carelia"/>
              </a:rPr>
              <a:t>planteamiento del problema: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661598" y="4248019"/>
            <a:ext cx="3357315" cy="4277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43">
                <a:solidFill>
                  <a:srgbClr val="FFFFFF"/>
                </a:solidFill>
                <a:latin typeface="Carelia"/>
              </a:rPr>
              <a:t>la solución mas apta seria crear un mecanismo que se pueda ajustar al presupuesto deseado y tratar de hacerlo lo menos contaminante posible pero que a la vez sea capaz de funcionar correctamente.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689773" y="2828363"/>
            <a:ext cx="4833932" cy="755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D5E6EB"/>
                </a:solidFill>
                <a:latin typeface="Carelia"/>
              </a:rPr>
              <a:t>hipotesis: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735624" y="2513403"/>
            <a:ext cx="3749891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Open Sans"/>
              </a:rPr>
              <a:t>¿Será posible que pueda crear este proyecto?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-460707"/>
            <a:ext cx="9144000" cy="10275900"/>
          </a:xfrm>
          <a:custGeom>
            <a:avLst/>
            <a:gdLst/>
            <a:ahLst/>
            <a:cxnLst/>
            <a:rect r="r" b="b" t="t" l="l"/>
            <a:pathLst>
              <a:path h="10275900" w="9144000">
                <a:moveTo>
                  <a:pt x="0" y="0"/>
                </a:moveTo>
                <a:lnTo>
                  <a:pt x="9144000" y="0"/>
                </a:lnTo>
                <a:lnTo>
                  <a:pt x="9144000" y="10275900"/>
                </a:lnTo>
                <a:lnTo>
                  <a:pt x="0" y="10275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0" t="0" r="-6867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144000" y="1411157"/>
            <a:ext cx="7366567" cy="7475786"/>
            <a:chOff x="0" y="0"/>
            <a:chExt cx="2687343" cy="27271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87344" cy="2727187"/>
            </a:xfrm>
            <a:custGeom>
              <a:avLst/>
              <a:gdLst/>
              <a:ahLst/>
              <a:cxnLst/>
              <a:rect r="r" b="b" t="t" l="l"/>
              <a:pathLst>
                <a:path h="2727187" w="2687344">
                  <a:moveTo>
                    <a:pt x="0" y="0"/>
                  </a:moveTo>
                  <a:lnTo>
                    <a:pt x="2687344" y="0"/>
                  </a:lnTo>
                  <a:lnTo>
                    <a:pt x="2687344" y="2727187"/>
                  </a:lnTo>
                  <a:lnTo>
                    <a:pt x="0" y="2727187"/>
                  </a:lnTo>
                  <a:close/>
                </a:path>
              </a:pathLst>
            </a:custGeom>
            <a:solidFill>
              <a:srgbClr val="7C898B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9923921" y="4456900"/>
            <a:ext cx="5403858" cy="2325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43">
                <a:solidFill>
                  <a:srgbClr val="FFFFFF"/>
                </a:solidFill>
                <a:latin typeface="Open Sans Bold"/>
              </a:rPr>
              <a:t>Tomar esto como una auto-superación de mi misma al crear este proyecto de energía eléctrica limpia.</a:t>
            </a:r>
          </a:p>
          <a:p>
            <a:pPr algn="l">
              <a:lnSpc>
                <a:spcPts val="3079"/>
              </a:lnSpc>
            </a:pPr>
          </a:p>
          <a:p>
            <a:pPr algn="l">
              <a:lnSpc>
                <a:spcPts val="3079"/>
              </a:lnSpc>
            </a:pPr>
            <a:r>
              <a:rPr lang="en-US" sz="2199" spc="43">
                <a:solidFill>
                  <a:srgbClr val="FFFFFF"/>
                </a:solidFill>
                <a:latin typeface="Open Sans Bold"/>
              </a:rPr>
              <a:t>- saber mas del potencial que puedo llegar a tener</a:t>
            </a:r>
            <a:r>
              <a:rPr lang="en-US" sz="2199" spc="43">
                <a:solidFill>
                  <a:srgbClr val="FFFFFF"/>
                </a:solidFill>
                <a:latin typeface="Open Sans"/>
              </a:rPr>
              <a:t>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308370" y="410866"/>
            <a:ext cx="5671259" cy="240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spc="210">
                <a:solidFill>
                  <a:srgbClr val="FFFFFF"/>
                </a:solidFill>
                <a:latin typeface="Open Sans"/>
              </a:rPr>
              <a:t>PRESENTACIÓN CORPORATIVA</a:t>
            </a:r>
          </a:p>
        </p:txBody>
      </p:sp>
      <p:sp>
        <p:nvSpPr>
          <p:cNvPr name="TextBox 7" id="7"/>
          <p:cNvSpPr txBox="true"/>
          <p:nvPr/>
        </p:nvSpPr>
        <p:spPr>
          <a:xfrm rot="-10800000">
            <a:off x="9656519" y="3541364"/>
            <a:ext cx="5671259" cy="264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1280">
                <a:solidFill>
                  <a:srgbClr val="FFFFFF"/>
                </a:solidFill>
                <a:latin typeface="Open Sans Bold"/>
              </a:rPr>
              <a:t>••••••••••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125354" y="2747678"/>
            <a:ext cx="5403858" cy="917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917"/>
              </a:lnSpc>
            </a:pPr>
            <a:r>
              <a:rPr lang="en-US" sz="6781">
                <a:solidFill>
                  <a:srgbClr val="FFFFFF"/>
                </a:solidFill>
                <a:latin typeface="Hammersmith One"/>
              </a:rPr>
              <a:t>ESPECIFICO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777433" y="1405607"/>
            <a:ext cx="7366567" cy="7475786"/>
            <a:chOff x="0" y="0"/>
            <a:chExt cx="2687343" cy="272718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87344" cy="2727187"/>
            </a:xfrm>
            <a:custGeom>
              <a:avLst/>
              <a:gdLst/>
              <a:ahLst/>
              <a:cxnLst/>
              <a:rect r="r" b="b" t="t" l="l"/>
              <a:pathLst>
                <a:path h="2727187" w="2687344">
                  <a:moveTo>
                    <a:pt x="0" y="0"/>
                  </a:moveTo>
                  <a:lnTo>
                    <a:pt x="2687344" y="0"/>
                  </a:lnTo>
                  <a:lnTo>
                    <a:pt x="2687344" y="2727187"/>
                  </a:lnTo>
                  <a:lnTo>
                    <a:pt x="0" y="2727187"/>
                  </a:lnTo>
                  <a:close/>
                </a:path>
              </a:pathLst>
            </a:custGeom>
            <a:solidFill>
              <a:srgbClr val="CEB99E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2758788" y="4447375"/>
            <a:ext cx="5403858" cy="2185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40">
                <a:solidFill>
                  <a:srgbClr val="FFFFFF"/>
                </a:solidFill>
                <a:latin typeface="Open Sans Bold"/>
              </a:rPr>
              <a:t>Aprender mas de la mecánica de la energía, comprenderla mejor y como saber manegarla.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3079"/>
              </a:lnSpc>
            </a:pPr>
            <a:r>
              <a:rPr lang="en-US" sz="2199" spc="43">
                <a:solidFill>
                  <a:srgbClr val="FFFFFF"/>
                </a:solidFill>
                <a:latin typeface="Open Sans Bold"/>
              </a:rPr>
              <a:t>-tener un pasatiempo que ayude a mi descubrimiento científico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758788" y="2742128"/>
            <a:ext cx="5403858" cy="917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917"/>
              </a:lnSpc>
            </a:pPr>
            <a:r>
              <a:rPr lang="en-US" sz="6781">
                <a:solidFill>
                  <a:srgbClr val="FFFFFF"/>
                </a:solidFill>
                <a:latin typeface="Hammersmith One"/>
              </a:rPr>
              <a:t>GENERAL</a:t>
            </a:r>
          </a:p>
        </p:txBody>
      </p:sp>
      <p:sp>
        <p:nvSpPr>
          <p:cNvPr name="AutoShape 13" id="13"/>
          <p:cNvSpPr/>
          <p:nvPr/>
        </p:nvSpPr>
        <p:spPr>
          <a:xfrm rot="0">
            <a:off x="2758788" y="3944738"/>
            <a:ext cx="12770424" cy="0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12392828" y="9534525"/>
            <a:ext cx="5671259" cy="280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80"/>
              </a:lnSpc>
            </a:pPr>
            <a:r>
              <a:rPr lang="en-US" sz="1700" spc="85">
                <a:solidFill>
                  <a:srgbClr val="FFFFFF"/>
                </a:solidFill>
                <a:latin typeface="Open Sans Bold"/>
              </a:rPr>
              <a:t>ELIZABETH. S.R.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54032" y="-399088"/>
            <a:ext cx="7977857" cy="11014899"/>
            <a:chOff x="0" y="0"/>
            <a:chExt cx="2718019" cy="3752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18019" cy="3752726"/>
            </a:xfrm>
            <a:custGeom>
              <a:avLst/>
              <a:gdLst/>
              <a:ahLst/>
              <a:cxnLst/>
              <a:rect r="r" b="b" t="t" l="l"/>
              <a:pathLst>
                <a:path h="3752726" w="2718019">
                  <a:moveTo>
                    <a:pt x="0" y="0"/>
                  </a:moveTo>
                  <a:lnTo>
                    <a:pt x="2718019" y="0"/>
                  </a:lnTo>
                  <a:lnTo>
                    <a:pt x="2718019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7C898B">
                <a:alpha val="49804"/>
              </a:srgbClr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2810910" y="6741317"/>
            <a:ext cx="12345690" cy="43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Wonderful Branding"/>
              </a:rPr>
              <a:t>Hecho por :Elizabeth.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3131888" y="-609473"/>
            <a:ext cx="7977857" cy="11014899"/>
            <a:chOff x="0" y="0"/>
            <a:chExt cx="2718019" cy="37527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18019" cy="3752726"/>
            </a:xfrm>
            <a:custGeom>
              <a:avLst/>
              <a:gdLst/>
              <a:ahLst/>
              <a:cxnLst/>
              <a:rect r="r" b="b" t="t" l="l"/>
              <a:pathLst>
                <a:path h="3752726" w="2718019">
                  <a:moveTo>
                    <a:pt x="0" y="0"/>
                  </a:moveTo>
                  <a:lnTo>
                    <a:pt x="2718019" y="0"/>
                  </a:lnTo>
                  <a:lnTo>
                    <a:pt x="2718019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FFF9F3">
                <a:alpha val="49804"/>
              </a:srgbClr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970115" y="3056481"/>
            <a:ext cx="12345690" cy="3159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Wonderful Branding"/>
              </a:rPr>
              <a:t>¡Muchas gracias por su atencion!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DAFcfBbW8r4</dc:identifier>
  <dcterms:modified xsi:type="dcterms:W3CDTF">2011-08-01T06:04:30Z</dcterms:modified>
  <cp:revision>1</cp:revision>
  <dc:title>Entender la</dc:title>
</cp:coreProperties>
</file>