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Barlow Heavy" charset="1" panose="00000A00000000000000"/>
      <p:regular r:id="rId18"/>
    </p:embeddedFont>
    <p:embeddedFont>
      <p:font typeface="Barlow Ultra-Bold" charset="1" panose="00000900000000000000"/>
      <p:regular r:id="rId19"/>
    </p:embeddedFont>
    <p:embeddedFont>
      <p:font typeface="Open Sans Bold" charset="1" panose="020B0806030504020204"/>
      <p:regular r:id="rId20"/>
    </p:embeddedFont>
    <p:embeddedFont>
      <p:font typeface="Barlow" charset="1" panose="00000500000000000000"/>
      <p:regular r:id="rId21"/>
    </p:embeddedFont>
    <p:embeddedFont>
      <p:font typeface="Open Sans" charset="1" panose="020B0606030504020204"/>
      <p:regular r:id="rId22"/>
    </p:embeddedFont>
    <p:embeddedFont>
      <p:font typeface="Barlow Bold" charset="1" panose="00000800000000000000"/>
      <p:regular r:id="rId23"/>
    </p:embeddedFont>
    <p:embeddedFont>
      <p:font typeface="Barlow Light" charset="1" panose="00000400000000000000"/>
      <p:regular r:id="rId24"/>
    </p:embeddedFont>
    <p:embeddedFont>
      <p:font typeface="Barlow Bold Italics" charset="1" panose="00000800000000000000"/>
      <p:regular r:id="rId25"/>
    </p:embeddedFont>
    <p:embeddedFont>
      <p:font typeface="Chewy" charset="1" panose="02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8.png" Type="http://schemas.openxmlformats.org/officeDocument/2006/relationships/image"/><Relationship Id="rId11" Target="../media/image79.svg" Type="http://schemas.openxmlformats.org/officeDocument/2006/relationships/image"/><Relationship Id="rId12" Target="../media/image76.png" Type="http://schemas.openxmlformats.org/officeDocument/2006/relationships/image"/><Relationship Id="rId13" Target="../media/image77.svg" Type="http://schemas.openxmlformats.org/officeDocument/2006/relationships/image"/><Relationship Id="rId2" Target="../media/image80.png" Type="http://schemas.openxmlformats.org/officeDocument/2006/relationships/image"/><Relationship Id="rId3" Target="../media/image81.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 Id="rId8" Target="../media/image82.png" Type="http://schemas.openxmlformats.org/officeDocument/2006/relationships/image"/><Relationship Id="rId9" Target="../media/image8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84.pn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85.png" Type="http://schemas.openxmlformats.org/officeDocument/2006/relationships/image"/><Relationship Id="rId8" Target="../media/image8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3.gif" Type="http://schemas.openxmlformats.org/officeDocument/2006/relationships/image"/><Relationship Id="rId11" Target="../media/image94.png" Type="http://schemas.openxmlformats.org/officeDocument/2006/relationships/image"/><Relationship Id="rId12" Target="../media/image95.svg" Type="http://schemas.openxmlformats.org/officeDocument/2006/relationships/image"/><Relationship Id="rId13" Target="../media/image96.png" Type="http://schemas.openxmlformats.org/officeDocument/2006/relationships/image"/><Relationship Id="rId14" Target="../media/image97.svg" Type="http://schemas.openxmlformats.org/officeDocument/2006/relationships/image"/><Relationship Id="rId2" Target="../media/image87.png" Type="http://schemas.openxmlformats.org/officeDocument/2006/relationships/image"/><Relationship Id="rId3" Target="../media/image88.svg" Type="http://schemas.openxmlformats.org/officeDocument/2006/relationships/image"/><Relationship Id="rId4" Target="../media/image85.png" Type="http://schemas.openxmlformats.org/officeDocument/2006/relationships/image"/><Relationship Id="rId5" Target="../media/image86.svg" Type="http://schemas.openxmlformats.org/officeDocument/2006/relationships/image"/><Relationship Id="rId6" Target="../media/image89.png" Type="http://schemas.openxmlformats.org/officeDocument/2006/relationships/image"/><Relationship Id="rId7" Target="../media/image90.svg" Type="http://schemas.openxmlformats.org/officeDocument/2006/relationships/image"/><Relationship Id="rId8" Target="../media/image91.png" Type="http://schemas.openxmlformats.org/officeDocument/2006/relationships/image"/><Relationship Id="rId9" Target="../media/image9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png" Type="http://schemas.openxmlformats.org/officeDocument/2006/relationships/image"/><Relationship Id="rId14" Target="../media/image20.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14" Target="../media/image39.png" Type="http://schemas.openxmlformats.org/officeDocument/2006/relationships/image"/><Relationship Id="rId15" Target="../media/image40.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48.sv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53.png" Type="http://schemas.openxmlformats.org/officeDocument/2006/relationships/image"/><Relationship Id="rId5" Target="../media/image54.svg" Type="http://schemas.openxmlformats.org/officeDocument/2006/relationships/image"/><Relationship Id="rId6" Target="../media/image55.png" Type="http://schemas.openxmlformats.org/officeDocument/2006/relationships/image"/><Relationship Id="rId7" Target="../media/image51.png" Type="http://schemas.openxmlformats.org/officeDocument/2006/relationships/image"/><Relationship Id="rId8" Target="../media/image5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png" Type="http://schemas.openxmlformats.org/officeDocument/2006/relationships/image"/><Relationship Id="rId11" Target="../media/image65.svg" Type="http://schemas.openxmlformats.org/officeDocument/2006/relationships/image"/><Relationship Id="rId12" Target="../media/image66.png" Type="http://schemas.openxmlformats.org/officeDocument/2006/relationships/image"/><Relationship Id="rId13" Target="../media/image67.svg" Type="http://schemas.openxmlformats.org/officeDocument/2006/relationships/image"/><Relationship Id="rId14" Target="../media/image68.png" Type="http://schemas.openxmlformats.org/officeDocument/2006/relationships/image"/><Relationship Id="rId15" Target="../media/image69.svg" Type="http://schemas.openxmlformats.org/officeDocument/2006/relationships/image"/><Relationship Id="rId2" Target="../media/image56.png" Type="http://schemas.openxmlformats.org/officeDocument/2006/relationships/image"/><Relationship Id="rId3" Target="../media/image57.sv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 Id="rId6" Target="../media/image60.png" Type="http://schemas.openxmlformats.org/officeDocument/2006/relationships/image"/><Relationship Id="rId7" Target="../media/image61.svg" Type="http://schemas.openxmlformats.org/officeDocument/2006/relationships/image"/><Relationship Id="rId8" Target="../media/image62.png" Type="http://schemas.openxmlformats.org/officeDocument/2006/relationships/image"/><Relationship Id="rId9" Target="../media/image6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png" Type="http://schemas.openxmlformats.org/officeDocument/2006/relationships/image"/><Relationship Id="rId11" Target="../media/image77.svg" Type="http://schemas.openxmlformats.org/officeDocument/2006/relationships/image"/><Relationship Id="rId12" Target="../media/image78.png" Type="http://schemas.openxmlformats.org/officeDocument/2006/relationships/image"/><Relationship Id="rId13" Target="../media/image79.svg" Type="http://schemas.openxmlformats.org/officeDocument/2006/relationships/image"/><Relationship Id="rId2" Target="../media/image70.png" Type="http://schemas.openxmlformats.org/officeDocument/2006/relationships/image"/><Relationship Id="rId3" Target="../media/image71.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 Id="rId8" Target="../media/image74.png" Type="http://schemas.openxmlformats.org/officeDocument/2006/relationships/image"/><Relationship Id="rId9" Target="../media/image7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2E7"/>
        </a:solidFill>
      </p:bgPr>
    </p:bg>
    <p:spTree>
      <p:nvGrpSpPr>
        <p:cNvPr id="1" name=""/>
        <p:cNvGrpSpPr/>
        <p:nvPr/>
      </p:nvGrpSpPr>
      <p:grpSpPr>
        <a:xfrm>
          <a:off x="0" y="0"/>
          <a:ext cx="0" cy="0"/>
          <a:chOff x="0" y="0"/>
          <a:chExt cx="0" cy="0"/>
        </a:xfrm>
      </p:grpSpPr>
      <p:sp>
        <p:nvSpPr>
          <p:cNvPr name="Freeform 2" id="2"/>
          <p:cNvSpPr/>
          <p:nvPr/>
        </p:nvSpPr>
        <p:spPr>
          <a:xfrm flipH="false" flipV="true" rot="8418889">
            <a:off x="11465148" y="-506634"/>
            <a:ext cx="10015466" cy="11852623"/>
          </a:xfrm>
          <a:custGeom>
            <a:avLst/>
            <a:gdLst/>
            <a:ahLst/>
            <a:cxnLst/>
            <a:rect r="r" b="b" t="t" l="l"/>
            <a:pathLst>
              <a:path h="11852623" w="10015466">
                <a:moveTo>
                  <a:pt x="0" y="11852622"/>
                </a:moveTo>
                <a:lnTo>
                  <a:pt x="10015466" y="11852622"/>
                </a:lnTo>
                <a:lnTo>
                  <a:pt x="10015466" y="0"/>
                </a:lnTo>
                <a:lnTo>
                  <a:pt x="0" y="0"/>
                </a:lnTo>
                <a:lnTo>
                  <a:pt x="0" y="11852622"/>
                </a:lnTo>
                <a:close/>
              </a:path>
            </a:pathLst>
          </a:custGeom>
          <a:blipFill>
            <a:blip r:embed="rId2">
              <a:alphaModFix amt="9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9238208">
            <a:off x="12749903" y="2185506"/>
            <a:ext cx="6638146" cy="9057434"/>
          </a:xfrm>
          <a:custGeom>
            <a:avLst/>
            <a:gdLst/>
            <a:ahLst/>
            <a:cxnLst/>
            <a:rect r="r" b="b" t="t" l="l"/>
            <a:pathLst>
              <a:path h="9057434" w="6638146">
                <a:moveTo>
                  <a:pt x="0" y="9057434"/>
                </a:moveTo>
                <a:lnTo>
                  <a:pt x="6638146" y="9057434"/>
                </a:lnTo>
                <a:lnTo>
                  <a:pt x="6638146" y="0"/>
                </a:lnTo>
                <a:lnTo>
                  <a:pt x="0" y="0"/>
                </a:lnTo>
                <a:lnTo>
                  <a:pt x="0" y="90574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641572" y="492730"/>
            <a:ext cx="2288579" cy="2073545"/>
          </a:xfrm>
          <a:custGeom>
            <a:avLst/>
            <a:gdLst/>
            <a:ahLst/>
            <a:cxnLst/>
            <a:rect r="r" b="b" t="t" l="l"/>
            <a:pathLst>
              <a:path h="2073545" w="2288579">
                <a:moveTo>
                  <a:pt x="0" y="0"/>
                </a:moveTo>
                <a:lnTo>
                  <a:pt x="2288579" y="0"/>
                </a:lnTo>
                <a:lnTo>
                  <a:pt x="2288579" y="2073545"/>
                </a:lnTo>
                <a:lnTo>
                  <a:pt x="0" y="20735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021720" y="3184735"/>
            <a:ext cx="2047256" cy="1854896"/>
          </a:xfrm>
          <a:custGeom>
            <a:avLst/>
            <a:gdLst/>
            <a:ahLst/>
            <a:cxnLst/>
            <a:rect r="r" b="b" t="t" l="l"/>
            <a:pathLst>
              <a:path h="1854896" w="2047256">
                <a:moveTo>
                  <a:pt x="0" y="0"/>
                </a:moveTo>
                <a:lnTo>
                  <a:pt x="2047256" y="0"/>
                </a:lnTo>
                <a:lnTo>
                  <a:pt x="2047256" y="1854897"/>
                </a:lnTo>
                <a:lnTo>
                  <a:pt x="0" y="18548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64202" y="715250"/>
            <a:ext cx="10310415" cy="1851025"/>
          </a:xfrm>
          <a:prstGeom prst="rect">
            <a:avLst/>
          </a:prstGeom>
        </p:spPr>
        <p:txBody>
          <a:bodyPr anchor="t" rtlCol="false" tIns="0" lIns="0" bIns="0" rIns="0">
            <a:spAutoFit/>
          </a:bodyPr>
          <a:lstStyle/>
          <a:p>
            <a:pPr algn="l">
              <a:lnSpc>
                <a:spcPts val="14300"/>
              </a:lnSpc>
            </a:pPr>
            <a:r>
              <a:rPr lang="en-US" sz="13000" spc="65">
                <a:solidFill>
                  <a:srgbClr val="6E3824"/>
                </a:solidFill>
                <a:latin typeface="Barlow Heavy"/>
              </a:rPr>
              <a:t>AVENITAS</a:t>
            </a:r>
          </a:p>
        </p:txBody>
      </p:sp>
      <p:sp>
        <p:nvSpPr>
          <p:cNvPr name="Freeform 7" id="7"/>
          <p:cNvSpPr/>
          <p:nvPr/>
        </p:nvSpPr>
        <p:spPr>
          <a:xfrm flipH="false" flipV="false" rot="0">
            <a:off x="1466901" y="2138244"/>
            <a:ext cx="5165362" cy="5165362"/>
          </a:xfrm>
          <a:custGeom>
            <a:avLst/>
            <a:gdLst/>
            <a:ahLst/>
            <a:cxnLst/>
            <a:rect r="r" b="b" t="t" l="l"/>
            <a:pathLst>
              <a:path h="5165362" w="5165362">
                <a:moveTo>
                  <a:pt x="0" y="0"/>
                </a:moveTo>
                <a:lnTo>
                  <a:pt x="5165361" y="0"/>
                </a:lnTo>
                <a:lnTo>
                  <a:pt x="5165361" y="5165362"/>
                </a:lnTo>
                <a:lnTo>
                  <a:pt x="0" y="5165362"/>
                </a:lnTo>
                <a:lnTo>
                  <a:pt x="0" y="0"/>
                </a:lnTo>
                <a:close/>
              </a:path>
            </a:pathLst>
          </a:custGeom>
          <a:blipFill>
            <a:blip r:embed="rId8"/>
            <a:stretch>
              <a:fillRect l="0" t="0" r="0" b="0"/>
            </a:stretch>
          </a:blipFill>
        </p:spPr>
      </p:sp>
      <p:sp>
        <p:nvSpPr>
          <p:cNvPr name="TextBox 8" id="8"/>
          <p:cNvSpPr txBox="true"/>
          <p:nvPr/>
        </p:nvSpPr>
        <p:spPr>
          <a:xfrm rot="0">
            <a:off x="364202" y="8030477"/>
            <a:ext cx="10734990" cy="511810"/>
          </a:xfrm>
          <a:prstGeom prst="rect">
            <a:avLst/>
          </a:prstGeom>
        </p:spPr>
        <p:txBody>
          <a:bodyPr anchor="t" rtlCol="false" tIns="0" lIns="0" bIns="0" rIns="0">
            <a:spAutoFit/>
          </a:bodyPr>
          <a:lstStyle/>
          <a:p>
            <a:pPr algn="l">
              <a:lnSpc>
                <a:spcPts val="4160"/>
              </a:lnSpc>
            </a:pPr>
            <a:r>
              <a:rPr lang="en-US" sz="3200" spc="294">
                <a:solidFill>
                  <a:srgbClr val="6E3824"/>
                </a:solidFill>
                <a:latin typeface="Barlow Ultra-Bold"/>
              </a:rPr>
              <a:t>DESARROLLO DE PROYECTOS </a:t>
            </a:r>
          </a:p>
        </p:txBody>
      </p:sp>
      <p:sp>
        <p:nvSpPr>
          <p:cNvPr name="TextBox 9" id="9"/>
          <p:cNvSpPr txBox="true"/>
          <p:nvPr/>
        </p:nvSpPr>
        <p:spPr>
          <a:xfrm rot="0">
            <a:off x="164980" y="7459306"/>
            <a:ext cx="7440226" cy="599746"/>
          </a:xfrm>
          <a:prstGeom prst="rect">
            <a:avLst/>
          </a:prstGeom>
        </p:spPr>
        <p:txBody>
          <a:bodyPr anchor="t" rtlCol="false" tIns="0" lIns="0" bIns="0" rIns="0">
            <a:spAutoFit/>
          </a:bodyPr>
          <a:lstStyle/>
          <a:p>
            <a:pPr algn="ctr">
              <a:lnSpc>
                <a:spcPts val="4988"/>
              </a:lnSpc>
            </a:pPr>
            <a:r>
              <a:rPr lang="en-US" sz="3563">
                <a:solidFill>
                  <a:srgbClr val="6E3824"/>
                </a:solidFill>
                <a:latin typeface="Open Sans Bold"/>
              </a:rPr>
              <a:t>Alejandra de  Jesús Félix Quiroz</a:t>
            </a:r>
          </a:p>
        </p:txBody>
      </p:sp>
      <p:sp>
        <p:nvSpPr>
          <p:cNvPr name="TextBox 10" id="10"/>
          <p:cNvSpPr txBox="true"/>
          <p:nvPr/>
        </p:nvSpPr>
        <p:spPr>
          <a:xfrm rot="0">
            <a:off x="307110" y="8551890"/>
            <a:ext cx="5730240" cy="580390"/>
          </a:xfrm>
          <a:prstGeom prst="rect">
            <a:avLst/>
          </a:prstGeom>
        </p:spPr>
        <p:txBody>
          <a:bodyPr anchor="t" rtlCol="false" tIns="0" lIns="0" bIns="0" rIns="0">
            <a:spAutoFit/>
          </a:bodyPr>
          <a:lstStyle/>
          <a:p>
            <a:pPr algn="ctr">
              <a:lnSpc>
                <a:spcPts val="4759"/>
              </a:lnSpc>
            </a:pPr>
            <a:r>
              <a:rPr lang="en-US" sz="3399">
                <a:solidFill>
                  <a:srgbClr val="6E3824"/>
                </a:solidFill>
                <a:latin typeface="Open Sans Bold"/>
              </a:rPr>
              <a:t> Maria Romina Flores Peña</a:t>
            </a:r>
          </a:p>
        </p:txBody>
      </p:sp>
      <p:sp>
        <p:nvSpPr>
          <p:cNvPr name="TextBox 11" id="11"/>
          <p:cNvSpPr txBox="true"/>
          <p:nvPr/>
        </p:nvSpPr>
        <p:spPr>
          <a:xfrm rot="0">
            <a:off x="164980" y="9065605"/>
            <a:ext cx="6014500" cy="1180465"/>
          </a:xfrm>
          <a:prstGeom prst="rect">
            <a:avLst/>
          </a:prstGeom>
        </p:spPr>
        <p:txBody>
          <a:bodyPr anchor="t" rtlCol="false" tIns="0" lIns="0" bIns="0" rIns="0">
            <a:spAutoFit/>
          </a:bodyPr>
          <a:lstStyle/>
          <a:p>
            <a:pPr algn="ctr">
              <a:lnSpc>
                <a:spcPts val="4759"/>
              </a:lnSpc>
            </a:pPr>
            <a:r>
              <a:rPr lang="en-US" sz="3399">
                <a:solidFill>
                  <a:srgbClr val="6E3824"/>
                </a:solidFill>
                <a:latin typeface="Open Sans Bold"/>
              </a:rPr>
              <a:t>Miercoles, 29 de Mayo del 2024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E7D8"/>
        </a:solidFill>
      </p:bgPr>
    </p:bg>
    <p:spTree>
      <p:nvGrpSpPr>
        <p:cNvPr id="1" name=""/>
        <p:cNvGrpSpPr/>
        <p:nvPr/>
      </p:nvGrpSpPr>
      <p:grpSpPr>
        <a:xfrm>
          <a:off x="0" y="0"/>
          <a:ext cx="0" cy="0"/>
          <a:chOff x="0" y="0"/>
          <a:chExt cx="0" cy="0"/>
        </a:xfrm>
      </p:grpSpPr>
      <p:sp>
        <p:nvSpPr>
          <p:cNvPr name="Freeform 2" id="2"/>
          <p:cNvSpPr/>
          <p:nvPr/>
        </p:nvSpPr>
        <p:spPr>
          <a:xfrm flipH="false" flipV="false" rot="0">
            <a:off x="11684385" y="802531"/>
            <a:ext cx="8378070" cy="8681938"/>
          </a:xfrm>
          <a:custGeom>
            <a:avLst/>
            <a:gdLst/>
            <a:ahLst/>
            <a:cxnLst/>
            <a:rect r="r" b="b" t="t" l="l"/>
            <a:pathLst>
              <a:path h="8681938" w="8378070">
                <a:moveTo>
                  <a:pt x="0" y="0"/>
                </a:moveTo>
                <a:lnTo>
                  <a:pt x="8378071" y="0"/>
                </a:lnTo>
                <a:lnTo>
                  <a:pt x="8378071" y="8681938"/>
                </a:lnTo>
                <a:lnTo>
                  <a:pt x="0" y="86819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086698" y="7507724"/>
            <a:ext cx="3895727" cy="3782396"/>
          </a:xfrm>
          <a:custGeom>
            <a:avLst/>
            <a:gdLst/>
            <a:ahLst/>
            <a:cxnLst/>
            <a:rect r="r" b="b" t="t" l="l"/>
            <a:pathLst>
              <a:path h="3782396" w="3895727">
                <a:moveTo>
                  <a:pt x="0" y="0"/>
                </a:moveTo>
                <a:lnTo>
                  <a:pt x="3895727" y="0"/>
                </a:lnTo>
                <a:lnTo>
                  <a:pt x="3895727" y="3782397"/>
                </a:lnTo>
                <a:lnTo>
                  <a:pt x="0" y="37823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265631">
            <a:off x="14838035" y="134981"/>
            <a:ext cx="2564147" cy="2498878"/>
          </a:xfrm>
          <a:custGeom>
            <a:avLst/>
            <a:gdLst/>
            <a:ahLst/>
            <a:cxnLst/>
            <a:rect r="r" b="b" t="t" l="l"/>
            <a:pathLst>
              <a:path h="2498878" w="2564147">
                <a:moveTo>
                  <a:pt x="0" y="0"/>
                </a:moveTo>
                <a:lnTo>
                  <a:pt x="2564147" y="0"/>
                </a:lnTo>
                <a:lnTo>
                  <a:pt x="2564147" y="2498878"/>
                </a:lnTo>
                <a:lnTo>
                  <a:pt x="0" y="2498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144704" y="7427069"/>
            <a:ext cx="6282137" cy="4114800"/>
          </a:xfrm>
          <a:custGeom>
            <a:avLst/>
            <a:gdLst/>
            <a:ahLst/>
            <a:cxnLst/>
            <a:rect r="r" b="b" t="t" l="l"/>
            <a:pathLst>
              <a:path h="4114800" w="6282137">
                <a:moveTo>
                  <a:pt x="0" y="0"/>
                </a:moveTo>
                <a:lnTo>
                  <a:pt x="6282138" y="0"/>
                </a:lnTo>
                <a:lnTo>
                  <a:pt x="628213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122245" y="-1790700"/>
            <a:ext cx="5192177" cy="4114800"/>
          </a:xfrm>
          <a:custGeom>
            <a:avLst/>
            <a:gdLst/>
            <a:ahLst/>
            <a:cxnLst/>
            <a:rect r="r" b="b" t="t" l="l"/>
            <a:pathLst>
              <a:path h="4114800" w="5192177">
                <a:moveTo>
                  <a:pt x="0" y="0"/>
                </a:moveTo>
                <a:lnTo>
                  <a:pt x="5192177" y="0"/>
                </a:lnTo>
                <a:lnTo>
                  <a:pt x="519217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7598206" y="-1139476"/>
            <a:ext cx="5931243" cy="4114800"/>
          </a:xfrm>
          <a:custGeom>
            <a:avLst/>
            <a:gdLst/>
            <a:ahLst/>
            <a:cxnLst/>
            <a:rect r="r" b="b" t="t" l="l"/>
            <a:pathLst>
              <a:path h="4114800" w="5931243">
                <a:moveTo>
                  <a:pt x="0" y="0"/>
                </a:moveTo>
                <a:lnTo>
                  <a:pt x="5931243" y="0"/>
                </a:lnTo>
                <a:lnTo>
                  <a:pt x="593124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8" id="8"/>
          <p:cNvGrpSpPr/>
          <p:nvPr/>
        </p:nvGrpSpPr>
        <p:grpSpPr>
          <a:xfrm rot="0">
            <a:off x="1332350" y="917924"/>
            <a:ext cx="7287395" cy="8340376"/>
            <a:chOff x="0" y="0"/>
            <a:chExt cx="9716527" cy="11120502"/>
          </a:xfrm>
        </p:grpSpPr>
        <p:sp>
          <p:nvSpPr>
            <p:cNvPr name="TextBox 9" id="9"/>
            <p:cNvSpPr txBox="true"/>
            <p:nvPr/>
          </p:nvSpPr>
          <p:spPr>
            <a:xfrm rot="0">
              <a:off x="0" y="-19050"/>
              <a:ext cx="9716523" cy="1428750"/>
            </a:xfrm>
            <a:prstGeom prst="rect">
              <a:avLst/>
            </a:prstGeom>
          </p:spPr>
          <p:txBody>
            <a:bodyPr anchor="t" rtlCol="false" tIns="0" lIns="0" bIns="0" rIns="0">
              <a:spAutoFit/>
            </a:bodyPr>
            <a:lstStyle/>
            <a:p>
              <a:pPr algn="l">
                <a:lnSpc>
                  <a:spcPts val="8400"/>
                </a:lnSpc>
              </a:pPr>
              <a:r>
                <a:rPr lang="en-US" sz="7000" spc="112">
                  <a:solidFill>
                    <a:srgbClr val="5B453A"/>
                  </a:solidFill>
                  <a:latin typeface="Barlow Ultra-Bold"/>
                </a:rPr>
                <a:t>METODOLOGÍA:</a:t>
              </a:r>
            </a:p>
          </p:txBody>
        </p:sp>
        <p:sp>
          <p:nvSpPr>
            <p:cNvPr name="TextBox 10" id="10"/>
            <p:cNvSpPr txBox="true"/>
            <p:nvPr/>
          </p:nvSpPr>
          <p:spPr>
            <a:xfrm rot="0">
              <a:off x="0" y="2240477"/>
              <a:ext cx="9716527" cy="758825"/>
            </a:xfrm>
            <a:prstGeom prst="rect">
              <a:avLst/>
            </a:prstGeom>
          </p:spPr>
          <p:txBody>
            <a:bodyPr anchor="t" rtlCol="false" tIns="0" lIns="0" bIns="0" rIns="0">
              <a:spAutoFit/>
            </a:bodyPr>
            <a:lstStyle/>
            <a:p>
              <a:pPr algn="l">
                <a:lnSpc>
                  <a:spcPts val="4440"/>
                </a:lnSpc>
              </a:pPr>
              <a:r>
                <a:rPr lang="en-US" sz="3700" spc="277">
                  <a:solidFill>
                    <a:srgbClr val="5B453A"/>
                  </a:solidFill>
                  <a:latin typeface="Barlow Ultra-Bold"/>
                </a:rPr>
                <a:t>INGREDIENTES:</a:t>
              </a:r>
            </a:p>
          </p:txBody>
        </p:sp>
        <p:sp>
          <p:nvSpPr>
            <p:cNvPr name="TextBox 11" id="11"/>
            <p:cNvSpPr txBox="true"/>
            <p:nvPr/>
          </p:nvSpPr>
          <p:spPr>
            <a:xfrm rot="0">
              <a:off x="0" y="3548127"/>
              <a:ext cx="9716527" cy="7572375"/>
            </a:xfrm>
            <a:prstGeom prst="rect">
              <a:avLst/>
            </a:prstGeom>
          </p:spPr>
          <p:txBody>
            <a:bodyPr anchor="t" rtlCol="false" tIns="0" lIns="0" bIns="0" rIns="0">
              <a:spAutoFit/>
            </a:bodyPr>
            <a:lstStyle/>
            <a:p>
              <a:pPr algn="l">
                <a:lnSpc>
                  <a:spcPts val="4500"/>
                </a:lnSpc>
              </a:pPr>
              <a:r>
                <a:rPr lang="en-US" sz="3000" spc="30">
                  <a:solidFill>
                    <a:srgbClr val="5B453A"/>
                  </a:solidFill>
                  <a:latin typeface="Barlow Light"/>
                </a:rPr>
                <a:t>1.- 1 y ½ taza de copos de avena.</a:t>
              </a:r>
            </a:p>
            <a:p>
              <a:pPr algn="l">
                <a:lnSpc>
                  <a:spcPts val="4500"/>
                </a:lnSpc>
              </a:pPr>
              <a:r>
                <a:rPr lang="en-US" sz="3000" spc="30">
                  <a:solidFill>
                    <a:srgbClr val="5B453A"/>
                  </a:solidFill>
                  <a:latin typeface="Barlow Light"/>
                </a:rPr>
                <a:t>2.- 50 gr. De Stevia.</a:t>
              </a:r>
            </a:p>
            <a:p>
              <a:pPr algn="l">
                <a:lnSpc>
                  <a:spcPts val="4500"/>
                </a:lnSpc>
              </a:pPr>
              <a:r>
                <a:rPr lang="en-US" sz="3000" spc="30">
                  <a:solidFill>
                    <a:srgbClr val="5B453A"/>
                  </a:solidFill>
                  <a:latin typeface="Barlow Light"/>
                </a:rPr>
                <a:t>3.- Una taza de harina de almendras.</a:t>
              </a:r>
            </a:p>
            <a:p>
              <a:pPr algn="l">
                <a:lnSpc>
                  <a:spcPts val="4500"/>
                </a:lnSpc>
              </a:pPr>
              <a:r>
                <a:rPr lang="en-US" sz="3000" spc="30">
                  <a:solidFill>
                    <a:srgbClr val="5B453A"/>
                  </a:solidFill>
                  <a:latin typeface="Barlow Light"/>
                </a:rPr>
                <a:t>4.- Una cucharada de polvo para hornear.</a:t>
              </a:r>
            </a:p>
            <a:p>
              <a:pPr algn="l">
                <a:lnSpc>
                  <a:spcPts val="4500"/>
                </a:lnSpc>
              </a:pPr>
              <a:r>
                <a:rPr lang="en-US" sz="3000" spc="30">
                  <a:solidFill>
                    <a:srgbClr val="5B453A"/>
                  </a:solidFill>
                  <a:latin typeface="Barlow Light"/>
                </a:rPr>
                <a:t>5.- Media cucharadita de sal.</a:t>
              </a:r>
            </a:p>
            <a:p>
              <a:pPr algn="l">
                <a:lnSpc>
                  <a:spcPts val="4500"/>
                </a:lnSpc>
              </a:pPr>
              <a:r>
                <a:rPr lang="en-US" sz="3000" spc="30">
                  <a:solidFill>
                    <a:srgbClr val="5B453A"/>
                  </a:solidFill>
                  <a:latin typeface="Barlow Light"/>
                </a:rPr>
                <a:t>6.- Una cucharadita de canela en polvo.</a:t>
              </a:r>
            </a:p>
            <a:p>
              <a:pPr algn="l">
                <a:lnSpc>
                  <a:spcPts val="4500"/>
                </a:lnSpc>
              </a:pPr>
              <a:r>
                <a:rPr lang="en-US" sz="3000" spc="30">
                  <a:solidFill>
                    <a:srgbClr val="5B453A"/>
                  </a:solidFill>
                  <a:latin typeface="Barlow Light"/>
                </a:rPr>
                <a:t>7.- 2 huevos.</a:t>
              </a:r>
            </a:p>
            <a:p>
              <a:pPr algn="l">
                <a:lnSpc>
                  <a:spcPts val="4500"/>
                </a:lnSpc>
              </a:pPr>
              <a:r>
                <a:rPr lang="en-US" sz="3000" spc="30">
                  <a:solidFill>
                    <a:srgbClr val="5B453A"/>
                  </a:solidFill>
                  <a:latin typeface="Barlow Light"/>
                </a:rPr>
                <a:t>8.- ½ taza de aceite.</a:t>
              </a:r>
            </a:p>
            <a:p>
              <a:pPr algn="l">
                <a:lnSpc>
                  <a:spcPts val="4500"/>
                </a:lnSpc>
              </a:pPr>
            </a:p>
            <a:p>
              <a:pPr algn="l">
                <a:lnSpc>
                  <a:spcPts val="4500"/>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1ECE5"/>
        </a:solidFill>
      </p:bgPr>
    </p:bg>
    <p:spTree>
      <p:nvGrpSpPr>
        <p:cNvPr id="1" name=""/>
        <p:cNvGrpSpPr/>
        <p:nvPr/>
      </p:nvGrpSpPr>
      <p:grpSpPr>
        <a:xfrm>
          <a:off x="0" y="0"/>
          <a:ext cx="0" cy="0"/>
          <a:chOff x="0" y="0"/>
          <a:chExt cx="0" cy="0"/>
        </a:xfrm>
      </p:grpSpPr>
      <p:sp>
        <p:nvSpPr>
          <p:cNvPr name="Freeform 2" id="2"/>
          <p:cNvSpPr/>
          <p:nvPr/>
        </p:nvSpPr>
        <p:spPr>
          <a:xfrm flipH="false" flipV="true" rot="-9097573">
            <a:off x="-1323732" y="-3139359"/>
            <a:ext cx="5530464" cy="6544928"/>
          </a:xfrm>
          <a:custGeom>
            <a:avLst/>
            <a:gdLst/>
            <a:ahLst/>
            <a:cxnLst/>
            <a:rect r="r" b="b" t="t" l="l"/>
            <a:pathLst>
              <a:path h="6544928" w="5530464">
                <a:moveTo>
                  <a:pt x="0" y="6544928"/>
                </a:moveTo>
                <a:lnTo>
                  <a:pt x="5530465" y="6544928"/>
                </a:lnTo>
                <a:lnTo>
                  <a:pt x="5530465" y="0"/>
                </a:lnTo>
                <a:lnTo>
                  <a:pt x="0" y="0"/>
                </a:lnTo>
                <a:lnTo>
                  <a:pt x="0" y="6544928"/>
                </a:lnTo>
                <a:close/>
              </a:path>
            </a:pathLst>
          </a:custGeom>
          <a:blipFill>
            <a:blip r:embed="rId2">
              <a:alphaModFix amt="9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7156971">
            <a:off x="602233" y="4011990"/>
            <a:ext cx="5847311" cy="6919895"/>
          </a:xfrm>
          <a:custGeom>
            <a:avLst/>
            <a:gdLst/>
            <a:ahLst/>
            <a:cxnLst/>
            <a:rect r="r" b="b" t="t" l="l"/>
            <a:pathLst>
              <a:path h="6919895" w="5847311">
                <a:moveTo>
                  <a:pt x="0" y="6919895"/>
                </a:moveTo>
                <a:lnTo>
                  <a:pt x="5847311" y="6919895"/>
                </a:lnTo>
                <a:lnTo>
                  <a:pt x="5847311" y="0"/>
                </a:lnTo>
                <a:lnTo>
                  <a:pt x="0" y="0"/>
                </a:lnTo>
                <a:lnTo>
                  <a:pt x="0" y="6919895"/>
                </a:lnTo>
                <a:close/>
              </a:path>
            </a:pathLst>
          </a:custGeom>
          <a:blipFill>
            <a:blip r:embed="rId2">
              <a:alphaModFix amt="99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06584" y="1905778"/>
            <a:ext cx="6273409" cy="6128206"/>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4"/>
              <a:stretch>
                <a:fillRect l="-23225" t="0" r="-23225" b="0"/>
              </a:stretch>
            </a:blipFill>
          </p:spPr>
        </p:sp>
      </p:grpSp>
      <p:sp>
        <p:nvSpPr>
          <p:cNvPr name="Freeform 6" id="6"/>
          <p:cNvSpPr/>
          <p:nvPr/>
        </p:nvSpPr>
        <p:spPr>
          <a:xfrm flipH="false" flipV="false" rot="0">
            <a:off x="2625187" y="-2312404"/>
            <a:ext cx="4003576" cy="3887108"/>
          </a:xfrm>
          <a:custGeom>
            <a:avLst/>
            <a:gdLst/>
            <a:ahLst/>
            <a:cxnLst/>
            <a:rect r="r" b="b" t="t" l="l"/>
            <a:pathLst>
              <a:path h="3887108" w="4003576">
                <a:moveTo>
                  <a:pt x="0" y="0"/>
                </a:moveTo>
                <a:lnTo>
                  <a:pt x="4003576" y="0"/>
                </a:lnTo>
                <a:lnTo>
                  <a:pt x="4003576" y="3887108"/>
                </a:lnTo>
                <a:lnTo>
                  <a:pt x="0" y="38871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560287" y="8365058"/>
            <a:ext cx="4003576" cy="3887108"/>
          </a:xfrm>
          <a:custGeom>
            <a:avLst/>
            <a:gdLst/>
            <a:ahLst/>
            <a:cxnLst/>
            <a:rect r="r" b="b" t="t" l="l"/>
            <a:pathLst>
              <a:path h="3887108" w="4003576">
                <a:moveTo>
                  <a:pt x="0" y="0"/>
                </a:moveTo>
                <a:lnTo>
                  <a:pt x="4003575" y="0"/>
                </a:lnTo>
                <a:lnTo>
                  <a:pt x="4003575" y="3887109"/>
                </a:lnTo>
                <a:lnTo>
                  <a:pt x="0" y="38871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5161180" y="-1491437"/>
            <a:ext cx="5931243" cy="4114800"/>
          </a:xfrm>
          <a:custGeom>
            <a:avLst/>
            <a:gdLst/>
            <a:ahLst/>
            <a:cxnLst/>
            <a:rect r="r" b="b" t="t" l="l"/>
            <a:pathLst>
              <a:path h="4114800" w="5931243">
                <a:moveTo>
                  <a:pt x="0" y="0"/>
                </a:moveTo>
                <a:lnTo>
                  <a:pt x="5931243" y="0"/>
                </a:lnTo>
                <a:lnTo>
                  <a:pt x="593124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4293678" y="8137367"/>
            <a:ext cx="5931243" cy="4114800"/>
          </a:xfrm>
          <a:custGeom>
            <a:avLst/>
            <a:gdLst/>
            <a:ahLst/>
            <a:cxnLst/>
            <a:rect r="r" b="b" t="t" l="l"/>
            <a:pathLst>
              <a:path h="4114800" w="5931243">
                <a:moveTo>
                  <a:pt x="0" y="0"/>
                </a:moveTo>
                <a:lnTo>
                  <a:pt x="5931244" y="0"/>
                </a:lnTo>
                <a:lnTo>
                  <a:pt x="593124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60000">
            <a:off x="6197802" y="2120599"/>
            <a:ext cx="11442790" cy="580390"/>
          </a:xfrm>
          <a:prstGeom prst="rect">
            <a:avLst/>
          </a:prstGeom>
        </p:spPr>
        <p:txBody>
          <a:bodyPr anchor="t" rtlCol="false" tIns="0" lIns="0" bIns="0" rIns="0">
            <a:spAutoFit/>
          </a:bodyPr>
          <a:lstStyle/>
          <a:p>
            <a:pPr algn="just" marL="734059" indent="-367030" lvl="1">
              <a:lnSpc>
                <a:spcPts val="4759"/>
              </a:lnSpc>
              <a:buAutoNum type="arabicPeriod" startAt="1"/>
            </a:pPr>
            <a:r>
              <a:rPr lang="en-US" sz="3399">
                <a:solidFill>
                  <a:srgbClr val="000000"/>
                </a:solidFill>
                <a:latin typeface="Open Sans"/>
              </a:rPr>
              <a:t>Poner en un recipiente los ingredientes secos.</a:t>
            </a:r>
          </a:p>
        </p:txBody>
      </p:sp>
      <p:sp>
        <p:nvSpPr>
          <p:cNvPr name="TextBox 11" id="11"/>
          <p:cNvSpPr txBox="true"/>
          <p:nvPr/>
        </p:nvSpPr>
        <p:spPr>
          <a:xfrm rot="0">
            <a:off x="6340105" y="2734122"/>
            <a:ext cx="10495533" cy="58039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a:rPr>
              <a:t>2. En otro recipiente los ingredientes mojados.</a:t>
            </a:r>
          </a:p>
        </p:txBody>
      </p:sp>
      <p:sp>
        <p:nvSpPr>
          <p:cNvPr name="TextBox 12" id="12"/>
          <p:cNvSpPr txBox="true"/>
          <p:nvPr/>
        </p:nvSpPr>
        <p:spPr>
          <a:xfrm rot="0">
            <a:off x="5601622" y="3409762"/>
            <a:ext cx="9559558" cy="58039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a:rPr>
              <a:t>3. Se juntan lo mojados y los secos.</a:t>
            </a:r>
          </a:p>
        </p:txBody>
      </p:sp>
      <p:sp>
        <p:nvSpPr>
          <p:cNvPr name="TextBox 13" id="13"/>
          <p:cNvSpPr txBox="true"/>
          <p:nvPr/>
        </p:nvSpPr>
        <p:spPr>
          <a:xfrm rot="0">
            <a:off x="6193609" y="4144010"/>
            <a:ext cx="9834047" cy="11804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a:rPr>
              <a:t>4. Se mezclan con una cuchara, ya que se despega de las paredes, se amasa.</a:t>
            </a:r>
          </a:p>
        </p:txBody>
      </p:sp>
      <p:sp>
        <p:nvSpPr>
          <p:cNvPr name="TextBox 14" id="14"/>
          <p:cNvSpPr txBox="true"/>
          <p:nvPr/>
        </p:nvSpPr>
        <p:spPr>
          <a:xfrm rot="0">
            <a:off x="6567128" y="5257800"/>
            <a:ext cx="11720872" cy="11804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a:rPr>
              <a:t>5. Cuando ya se amasó bien,se hacen bolitas, y se pone en una bandejita para horno.</a:t>
            </a:r>
          </a:p>
        </p:txBody>
      </p:sp>
      <p:sp>
        <p:nvSpPr>
          <p:cNvPr name="TextBox 15" id="15"/>
          <p:cNvSpPr txBox="true"/>
          <p:nvPr/>
        </p:nvSpPr>
        <p:spPr>
          <a:xfrm rot="0">
            <a:off x="5546227" y="6351634"/>
            <a:ext cx="13293755" cy="58039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a:rPr>
              <a:t>6. Se hornea por 20 min, a 180 grados centígrados.</a:t>
            </a:r>
          </a:p>
        </p:txBody>
      </p:sp>
      <p:sp>
        <p:nvSpPr>
          <p:cNvPr name="TextBox 16" id="16"/>
          <p:cNvSpPr txBox="true"/>
          <p:nvPr/>
        </p:nvSpPr>
        <p:spPr>
          <a:xfrm rot="0">
            <a:off x="6739200" y="7084424"/>
            <a:ext cx="11548800" cy="11804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a:rPr>
              <a:t>7. Se disfruta sin preocupaciones de comer mucha azúcar.</a:t>
            </a:r>
          </a:p>
        </p:txBody>
      </p:sp>
      <p:sp>
        <p:nvSpPr>
          <p:cNvPr name="TextBox 17" id="17"/>
          <p:cNvSpPr txBox="true"/>
          <p:nvPr/>
        </p:nvSpPr>
        <p:spPr>
          <a:xfrm rot="0">
            <a:off x="7973732" y="952500"/>
            <a:ext cx="5425202" cy="679450"/>
          </a:xfrm>
          <a:prstGeom prst="rect">
            <a:avLst/>
          </a:prstGeom>
        </p:spPr>
        <p:txBody>
          <a:bodyPr anchor="t" rtlCol="false" tIns="0" lIns="0" bIns="0" rIns="0">
            <a:spAutoFit/>
          </a:bodyPr>
          <a:lstStyle/>
          <a:p>
            <a:pPr algn="ctr">
              <a:lnSpc>
                <a:spcPts val="5599"/>
              </a:lnSpc>
            </a:pPr>
            <a:r>
              <a:rPr lang="en-US" sz="3999">
                <a:solidFill>
                  <a:srgbClr val="564033"/>
                </a:solidFill>
                <a:latin typeface="Open Sans Bold"/>
              </a:rPr>
              <a:t>PROCEDIMIENTO:</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1ECE5"/>
        </a:solidFill>
      </p:bgPr>
    </p:bg>
    <p:spTree>
      <p:nvGrpSpPr>
        <p:cNvPr id="1" name=""/>
        <p:cNvGrpSpPr/>
        <p:nvPr/>
      </p:nvGrpSpPr>
      <p:grpSpPr>
        <a:xfrm>
          <a:off x="0" y="0"/>
          <a:ext cx="0" cy="0"/>
          <a:chOff x="0" y="0"/>
          <a:chExt cx="0" cy="0"/>
        </a:xfrm>
      </p:grpSpPr>
      <p:sp>
        <p:nvSpPr>
          <p:cNvPr name="TextBox 2" id="2"/>
          <p:cNvSpPr txBox="true"/>
          <p:nvPr/>
        </p:nvSpPr>
        <p:spPr>
          <a:xfrm rot="0">
            <a:off x="3655928" y="1872395"/>
            <a:ext cx="10249646" cy="6079756"/>
          </a:xfrm>
          <a:prstGeom prst="rect">
            <a:avLst/>
          </a:prstGeom>
        </p:spPr>
        <p:txBody>
          <a:bodyPr anchor="t" rtlCol="false" tIns="0" lIns="0" bIns="0" rIns="0">
            <a:spAutoFit/>
          </a:bodyPr>
          <a:lstStyle/>
          <a:p>
            <a:pPr algn="ctr">
              <a:lnSpc>
                <a:spcPts val="15698"/>
              </a:lnSpc>
            </a:pPr>
            <a:r>
              <a:rPr lang="en-US" sz="15857">
                <a:solidFill>
                  <a:srgbClr val="000000"/>
                </a:solidFill>
                <a:latin typeface="Chewy"/>
              </a:rPr>
              <a:t>¡GRACIAS POR SU ATENCIÓN</a:t>
            </a:r>
            <a:r>
              <a:rPr lang="en-US" sz="15857">
                <a:solidFill>
                  <a:srgbClr val="000000"/>
                </a:solidFill>
                <a:latin typeface="Chewy"/>
              </a:rPr>
              <a:t>!</a:t>
            </a:r>
          </a:p>
        </p:txBody>
      </p:sp>
      <p:sp>
        <p:nvSpPr>
          <p:cNvPr name="Freeform 3" id="3"/>
          <p:cNvSpPr/>
          <p:nvPr/>
        </p:nvSpPr>
        <p:spPr>
          <a:xfrm flipH="false" flipV="false" rot="0">
            <a:off x="-1207110" y="15746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322378" y="7952152"/>
            <a:ext cx="5931243" cy="4114800"/>
          </a:xfrm>
          <a:custGeom>
            <a:avLst/>
            <a:gdLst/>
            <a:ahLst/>
            <a:cxnLst/>
            <a:rect r="r" b="b" t="t" l="l"/>
            <a:pathLst>
              <a:path h="4114800" w="5931243">
                <a:moveTo>
                  <a:pt x="0" y="0"/>
                </a:moveTo>
                <a:lnTo>
                  <a:pt x="5931244" y="0"/>
                </a:lnTo>
                <a:lnTo>
                  <a:pt x="593124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1664778" y="-271630"/>
            <a:ext cx="7315200" cy="3697501"/>
          </a:xfrm>
          <a:custGeom>
            <a:avLst/>
            <a:gdLst/>
            <a:ahLst/>
            <a:cxnLst/>
            <a:rect r="r" b="b" t="t" l="l"/>
            <a:pathLst>
              <a:path h="3697501" w="7315200">
                <a:moveTo>
                  <a:pt x="0" y="0"/>
                </a:moveTo>
                <a:lnTo>
                  <a:pt x="7315200" y="0"/>
                </a:lnTo>
                <a:lnTo>
                  <a:pt x="7315200" y="3697501"/>
                </a:lnTo>
                <a:lnTo>
                  <a:pt x="0" y="36975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7023766"/>
            <a:ext cx="3465921" cy="4114800"/>
          </a:xfrm>
          <a:custGeom>
            <a:avLst/>
            <a:gdLst/>
            <a:ahLst/>
            <a:cxnLst/>
            <a:rect r="r" b="b" t="t" l="l"/>
            <a:pathLst>
              <a:path h="4114800" w="3465921">
                <a:moveTo>
                  <a:pt x="0" y="0"/>
                </a:moveTo>
                <a:lnTo>
                  <a:pt x="3465921" y="0"/>
                </a:lnTo>
                <a:lnTo>
                  <a:pt x="346592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pic>
        <p:nvPicPr>
          <p:cNvPr name="Picture 7" id="7"/>
          <p:cNvPicPr>
            <a:picLocks noChangeAspect="true"/>
          </p:cNvPicPr>
          <p:nvPr/>
        </p:nvPicPr>
        <p:blipFill>
          <a:blip r:embed="rId10"/>
          <a:srcRect l="0" t="0" r="0" b="0"/>
          <a:stretch>
            <a:fillRect/>
          </a:stretch>
        </p:blipFill>
        <p:spPr>
          <a:xfrm flipH="false" flipV="false" rot="0">
            <a:off x="12774872" y="853151"/>
            <a:ext cx="4635728" cy="4754593"/>
          </a:xfrm>
          <a:prstGeom prst="rect">
            <a:avLst/>
          </a:prstGeom>
        </p:spPr>
      </p:pic>
      <p:sp>
        <p:nvSpPr>
          <p:cNvPr name="Freeform 8" id="8"/>
          <p:cNvSpPr/>
          <p:nvPr/>
        </p:nvSpPr>
        <p:spPr>
          <a:xfrm flipH="false" flipV="false" rot="0">
            <a:off x="13680199" y="5607744"/>
            <a:ext cx="3284359" cy="4114800"/>
          </a:xfrm>
          <a:custGeom>
            <a:avLst/>
            <a:gdLst/>
            <a:ahLst/>
            <a:cxnLst/>
            <a:rect r="r" b="b" t="t" l="l"/>
            <a:pathLst>
              <a:path h="4114800" w="3284359">
                <a:moveTo>
                  <a:pt x="0" y="0"/>
                </a:moveTo>
                <a:lnTo>
                  <a:pt x="3284359" y="0"/>
                </a:lnTo>
                <a:lnTo>
                  <a:pt x="3284359"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665099" y="-1343145"/>
            <a:ext cx="4025023" cy="4114800"/>
          </a:xfrm>
          <a:custGeom>
            <a:avLst/>
            <a:gdLst/>
            <a:ahLst/>
            <a:cxnLst/>
            <a:rect r="r" b="b" t="t" l="l"/>
            <a:pathLst>
              <a:path h="4114800" w="4025023">
                <a:moveTo>
                  <a:pt x="0" y="0"/>
                </a:moveTo>
                <a:lnTo>
                  <a:pt x="4025023" y="0"/>
                </a:lnTo>
                <a:lnTo>
                  <a:pt x="4025023"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1732960" y="9081166"/>
            <a:ext cx="4025023" cy="4114800"/>
          </a:xfrm>
          <a:custGeom>
            <a:avLst/>
            <a:gdLst/>
            <a:ahLst/>
            <a:cxnLst/>
            <a:rect r="r" b="b" t="t" l="l"/>
            <a:pathLst>
              <a:path h="4114800" w="4025023">
                <a:moveTo>
                  <a:pt x="0" y="0"/>
                </a:moveTo>
                <a:lnTo>
                  <a:pt x="4025023" y="0"/>
                </a:lnTo>
                <a:lnTo>
                  <a:pt x="4025023"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11132693" y="8734546"/>
            <a:ext cx="4025023" cy="4114800"/>
          </a:xfrm>
          <a:custGeom>
            <a:avLst/>
            <a:gdLst/>
            <a:ahLst/>
            <a:cxnLst/>
            <a:rect r="r" b="b" t="t" l="l"/>
            <a:pathLst>
              <a:path h="4114800" w="4025023">
                <a:moveTo>
                  <a:pt x="0" y="0"/>
                </a:moveTo>
                <a:lnTo>
                  <a:pt x="4025022" y="0"/>
                </a:lnTo>
                <a:lnTo>
                  <a:pt x="402502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0">
            <a:off x="10762361" y="-2057400"/>
            <a:ext cx="4025023" cy="4114800"/>
          </a:xfrm>
          <a:custGeom>
            <a:avLst/>
            <a:gdLst/>
            <a:ahLst/>
            <a:cxnLst/>
            <a:rect r="r" b="b" t="t" l="l"/>
            <a:pathLst>
              <a:path h="4114800" w="4025023">
                <a:moveTo>
                  <a:pt x="0" y="0"/>
                </a:moveTo>
                <a:lnTo>
                  <a:pt x="4025022" y="0"/>
                </a:lnTo>
                <a:lnTo>
                  <a:pt x="402502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E7D8"/>
        </a:solidFill>
      </p:bgPr>
    </p:bg>
    <p:spTree>
      <p:nvGrpSpPr>
        <p:cNvPr id="1" name=""/>
        <p:cNvGrpSpPr/>
        <p:nvPr/>
      </p:nvGrpSpPr>
      <p:grpSpPr>
        <a:xfrm>
          <a:off x="0" y="0"/>
          <a:ext cx="0" cy="0"/>
          <a:chOff x="0" y="0"/>
          <a:chExt cx="0" cy="0"/>
        </a:xfrm>
      </p:grpSpPr>
      <p:sp>
        <p:nvSpPr>
          <p:cNvPr name="Freeform 2" id="2"/>
          <p:cNvSpPr/>
          <p:nvPr/>
        </p:nvSpPr>
        <p:spPr>
          <a:xfrm flipH="false" flipV="true" rot="4945763">
            <a:off x="-1439529" y="-4427866"/>
            <a:ext cx="6843032" cy="9336991"/>
          </a:xfrm>
          <a:custGeom>
            <a:avLst/>
            <a:gdLst/>
            <a:ahLst/>
            <a:cxnLst/>
            <a:rect r="r" b="b" t="t" l="l"/>
            <a:pathLst>
              <a:path h="9336991" w="6843032">
                <a:moveTo>
                  <a:pt x="0" y="9336991"/>
                </a:moveTo>
                <a:lnTo>
                  <a:pt x="6843032" y="9336991"/>
                </a:lnTo>
                <a:lnTo>
                  <a:pt x="6843032" y="0"/>
                </a:lnTo>
                <a:lnTo>
                  <a:pt x="0" y="0"/>
                </a:lnTo>
                <a:lnTo>
                  <a:pt x="0" y="933699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160463">
            <a:off x="13515815" y="7854940"/>
            <a:ext cx="6203985" cy="6429000"/>
          </a:xfrm>
          <a:custGeom>
            <a:avLst/>
            <a:gdLst/>
            <a:ahLst/>
            <a:cxnLst/>
            <a:rect r="r" b="b" t="t" l="l"/>
            <a:pathLst>
              <a:path h="6429000" w="6203985">
                <a:moveTo>
                  <a:pt x="0" y="0"/>
                </a:moveTo>
                <a:lnTo>
                  <a:pt x="6203985" y="0"/>
                </a:lnTo>
                <a:lnTo>
                  <a:pt x="6203985" y="6429000"/>
                </a:lnTo>
                <a:lnTo>
                  <a:pt x="0" y="6429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46890" y="7893051"/>
            <a:ext cx="4565737" cy="4114800"/>
          </a:xfrm>
          <a:custGeom>
            <a:avLst/>
            <a:gdLst/>
            <a:ahLst/>
            <a:cxnLst/>
            <a:rect r="r" b="b" t="t" l="l"/>
            <a:pathLst>
              <a:path h="4114800" w="4565737">
                <a:moveTo>
                  <a:pt x="0" y="0"/>
                </a:moveTo>
                <a:lnTo>
                  <a:pt x="4565737" y="0"/>
                </a:lnTo>
                <a:lnTo>
                  <a:pt x="456573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7746631" y="2062984"/>
            <a:ext cx="5275385" cy="4114800"/>
          </a:xfrm>
          <a:custGeom>
            <a:avLst/>
            <a:gdLst/>
            <a:ahLst/>
            <a:cxnLst/>
            <a:rect r="r" b="b" t="t" l="l"/>
            <a:pathLst>
              <a:path h="4114800" w="5275385">
                <a:moveTo>
                  <a:pt x="0" y="0"/>
                </a:moveTo>
                <a:lnTo>
                  <a:pt x="5275384" y="0"/>
                </a:lnTo>
                <a:lnTo>
                  <a:pt x="527538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4670865" y="-1028700"/>
            <a:ext cx="4609246" cy="4114800"/>
          </a:xfrm>
          <a:custGeom>
            <a:avLst/>
            <a:gdLst/>
            <a:ahLst/>
            <a:cxnLst/>
            <a:rect r="r" b="b" t="t" l="l"/>
            <a:pathLst>
              <a:path h="4114800" w="4609246">
                <a:moveTo>
                  <a:pt x="0" y="0"/>
                </a:moveTo>
                <a:lnTo>
                  <a:pt x="4609247" y="0"/>
                </a:lnTo>
                <a:lnTo>
                  <a:pt x="460924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374806" y="6177784"/>
            <a:ext cx="4544680" cy="3416085"/>
          </a:xfrm>
          <a:custGeom>
            <a:avLst/>
            <a:gdLst/>
            <a:ahLst/>
            <a:cxnLst/>
            <a:rect r="r" b="b" t="t" l="l"/>
            <a:pathLst>
              <a:path h="3416085" w="4544680">
                <a:moveTo>
                  <a:pt x="0" y="0"/>
                </a:moveTo>
                <a:lnTo>
                  <a:pt x="4544680" y="0"/>
                </a:lnTo>
                <a:lnTo>
                  <a:pt x="4544680" y="3416085"/>
                </a:lnTo>
                <a:lnTo>
                  <a:pt x="0" y="3416085"/>
                </a:lnTo>
                <a:lnTo>
                  <a:pt x="0" y="0"/>
                </a:lnTo>
                <a:close/>
              </a:path>
            </a:pathLst>
          </a:custGeom>
          <a:blipFill>
            <a:blip r:embed="rId12"/>
            <a:stretch>
              <a:fillRect l="0" t="0" r="0" b="0"/>
            </a:stretch>
          </a:blipFill>
        </p:spPr>
      </p:sp>
      <p:sp>
        <p:nvSpPr>
          <p:cNvPr name="TextBox 8" id="8"/>
          <p:cNvSpPr txBox="true"/>
          <p:nvPr/>
        </p:nvSpPr>
        <p:spPr>
          <a:xfrm rot="0">
            <a:off x="6782401" y="841289"/>
            <a:ext cx="9835406" cy="1076325"/>
          </a:xfrm>
          <a:prstGeom prst="rect">
            <a:avLst/>
          </a:prstGeom>
        </p:spPr>
        <p:txBody>
          <a:bodyPr anchor="t" rtlCol="false" tIns="0" lIns="0" bIns="0" rIns="0">
            <a:spAutoFit/>
          </a:bodyPr>
          <a:lstStyle/>
          <a:p>
            <a:pPr algn="l">
              <a:lnSpc>
                <a:spcPts val="8400"/>
              </a:lnSpc>
            </a:pPr>
            <a:r>
              <a:rPr lang="en-US" sz="7000" spc="112">
                <a:solidFill>
                  <a:srgbClr val="5B453A"/>
                </a:solidFill>
                <a:latin typeface="Barlow Ultra-Bold"/>
              </a:rPr>
              <a:t>PALABRAS CLAVE</a:t>
            </a:r>
          </a:p>
        </p:txBody>
      </p:sp>
      <p:sp>
        <p:nvSpPr>
          <p:cNvPr name="TextBox 9" id="9"/>
          <p:cNvSpPr txBox="true"/>
          <p:nvPr/>
        </p:nvSpPr>
        <p:spPr>
          <a:xfrm rot="0">
            <a:off x="5432927" y="133106"/>
            <a:ext cx="6623704" cy="727233"/>
          </a:xfrm>
          <a:prstGeom prst="rect">
            <a:avLst/>
          </a:prstGeom>
        </p:spPr>
        <p:txBody>
          <a:bodyPr anchor="t" rtlCol="false" tIns="0" lIns="0" bIns="0" rIns="0">
            <a:spAutoFit/>
          </a:bodyPr>
          <a:lstStyle/>
          <a:p>
            <a:pPr algn="r" marL="0" indent="0" lvl="0">
              <a:lnSpc>
                <a:spcPts val="2841"/>
              </a:lnSpc>
              <a:spcBef>
                <a:spcPct val="0"/>
              </a:spcBef>
            </a:pPr>
            <a:r>
              <a:rPr lang="en-US" sz="2368" spc="177" strike="noStrike" u="none">
                <a:solidFill>
                  <a:srgbClr val="000000"/>
                </a:solidFill>
                <a:latin typeface="Barlow"/>
              </a:rPr>
              <a:t>. </a:t>
            </a:r>
          </a:p>
          <a:p>
            <a:pPr algn="r" marL="0" indent="0" lvl="0">
              <a:lnSpc>
                <a:spcPts val="2841"/>
              </a:lnSpc>
              <a:spcBef>
                <a:spcPct val="0"/>
              </a:spcBef>
            </a:pPr>
          </a:p>
        </p:txBody>
      </p:sp>
      <p:sp>
        <p:nvSpPr>
          <p:cNvPr name="TextBox 10" id="10"/>
          <p:cNvSpPr txBox="true"/>
          <p:nvPr/>
        </p:nvSpPr>
        <p:spPr>
          <a:xfrm rot="0">
            <a:off x="2889241" y="2315195"/>
            <a:ext cx="2918062" cy="679450"/>
          </a:xfrm>
          <a:prstGeom prst="rect">
            <a:avLst/>
          </a:prstGeom>
        </p:spPr>
        <p:txBody>
          <a:bodyPr anchor="t" rtlCol="false" tIns="0" lIns="0" bIns="0" rIns="0">
            <a:spAutoFit/>
          </a:bodyPr>
          <a:lstStyle/>
          <a:p>
            <a:pPr algn="ctr">
              <a:lnSpc>
                <a:spcPts val="5599"/>
              </a:lnSpc>
            </a:pPr>
            <a:r>
              <a:rPr lang="en-US" sz="3999">
                <a:solidFill>
                  <a:srgbClr val="000000"/>
                </a:solidFill>
                <a:latin typeface="Open Sans"/>
              </a:rPr>
              <a:t>Saludable </a:t>
            </a:r>
          </a:p>
        </p:txBody>
      </p:sp>
      <p:sp>
        <p:nvSpPr>
          <p:cNvPr name="TextBox 11" id="11"/>
          <p:cNvSpPr txBox="true"/>
          <p:nvPr/>
        </p:nvSpPr>
        <p:spPr>
          <a:xfrm rot="0">
            <a:off x="3169678" y="2918446"/>
            <a:ext cx="2263249" cy="679450"/>
          </a:xfrm>
          <a:prstGeom prst="rect">
            <a:avLst/>
          </a:prstGeom>
        </p:spPr>
        <p:txBody>
          <a:bodyPr anchor="t" rtlCol="false" tIns="0" lIns="0" bIns="0" rIns="0">
            <a:spAutoFit/>
          </a:bodyPr>
          <a:lstStyle/>
          <a:p>
            <a:pPr algn="ctr">
              <a:lnSpc>
                <a:spcPts val="5599"/>
              </a:lnSpc>
            </a:pPr>
            <a:r>
              <a:rPr lang="en-US" sz="3999">
                <a:solidFill>
                  <a:srgbClr val="000000"/>
                </a:solidFill>
                <a:latin typeface="Open Sans"/>
              </a:rPr>
              <a:t>Diabetes </a:t>
            </a:r>
          </a:p>
        </p:txBody>
      </p:sp>
      <p:sp>
        <p:nvSpPr>
          <p:cNvPr name="TextBox 12" id="12"/>
          <p:cNvSpPr txBox="true"/>
          <p:nvPr/>
        </p:nvSpPr>
        <p:spPr>
          <a:xfrm rot="0">
            <a:off x="1635979" y="3567934"/>
            <a:ext cx="5424587" cy="679450"/>
          </a:xfrm>
          <a:prstGeom prst="rect">
            <a:avLst/>
          </a:prstGeom>
        </p:spPr>
        <p:txBody>
          <a:bodyPr anchor="t" rtlCol="false" tIns="0" lIns="0" bIns="0" rIns="0">
            <a:spAutoFit/>
          </a:bodyPr>
          <a:lstStyle/>
          <a:p>
            <a:pPr algn="ctr">
              <a:lnSpc>
                <a:spcPts val="5599"/>
              </a:lnSpc>
            </a:pPr>
            <a:r>
              <a:rPr lang="en-US" sz="3999">
                <a:solidFill>
                  <a:srgbClr val="000000"/>
                </a:solidFill>
                <a:latin typeface="Open Sans"/>
              </a:rPr>
              <a:t>Galletas </a:t>
            </a:r>
          </a:p>
        </p:txBody>
      </p:sp>
      <p:sp>
        <p:nvSpPr>
          <p:cNvPr name="TextBox 13" id="13"/>
          <p:cNvSpPr txBox="true"/>
          <p:nvPr/>
        </p:nvSpPr>
        <p:spPr>
          <a:xfrm rot="0">
            <a:off x="2249546" y="5591175"/>
            <a:ext cx="4541143" cy="679450"/>
          </a:xfrm>
          <a:prstGeom prst="rect">
            <a:avLst/>
          </a:prstGeom>
        </p:spPr>
        <p:txBody>
          <a:bodyPr anchor="t" rtlCol="false" tIns="0" lIns="0" bIns="0" rIns="0">
            <a:spAutoFit/>
          </a:bodyPr>
          <a:lstStyle/>
          <a:p>
            <a:pPr algn="ctr">
              <a:lnSpc>
                <a:spcPts val="5599"/>
              </a:lnSpc>
            </a:pPr>
            <a:r>
              <a:rPr lang="en-US" sz="3999">
                <a:solidFill>
                  <a:srgbClr val="000000"/>
                </a:solidFill>
                <a:latin typeface="Open Sans"/>
              </a:rPr>
              <a:t>Sustituto de azucar</a:t>
            </a:r>
          </a:p>
        </p:txBody>
      </p:sp>
      <p:sp>
        <p:nvSpPr>
          <p:cNvPr name="TextBox 14" id="14"/>
          <p:cNvSpPr txBox="true"/>
          <p:nvPr/>
        </p:nvSpPr>
        <p:spPr>
          <a:xfrm rot="0">
            <a:off x="482099" y="5067300"/>
            <a:ext cx="8279415" cy="679450"/>
          </a:xfrm>
          <a:prstGeom prst="rect">
            <a:avLst/>
          </a:prstGeom>
        </p:spPr>
        <p:txBody>
          <a:bodyPr anchor="t" rtlCol="false" tIns="0" lIns="0" bIns="0" rIns="0">
            <a:spAutoFit/>
          </a:bodyPr>
          <a:lstStyle/>
          <a:p>
            <a:pPr algn="ctr">
              <a:lnSpc>
                <a:spcPts val="5599"/>
              </a:lnSpc>
            </a:pPr>
            <a:r>
              <a:rPr lang="en-US" sz="3999">
                <a:solidFill>
                  <a:srgbClr val="000000"/>
                </a:solidFill>
                <a:latin typeface="Open Sans"/>
              </a:rPr>
              <a:t>Harina de almendras </a:t>
            </a:r>
          </a:p>
        </p:txBody>
      </p:sp>
      <p:sp>
        <p:nvSpPr>
          <p:cNvPr name="TextBox 15" id="15"/>
          <p:cNvSpPr txBox="true"/>
          <p:nvPr/>
        </p:nvSpPr>
        <p:spPr>
          <a:xfrm rot="0">
            <a:off x="219491" y="4056695"/>
            <a:ext cx="7732346" cy="679450"/>
          </a:xfrm>
          <a:prstGeom prst="rect">
            <a:avLst/>
          </a:prstGeom>
        </p:spPr>
        <p:txBody>
          <a:bodyPr anchor="t" rtlCol="false" tIns="0" lIns="0" bIns="0" rIns="0">
            <a:spAutoFit/>
          </a:bodyPr>
          <a:lstStyle/>
          <a:p>
            <a:pPr algn="ctr">
              <a:lnSpc>
                <a:spcPts val="5599"/>
              </a:lnSpc>
            </a:pPr>
            <a:r>
              <a:rPr lang="en-US" sz="3999">
                <a:solidFill>
                  <a:srgbClr val="000000"/>
                </a:solidFill>
                <a:latin typeface="Open Sans"/>
              </a:rPr>
              <a:t>Avena</a:t>
            </a:r>
          </a:p>
        </p:txBody>
      </p:sp>
      <p:sp>
        <p:nvSpPr>
          <p:cNvPr name="TextBox 16" id="16"/>
          <p:cNvSpPr txBox="true"/>
          <p:nvPr/>
        </p:nvSpPr>
        <p:spPr>
          <a:xfrm rot="0">
            <a:off x="1286199" y="4626862"/>
            <a:ext cx="6665638" cy="679450"/>
          </a:xfrm>
          <a:prstGeom prst="rect">
            <a:avLst/>
          </a:prstGeom>
        </p:spPr>
        <p:txBody>
          <a:bodyPr anchor="t" rtlCol="false" tIns="0" lIns="0" bIns="0" rIns="0">
            <a:spAutoFit/>
          </a:bodyPr>
          <a:lstStyle/>
          <a:p>
            <a:pPr algn="ctr">
              <a:lnSpc>
                <a:spcPts val="5599"/>
              </a:lnSpc>
            </a:pPr>
            <a:r>
              <a:rPr lang="en-US" sz="3999">
                <a:solidFill>
                  <a:srgbClr val="000000"/>
                </a:solidFill>
                <a:latin typeface="Open Sans"/>
              </a:rPr>
              <a:t>Frutos secos</a:t>
            </a:r>
          </a:p>
        </p:txBody>
      </p:sp>
      <p:sp>
        <p:nvSpPr>
          <p:cNvPr name="TextBox 17" id="17"/>
          <p:cNvSpPr txBox="true"/>
          <p:nvPr/>
        </p:nvSpPr>
        <p:spPr>
          <a:xfrm rot="0">
            <a:off x="2249546" y="6194425"/>
            <a:ext cx="4744522" cy="679450"/>
          </a:xfrm>
          <a:prstGeom prst="rect">
            <a:avLst/>
          </a:prstGeom>
        </p:spPr>
        <p:txBody>
          <a:bodyPr anchor="t" rtlCol="false" tIns="0" lIns="0" bIns="0" rIns="0">
            <a:spAutoFit/>
          </a:bodyPr>
          <a:lstStyle/>
          <a:p>
            <a:pPr algn="ctr">
              <a:lnSpc>
                <a:spcPts val="5599"/>
              </a:lnSpc>
            </a:pPr>
            <a:r>
              <a:rPr lang="en-US" sz="3999">
                <a:solidFill>
                  <a:srgbClr val="000000"/>
                </a:solidFill>
                <a:latin typeface="Open Sans"/>
              </a:rPr>
              <a:t>Insulina en diabetes</a:t>
            </a:r>
          </a:p>
        </p:txBody>
      </p:sp>
      <p:sp>
        <p:nvSpPr>
          <p:cNvPr name="Freeform 18" id="18"/>
          <p:cNvSpPr/>
          <p:nvPr/>
        </p:nvSpPr>
        <p:spPr>
          <a:xfrm flipH="false" flipV="false" rot="0">
            <a:off x="2749022" y="2554331"/>
            <a:ext cx="280437" cy="277378"/>
          </a:xfrm>
          <a:custGeom>
            <a:avLst/>
            <a:gdLst/>
            <a:ahLst/>
            <a:cxnLst/>
            <a:rect r="r" b="b" t="t" l="l"/>
            <a:pathLst>
              <a:path h="277378" w="280437">
                <a:moveTo>
                  <a:pt x="0" y="0"/>
                </a:moveTo>
                <a:lnTo>
                  <a:pt x="280438" y="0"/>
                </a:lnTo>
                <a:lnTo>
                  <a:pt x="280438" y="277379"/>
                </a:lnTo>
                <a:lnTo>
                  <a:pt x="0" y="27737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false" flipV="false" rot="0">
            <a:off x="2749022" y="3180701"/>
            <a:ext cx="280437" cy="277378"/>
          </a:xfrm>
          <a:custGeom>
            <a:avLst/>
            <a:gdLst/>
            <a:ahLst/>
            <a:cxnLst/>
            <a:rect r="r" b="b" t="t" l="l"/>
            <a:pathLst>
              <a:path h="277378" w="280437">
                <a:moveTo>
                  <a:pt x="0" y="0"/>
                </a:moveTo>
                <a:lnTo>
                  <a:pt x="280438" y="0"/>
                </a:lnTo>
                <a:lnTo>
                  <a:pt x="280438" y="277378"/>
                </a:lnTo>
                <a:lnTo>
                  <a:pt x="0" y="27737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2749022" y="3807071"/>
            <a:ext cx="280437" cy="277378"/>
          </a:xfrm>
          <a:custGeom>
            <a:avLst/>
            <a:gdLst/>
            <a:ahLst/>
            <a:cxnLst/>
            <a:rect r="r" b="b" t="t" l="l"/>
            <a:pathLst>
              <a:path h="277378" w="280437">
                <a:moveTo>
                  <a:pt x="0" y="0"/>
                </a:moveTo>
                <a:lnTo>
                  <a:pt x="280438" y="0"/>
                </a:lnTo>
                <a:lnTo>
                  <a:pt x="280438" y="277378"/>
                </a:lnTo>
                <a:lnTo>
                  <a:pt x="0" y="27737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1" id="21"/>
          <p:cNvSpPr/>
          <p:nvPr/>
        </p:nvSpPr>
        <p:spPr>
          <a:xfrm flipH="false" flipV="false" rot="0">
            <a:off x="2749022" y="4339959"/>
            <a:ext cx="280437" cy="277378"/>
          </a:xfrm>
          <a:custGeom>
            <a:avLst/>
            <a:gdLst/>
            <a:ahLst/>
            <a:cxnLst/>
            <a:rect r="r" b="b" t="t" l="l"/>
            <a:pathLst>
              <a:path h="277378" w="280437">
                <a:moveTo>
                  <a:pt x="0" y="0"/>
                </a:moveTo>
                <a:lnTo>
                  <a:pt x="280438" y="0"/>
                </a:lnTo>
                <a:lnTo>
                  <a:pt x="280438" y="277378"/>
                </a:lnTo>
                <a:lnTo>
                  <a:pt x="0" y="27737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2" id="22"/>
          <p:cNvSpPr/>
          <p:nvPr/>
        </p:nvSpPr>
        <p:spPr>
          <a:xfrm flipH="false" flipV="false" rot="0">
            <a:off x="2749022" y="4868385"/>
            <a:ext cx="278149" cy="275115"/>
          </a:xfrm>
          <a:custGeom>
            <a:avLst/>
            <a:gdLst/>
            <a:ahLst/>
            <a:cxnLst/>
            <a:rect r="r" b="b" t="t" l="l"/>
            <a:pathLst>
              <a:path h="275115" w="278149">
                <a:moveTo>
                  <a:pt x="0" y="0"/>
                </a:moveTo>
                <a:lnTo>
                  <a:pt x="278149" y="0"/>
                </a:lnTo>
                <a:lnTo>
                  <a:pt x="278149" y="275115"/>
                </a:lnTo>
                <a:lnTo>
                  <a:pt x="0" y="27511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3" id="23"/>
          <p:cNvSpPr/>
          <p:nvPr/>
        </p:nvSpPr>
        <p:spPr>
          <a:xfrm flipH="false" flipV="false" rot="0">
            <a:off x="1703838" y="5307568"/>
            <a:ext cx="278149" cy="275115"/>
          </a:xfrm>
          <a:custGeom>
            <a:avLst/>
            <a:gdLst/>
            <a:ahLst/>
            <a:cxnLst/>
            <a:rect r="r" b="b" t="t" l="l"/>
            <a:pathLst>
              <a:path h="275115" w="278149">
                <a:moveTo>
                  <a:pt x="0" y="0"/>
                </a:moveTo>
                <a:lnTo>
                  <a:pt x="278149" y="0"/>
                </a:lnTo>
                <a:lnTo>
                  <a:pt x="278149" y="275115"/>
                </a:lnTo>
                <a:lnTo>
                  <a:pt x="0" y="27511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4" id="24"/>
          <p:cNvSpPr/>
          <p:nvPr/>
        </p:nvSpPr>
        <p:spPr>
          <a:xfrm flipH="false" flipV="false" rot="0">
            <a:off x="1842912" y="5831443"/>
            <a:ext cx="278149" cy="275115"/>
          </a:xfrm>
          <a:custGeom>
            <a:avLst/>
            <a:gdLst/>
            <a:ahLst/>
            <a:cxnLst/>
            <a:rect r="r" b="b" t="t" l="l"/>
            <a:pathLst>
              <a:path h="275115" w="278149">
                <a:moveTo>
                  <a:pt x="0" y="0"/>
                </a:moveTo>
                <a:lnTo>
                  <a:pt x="278149" y="0"/>
                </a:lnTo>
                <a:lnTo>
                  <a:pt x="278149" y="275115"/>
                </a:lnTo>
                <a:lnTo>
                  <a:pt x="0" y="27511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false" flipV="false" rot="0">
            <a:off x="1842912" y="6503921"/>
            <a:ext cx="302730" cy="299427"/>
          </a:xfrm>
          <a:custGeom>
            <a:avLst/>
            <a:gdLst/>
            <a:ahLst/>
            <a:cxnLst/>
            <a:rect r="r" b="b" t="t" l="l"/>
            <a:pathLst>
              <a:path h="299427" w="302730">
                <a:moveTo>
                  <a:pt x="0" y="0"/>
                </a:moveTo>
                <a:lnTo>
                  <a:pt x="302730" y="0"/>
                </a:lnTo>
                <a:lnTo>
                  <a:pt x="302730" y="299428"/>
                </a:lnTo>
                <a:lnTo>
                  <a:pt x="0" y="29942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EBDE"/>
        </a:solidFill>
      </p:bgPr>
    </p:bg>
    <p:spTree>
      <p:nvGrpSpPr>
        <p:cNvPr id="1" name=""/>
        <p:cNvGrpSpPr/>
        <p:nvPr/>
      </p:nvGrpSpPr>
      <p:grpSpPr>
        <a:xfrm>
          <a:off x="0" y="0"/>
          <a:ext cx="0" cy="0"/>
          <a:chOff x="0" y="0"/>
          <a:chExt cx="0" cy="0"/>
        </a:xfrm>
      </p:grpSpPr>
      <p:sp>
        <p:nvSpPr>
          <p:cNvPr name="Freeform 2" id="2"/>
          <p:cNvSpPr/>
          <p:nvPr/>
        </p:nvSpPr>
        <p:spPr>
          <a:xfrm flipH="false" flipV="true" rot="8418889">
            <a:off x="13667557" y="-324480"/>
            <a:ext cx="9240886" cy="10935960"/>
          </a:xfrm>
          <a:custGeom>
            <a:avLst/>
            <a:gdLst/>
            <a:ahLst/>
            <a:cxnLst/>
            <a:rect r="r" b="b" t="t" l="l"/>
            <a:pathLst>
              <a:path h="10935960" w="9240886">
                <a:moveTo>
                  <a:pt x="0" y="10935960"/>
                </a:moveTo>
                <a:lnTo>
                  <a:pt x="9240886" y="10935960"/>
                </a:lnTo>
                <a:lnTo>
                  <a:pt x="9240886" y="0"/>
                </a:lnTo>
                <a:lnTo>
                  <a:pt x="0" y="0"/>
                </a:lnTo>
                <a:lnTo>
                  <a:pt x="0" y="10935960"/>
                </a:lnTo>
                <a:close/>
              </a:path>
            </a:pathLst>
          </a:custGeom>
          <a:blipFill>
            <a:blip r:embed="rId2">
              <a:alphaModFix amt="99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09500" y="3204964"/>
            <a:ext cx="13054022" cy="4240467"/>
          </a:xfrm>
          <a:prstGeom prst="rect">
            <a:avLst/>
          </a:prstGeom>
        </p:spPr>
        <p:txBody>
          <a:bodyPr anchor="t" rtlCol="false" tIns="0" lIns="0" bIns="0" rIns="0">
            <a:spAutoFit/>
          </a:bodyPr>
          <a:lstStyle/>
          <a:p>
            <a:pPr algn="l">
              <a:lnSpc>
                <a:spcPts val="4802"/>
              </a:lnSpc>
            </a:pPr>
            <a:r>
              <a:rPr lang="en-US" sz="3201" spc="32">
                <a:solidFill>
                  <a:srgbClr val="5B453A"/>
                </a:solidFill>
                <a:latin typeface="Barlow Bold"/>
              </a:rPr>
              <a:t>Cookids</a:t>
            </a:r>
            <a:r>
              <a:rPr lang="en-US" sz="3201" spc="32">
                <a:solidFill>
                  <a:srgbClr val="5B453A"/>
                </a:solidFill>
                <a:latin typeface="Barlow Light"/>
              </a:rPr>
              <a:t>: Plan de negocio sobre la elaboración y comercialización de galletas saludables para niños de etapa escolar en la ciudad de Bogotá, Colombia.</a:t>
            </a:r>
          </a:p>
          <a:p>
            <a:pPr algn="l">
              <a:lnSpc>
                <a:spcPts val="4802"/>
              </a:lnSpc>
            </a:pPr>
          </a:p>
          <a:p>
            <a:pPr algn="l">
              <a:lnSpc>
                <a:spcPts val="4802"/>
              </a:lnSpc>
            </a:pPr>
            <a:r>
              <a:rPr lang="en-US" sz="3201" spc="32">
                <a:solidFill>
                  <a:srgbClr val="5B453A"/>
                </a:solidFill>
                <a:latin typeface="Barlow Bold"/>
              </a:rPr>
              <a:t>Referencia</a:t>
            </a:r>
            <a:r>
              <a:rPr lang="en-US" sz="3201" spc="32">
                <a:solidFill>
                  <a:srgbClr val="5B453A"/>
                </a:solidFill>
                <a:latin typeface="Barlow Light"/>
              </a:rPr>
              <a:t>: Díaz Rúa , YA , Piñarete Guzmán, JA &amp; Rubio González, J. (2020). Plan de negocio Galletas Saludables Cookids.</a:t>
            </a:r>
          </a:p>
          <a:p>
            <a:pPr algn="l">
              <a:lnSpc>
                <a:spcPts val="4802"/>
              </a:lnSpc>
            </a:pPr>
          </a:p>
        </p:txBody>
      </p:sp>
      <p:sp>
        <p:nvSpPr>
          <p:cNvPr name="Freeform 4" id="4"/>
          <p:cNvSpPr/>
          <p:nvPr/>
        </p:nvSpPr>
        <p:spPr>
          <a:xfrm flipH="false" flipV="false" rot="-10381762">
            <a:off x="14269974" y="1868637"/>
            <a:ext cx="2133669" cy="2079358"/>
          </a:xfrm>
          <a:custGeom>
            <a:avLst/>
            <a:gdLst/>
            <a:ahLst/>
            <a:cxnLst/>
            <a:rect r="r" b="b" t="t" l="l"/>
            <a:pathLst>
              <a:path h="2079358" w="2133669">
                <a:moveTo>
                  <a:pt x="0" y="0"/>
                </a:moveTo>
                <a:lnTo>
                  <a:pt x="2133669" y="0"/>
                </a:lnTo>
                <a:lnTo>
                  <a:pt x="2133669" y="2079358"/>
                </a:lnTo>
                <a:lnTo>
                  <a:pt x="0" y="20793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707420" y="6434871"/>
            <a:ext cx="5103760" cy="4955287"/>
          </a:xfrm>
          <a:custGeom>
            <a:avLst/>
            <a:gdLst/>
            <a:ahLst/>
            <a:cxnLst/>
            <a:rect r="r" b="b" t="t" l="l"/>
            <a:pathLst>
              <a:path h="4955287" w="5103760">
                <a:moveTo>
                  <a:pt x="0" y="0"/>
                </a:moveTo>
                <a:lnTo>
                  <a:pt x="5103760" y="0"/>
                </a:lnTo>
                <a:lnTo>
                  <a:pt x="5103760" y="4955287"/>
                </a:lnTo>
                <a:lnTo>
                  <a:pt x="0" y="4955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65713" y="-1206484"/>
            <a:ext cx="4002578" cy="4114800"/>
          </a:xfrm>
          <a:custGeom>
            <a:avLst/>
            <a:gdLst/>
            <a:ahLst/>
            <a:cxnLst/>
            <a:rect r="r" b="b" t="t" l="l"/>
            <a:pathLst>
              <a:path h="4114800" w="4002578">
                <a:moveTo>
                  <a:pt x="0" y="0"/>
                </a:moveTo>
                <a:lnTo>
                  <a:pt x="4002578" y="0"/>
                </a:lnTo>
                <a:lnTo>
                  <a:pt x="400257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465713" y="7200900"/>
            <a:ext cx="4278147" cy="4114800"/>
          </a:xfrm>
          <a:custGeom>
            <a:avLst/>
            <a:gdLst/>
            <a:ahLst/>
            <a:cxnLst/>
            <a:rect r="r" b="b" t="t" l="l"/>
            <a:pathLst>
              <a:path h="4114800" w="4278147">
                <a:moveTo>
                  <a:pt x="0" y="0"/>
                </a:moveTo>
                <a:lnTo>
                  <a:pt x="4278147" y="0"/>
                </a:lnTo>
                <a:lnTo>
                  <a:pt x="427814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0771072" y="-1867865"/>
            <a:ext cx="4565737" cy="4114800"/>
          </a:xfrm>
          <a:custGeom>
            <a:avLst/>
            <a:gdLst/>
            <a:ahLst/>
            <a:cxnLst/>
            <a:rect r="r" b="b" t="t" l="l"/>
            <a:pathLst>
              <a:path h="4114800" w="4565737">
                <a:moveTo>
                  <a:pt x="0" y="0"/>
                </a:moveTo>
                <a:lnTo>
                  <a:pt x="4565737" y="0"/>
                </a:lnTo>
                <a:lnTo>
                  <a:pt x="4565737"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1028700" y="1009650"/>
            <a:ext cx="11090398" cy="1076325"/>
          </a:xfrm>
          <a:prstGeom prst="rect">
            <a:avLst/>
          </a:prstGeom>
        </p:spPr>
        <p:txBody>
          <a:bodyPr anchor="t" rtlCol="false" tIns="0" lIns="0" bIns="0" rIns="0">
            <a:spAutoFit/>
          </a:bodyPr>
          <a:lstStyle/>
          <a:p>
            <a:pPr algn="l">
              <a:lnSpc>
                <a:spcPts val="8400"/>
              </a:lnSpc>
            </a:pPr>
            <a:r>
              <a:rPr lang="en-US" sz="7000" spc="112">
                <a:solidFill>
                  <a:srgbClr val="5B453A"/>
                </a:solidFill>
                <a:latin typeface="Barlow Ultra-Bold"/>
              </a:rPr>
              <a:t>ANTECEDENTES: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EBDE"/>
        </a:solidFill>
      </p:bgPr>
    </p:bg>
    <p:spTree>
      <p:nvGrpSpPr>
        <p:cNvPr id="1" name=""/>
        <p:cNvGrpSpPr/>
        <p:nvPr/>
      </p:nvGrpSpPr>
      <p:grpSpPr>
        <a:xfrm>
          <a:off x="0" y="0"/>
          <a:ext cx="0" cy="0"/>
          <a:chOff x="0" y="0"/>
          <a:chExt cx="0" cy="0"/>
        </a:xfrm>
      </p:grpSpPr>
      <p:sp>
        <p:nvSpPr>
          <p:cNvPr name="Freeform 2" id="2"/>
          <p:cNvSpPr/>
          <p:nvPr/>
        </p:nvSpPr>
        <p:spPr>
          <a:xfrm flipH="false" flipV="true" rot="8418889">
            <a:off x="13667557" y="-324480"/>
            <a:ext cx="9240886" cy="10935960"/>
          </a:xfrm>
          <a:custGeom>
            <a:avLst/>
            <a:gdLst/>
            <a:ahLst/>
            <a:cxnLst/>
            <a:rect r="r" b="b" t="t" l="l"/>
            <a:pathLst>
              <a:path h="10935960" w="9240886">
                <a:moveTo>
                  <a:pt x="0" y="10935960"/>
                </a:moveTo>
                <a:lnTo>
                  <a:pt x="9240886" y="10935960"/>
                </a:lnTo>
                <a:lnTo>
                  <a:pt x="9240886" y="0"/>
                </a:lnTo>
                <a:lnTo>
                  <a:pt x="0" y="0"/>
                </a:lnTo>
                <a:lnTo>
                  <a:pt x="0" y="10935960"/>
                </a:lnTo>
                <a:close/>
              </a:path>
            </a:pathLst>
          </a:custGeom>
          <a:blipFill>
            <a:blip r:embed="rId2">
              <a:alphaModFix amt="9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04260" y="-500062"/>
            <a:ext cx="3465921" cy="4114800"/>
          </a:xfrm>
          <a:custGeom>
            <a:avLst/>
            <a:gdLst/>
            <a:ahLst/>
            <a:cxnLst/>
            <a:rect r="r" b="b" t="t" l="l"/>
            <a:pathLst>
              <a:path h="4114800" w="3465921">
                <a:moveTo>
                  <a:pt x="0" y="0"/>
                </a:moveTo>
                <a:lnTo>
                  <a:pt x="3465920" y="0"/>
                </a:lnTo>
                <a:lnTo>
                  <a:pt x="346592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196669" y="-1028700"/>
            <a:ext cx="5888914" cy="4114800"/>
          </a:xfrm>
          <a:custGeom>
            <a:avLst/>
            <a:gdLst/>
            <a:ahLst/>
            <a:cxnLst/>
            <a:rect r="r" b="b" t="t" l="l"/>
            <a:pathLst>
              <a:path h="4114800" w="5888914">
                <a:moveTo>
                  <a:pt x="0" y="0"/>
                </a:moveTo>
                <a:lnTo>
                  <a:pt x="5888914" y="0"/>
                </a:lnTo>
                <a:lnTo>
                  <a:pt x="588891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028700" y="2054461"/>
            <a:ext cx="12305001" cy="7053664"/>
          </a:xfrm>
          <a:prstGeom prst="rect">
            <a:avLst/>
          </a:prstGeom>
        </p:spPr>
        <p:txBody>
          <a:bodyPr anchor="t" rtlCol="false" tIns="0" lIns="0" bIns="0" rIns="0">
            <a:spAutoFit/>
          </a:bodyPr>
          <a:lstStyle/>
          <a:p>
            <a:pPr algn="l">
              <a:lnSpc>
                <a:spcPts val="4671"/>
              </a:lnSpc>
            </a:pPr>
            <a:r>
              <a:rPr lang="en-US" sz="3114" spc="31">
                <a:solidFill>
                  <a:srgbClr val="5B453A"/>
                </a:solidFill>
                <a:latin typeface="Barlow Bold"/>
              </a:rPr>
              <a:t>Proyecto de inversión para la elaboración y comercialización de snacks saludables a base de té verde-Matcha y avena de la ciudad:</a:t>
            </a:r>
          </a:p>
          <a:p>
            <a:pPr algn="l">
              <a:lnSpc>
                <a:spcPts val="4671"/>
              </a:lnSpc>
            </a:pPr>
            <a:r>
              <a:rPr lang="en-US" sz="3114" spc="31">
                <a:solidFill>
                  <a:srgbClr val="5B453A"/>
                </a:solidFill>
                <a:latin typeface="Barlow Light"/>
              </a:rPr>
              <a:t>Con el pasar de los años, la preocupación de la salud de las personas se ha incrementado. Por esta razón, se desarrolla el presente trabajo de investigación para evaluar la factibilidad de un proyecto de inversión basado en la producción de snacks saludables a base de matcha y avena.</a:t>
            </a:r>
          </a:p>
          <a:p>
            <a:pPr algn="l">
              <a:lnSpc>
                <a:spcPts val="4671"/>
              </a:lnSpc>
            </a:pPr>
            <a:r>
              <a:rPr lang="en-US" sz="3114" spc="31">
                <a:solidFill>
                  <a:srgbClr val="5B453A"/>
                </a:solidFill>
                <a:latin typeface="Barlow Bold"/>
              </a:rPr>
              <a:t>Referencia</a:t>
            </a:r>
            <a:r>
              <a:rPr lang="en-US" sz="3114" spc="31">
                <a:solidFill>
                  <a:srgbClr val="5B453A"/>
                </a:solidFill>
                <a:latin typeface="Barlow Bold"/>
              </a:rPr>
              <a:t>: </a:t>
            </a:r>
            <a:r>
              <a:rPr lang="en-US" sz="3114" spc="31">
                <a:solidFill>
                  <a:srgbClr val="5B453A"/>
                </a:solidFill>
                <a:latin typeface="Barlow Light"/>
              </a:rPr>
              <a:t>Romero Lacaros J.A Concha Álvarez, M.A (2023). Proyecto de inversión para la elaboración y comercialización de snacks saludables a base de té verde-matcha y avena de la ciudad de Arequipe.</a:t>
            </a:r>
          </a:p>
          <a:p>
            <a:pPr algn="l">
              <a:lnSpc>
                <a:spcPts val="4671"/>
              </a:lnSpc>
            </a:pPr>
          </a:p>
        </p:txBody>
      </p:sp>
      <p:sp>
        <p:nvSpPr>
          <p:cNvPr name="Freeform 6" id="6"/>
          <p:cNvSpPr/>
          <p:nvPr/>
        </p:nvSpPr>
        <p:spPr>
          <a:xfrm flipH="false" flipV="false" rot="-10381762">
            <a:off x="14269974" y="1868637"/>
            <a:ext cx="2133669" cy="2079358"/>
          </a:xfrm>
          <a:custGeom>
            <a:avLst/>
            <a:gdLst/>
            <a:ahLst/>
            <a:cxnLst/>
            <a:rect r="r" b="b" t="t" l="l"/>
            <a:pathLst>
              <a:path h="2079358" w="2133669">
                <a:moveTo>
                  <a:pt x="0" y="0"/>
                </a:moveTo>
                <a:lnTo>
                  <a:pt x="2133669" y="0"/>
                </a:lnTo>
                <a:lnTo>
                  <a:pt x="2133669" y="2079358"/>
                </a:lnTo>
                <a:lnTo>
                  <a:pt x="0" y="207935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4707420" y="6434871"/>
            <a:ext cx="5103760" cy="4955287"/>
          </a:xfrm>
          <a:custGeom>
            <a:avLst/>
            <a:gdLst/>
            <a:ahLst/>
            <a:cxnLst/>
            <a:rect r="r" b="b" t="t" l="l"/>
            <a:pathLst>
              <a:path h="4955287" w="5103760">
                <a:moveTo>
                  <a:pt x="0" y="0"/>
                </a:moveTo>
                <a:lnTo>
                  <a:pt x="5103760" y="0"/>
                </a:lnTo>
                <a:lnTo>
                  <a:pt x="5103760" y="4955287"/>
                </a:lnTo>
                <a:lnTo>
                  <a:pt x="0" y="49552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028700" y="7947468"/>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1316213" y="7947468"/>
            <a:ext cx="2835471" cy="4114800"/>
          </a:xfrm>
          <a:custGeom>
            <a:avLst/>
            <a:gdLst/>
            <a:ahLst/>
            <a:cxnLst/>
            <a:rect r="r" b="b" t="t" l="l"/>
            <a:pathLst>
              <a:path h="4114800" w="2835471">
                <a:moveTo>
                  <a:pt x="0" y="0"/>
                </a:moveTo>
                <a:lnTo>
                  <a:pt x="2835471" y="0"/>
                </a:lnTo>
                <a:lnTo>
                  <a:pt x="2835471"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1028700" y="1009650"/>
            <a:ext cx="11090398" cy="1076325"/>
          </a:xfrm>
          <a:prstGeom prst="rect">
            <a:avLst/>
          </a:prstGeom>
        </p:spPr>
        <p:txBody>
          <a:bodyPr anchor="t" rtlCol="false" tIns="0" lIns="0" bIns="0" rIns="0">
            <a:spAutoFit/>
          </a:bodyPr>
          <a:lstStyle/>
          <a:p>
            <a:pPr algn="l">
              <a:lnSpc>
                <a:spcPts val="8400"/>
              </a:lnSpc>
            </a:pPr>
            <a:r>
              <a:rPr lang="en-US" sz="7000" spc="112">
                <a:solidFill>
                  <a:srgbClr val="5B453A"/>
                </a:solidFill>
                <a:latin typeface="Barlow Ultra-Bold"/>
              </a:rPr>
              <a:t>ANTECEDENTES: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E7D8"/>
        </a:solidFill>
      </p:bgPr>
    </p:bg>
    <p:spTree>
      <p:nvGrpSpPr>
        <p:cNvPr id="1" name=""/>
        <p:cNvGrpSpPr/>
        <p:nvPr/>
      </p:nvGrpSpPr>
      <p:grpSpPr>
        <a:xfrm>
          <a:off x="0" y="0"/>
          <a:ext cx="0" cy="0"/>
          <a:chOff x="0" y="0"/>
          <a:chExt cx="0" cy="0"/>
        </a:xfrm>
      </p:grpSpPr>
      <p:sp>
        <p:nvSpPr>
          <p:cNvPr name="Freeform 2" id="2"/>
          <p:cNvSpPr/>
          <p:nvPr/>
        </p:nvSpPr>
        <p:spPr>
          <a:xfrm flipH="false" flipV="true" rot="8418889">
            <a:off x="13667557" y="-324480"/>
            <a:ext cx="9240886" cy="10935960"/>
          </a:xfrm>
          <a:custGeom>
            <a:avLst/>
            <a:gdLst/>
            <a:ahLst/>
            <a:cxnLst/>
            <a:rect r="r" b="b" t="t" l="l"/>
            <a:pathLst>
              <a:path h="10935960" w="9240886">
                <a:moveTo>
                  <a:pt x="0" y="10935960"/>
                </a:moveTo>
                <a:lnTo>
                  <a:pt x="9240886" y="10935960"/>
                </a:lnTo>
                <a:lnTo>
                  <a:pt x="9240886" y="0"/>
                </a:lnTo>
                <a:lnTo>
                  <a:pt x="0" y="0"/>
                </a:lnTo>
                <a:lnTo>
                  <a:pt x="0" y="10935960"/>
                </a:lnTo>
                <a:close/>
              </a:path>
            </a:pathLst>
          </a:custGeom>
          <a:blipFill>
            <a:blip r:embed="rId2">
              <a:alphaModFix amt="99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199859" y="3407614"/>
            <a:ext cx="11557268" cy="3786018"/>
          </a:xfrm>
          <a:prstGeom prst="rect">
            <a:avLst/>
          </a:prstGeom>
        </p:spPr>
        <p:txBody>
          <a:bodyPr anchor="t" rtlCol="false" tIns="0" lIns="0" bIns="0" rIns="0">
            <a:spAutoFit/>
          </a:bodyPr>
          <a:lstStyle/>
          <a:p>
            <a:pPr algn="l">
              <a:lnSpc>
                <a:spcPts val="4319"/>
              </a:lnSpc>
            </a:pPr>
            <a:r>
              <a:rPr lang="en-US" sz="2879" spc="28">
                <a:solidFill>
                  <a:srgbClr val="5B453A"/>
                </a:solidFill>
                <a:latin typeface="Barlow Bold"/>
              </a:rPr>
              <a:t>Ecosecha</a:t>
            </a:r>
            <a:r>
              <a:rPr lang="en-US" sz="2879" spc="28">
                <a:solidFill>
                  <a:srgbClr val="5B453A"/>
                </a:solidFill>
                <a:latin typeface="Barlow Light"/>
              </a:rPr>
              <a:t>: Este trabajo consiste en frutas y hortalizas deshidratadas. Ecosecha se trata de un snack de frutas como mango, manzana, pera, papaya, fresa, guayaba, apio y zanahoria debidamente empacados y listos para consumir.</a:t>
            </a:r>
          </a:p>
          <a:p>
            <a:pPr algn="l">
              <a:lnSpc>
                <a:spcPts val="4319"/>
              </a:lnSpc>
            </a:pPr>
            <a:r>
              <a:rPr lang="en-US" sz="2879" spc="28">
                <a:solidFill>
                  <a:srgbClr val="5B453A"/>
                </a:solidFill>
                <a:latin typeface="Barlow Bold"/>
              </a:rPr>
              <a:t>Referencia</a:t>
            </a:r>
            <a:r>
              <a:rPr lang="en-US" sz="2879" spc="28">
                <a:solidFill>
                  <a:srgbClr val="5B453A"/>
                </a:solidFill>
                <a:latin typeface="Barlow Bold"/>
              </a:rPr>
              <a:t>:</a:t>
            </a:r>
            <a:r>
              <a:rPr lang="en-US" sz="2879" spc="28">
                <a:solidFill>
                  <a:srgbClr val="5B453A"/>
                </a:solidFill>
                <a:latin typeface="Barlow Light"/>
              </a:rPr>
              <a:t> García Mora Y.M (2017). Snack de frutas y hortalizas deshidratadas. Proyecto de emprendimiento: Ecosecha.</a:t>
            </a:r>
          </a:p>
          <a:p>
            <a:pPr algn="l">
              <a:lnSpc>
                <a:spcPts val="4319"/>
              </a:lnSpc>
            </a:pPr>
          </a:p>
        </p:txBody>
      </p:sp>
      <p:sp>
        <p:nvSpPr>
          <p:cNvPr name="Freeform 4" id="4"/>
          <p:cNvSpPr/>
          <p:nvPr/>
        </p:nvSpPr>
        <p:spPr>
          <a:xfrm flipH="false" flipV="false" rot="0">
            <a:off x="14707420" y="6434871"/>
            <a:ext cx="5103760" cy="4955287"/>
          </a:xfrm>
          <a:custGeom>
            <a:avLst/>
            <a:gdLst/>
            <a:ahLst/>
            <a:cxnLst/>
            <a:rect r="r" b="b" t="t" l="l"/>
            <a:pathLst>
              <a:path h="4955287" w="5103760">
                <a:moveTo>
                  <a:pt x="0" y="0"/>
                </a:moveTo>
                <a:lnTo>
                  <a:pt x="5103760" y="0"/>
                </a:lnTo>
                <a:lnTo>
                  <a:pt x="5103760" y="4955287"/>
                </a:lnTo>
                <a:lnTo>
                  <a:pt x="0" y="4955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52168" y="7193632"/>
            <a:ext cx="5192177" cy="4114800"/>
          </a:xfrm>
          <a:custGeom>
            <a:avLst/>
            <a:gdLst/>
            <a:ahLst/>
            <a:cxnLst/>
            <a:rect r="r" b="b" t="t" l="l"/>
            <a:pathLst>
              <a:path h="4114800" w="5192177">
                <a:moveTo>
                  <a:pt x="0" y="0"/>
                </a:moveTo>
                <a:lnTo>
                  <a:pt x="5192176" y="0"/>
                </a:lnTo>
                <a:lnTo>
                  <a:pt x="519217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19505" y="-1559206"/>
            <a:ext cx="5931243" cy="4114800"/>
          </a:xfrm>
          <a:custGeom>
            <a:avLst/>
            <a:gdLst/>
            <a:ahLst/>
            <a:cxnLst/>
            <a:rect r="r" b="b" t="t" l="l"/>
            <a:pathLst>
              <a:path h="4114800" w="5931243">
                <a:moveTo>
                  <a:pt x="0" y="0"/>
                </a:moveTo>
                <a:lnTo>
                  <a:pt x="5931244" y="0"/>
                </a:lnTo>
                <a:lnTo>
                  <a:pt x="593124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8425282" y="6855115"/>
            <a:ext cx="6282137" cy="4114800"/>
          </a:xfrm>
          <a:custGeom>
            <a:avLst/>
            <a:gdLst/>
            <a:ahLst/>
            <a:cxnLst/>
            <a:rect r="r" b="b" t="t" l="l"/>
            <a:pathLst>
              <a:path h="4114800" w="6282137">
                <a:moveTo>
                  <a:pt x="0" y="0"/>
                </a:moveTo>
                <a:lnTo>
                  <a:pt x="6282138" y="0"/>
                </a:lnTo>
                <a:lnTo>
                  <a:pt x="628213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1871949" y="-773728"/>
            <a:ext cx="2835471" cy="4114800"/>
          </a:xfrm>
          <a:custGeom>
            <a:avLst/>
            <a:gdLst/>
            <a:ahLst/>
            <a:cxnLst/>
            <a:rect r="r" b="b" t="t" l="l"/>
            <a:pathLst>
              <a:path h="4114800" w="2835471">
                <a:moveTo>
                  <a:pt x="0" y="0"/>
                </a:moveTo>
                <a:lnTo>
                  <a:pt x="2835471" y="0"/>
                </a:lnTo>
                <a:lnTo>
                  <a:pt x="2835471"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1028700" y="1009650"/>
            <a:ext cx="11090398" cy="1076325"/>
          </a:xfrm>
          <a:prstGeom prst="rect">
            <a:avLst/>
          </a:prstGeom>
        </p:spPr>
        <p:txBody>
          <a:bodyPr anchor="t" rtlCol="false" tIns="0" lIns="0" bIns="0" rIns="0">
            <a:spAutoFit/>
          </a:bodyPr>
          <a:lstStyle/>
          <a:p>
            <a:pPr algn="l">
              <a:lnSpc>
                <a:spcPts val="8400"/>
              </a:lnSpc>
            </a:pPr>
            <a:r>
              <a:rPr lang="en-US" sz="7000" spc="112">
                <a:solidFill>
                  <a:srgbClr val="5B453A"/>
                </a:solidFill>
                <a:latin typeface="Barlow Ultra-Bold"/>
              </a:rPr>
              <a:t>ANTECEDENTES: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2E7"/>
        </a:solidFill>
      </p:bgPr>
    </p:bg>
    <p:spTree>
      <p:nvGrpSpPr>
        <p:cNvPr id="1" name=""/>
        <p:cNvGrpSpPr/>
        <p:nvPr/>
      </p:nvGrpSpPr>
      <p:grpSpPr>
        <a:xfrm>
          <a:off x="0" y="0"/>
          <a:ext cx="0" cy="0"/>
          <a:chOff x="0" y="0"/>
          <a:chExt cx="0" cy="0"/>
        </a:xfrm>
      </p:grpSpPr>
      <p:sp>
        <p:nvSpPr>
          <p:cNvPr name="Freeform 2" id="2"/>
          <p:cNvSpPr/>
          <p:nvPr/>
        </p:nvSpPr>
        <p:spPr>
          <a:xfrm flipH="false" flipV="false" rot="3160463">
            <a:off x="13100143" y="7072500"/>
            <a:ext cx="6203985" cy="6429000"/>
          </a:xfrm>
          <a:custGeom>
            <a:avLst/>
            <a:gdLst/>
            <a:ahLst/>
            <a:cxnLst/>
            <a:rect r="r" b="b" t="t" l="l"/>
            <a:pathLst>
              <a:path h="6429000" w="6203985">
                <a:moveTo>
                  <a:pt x="0" y="0"/>
                </a:moveTo>
                <a:lnTo>
                  <a:pt x="6203985" y="0"/>
                </a:lnTo>
                <a:lnTo>
                  <a:pt x="6203985" y="6429000"/>
                </a:lnTo>
                <a:lnTo>
                  <a:pt x="0" y="6429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597622" y="-1437286"/>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8172036" y="348117"/>
            <a:ext cx="8348434" cy="10064171"/>
          </a:xfrm>
          <a:prstGeom prst="rect">
            <a:avLst/>
          </a:prstGeom>
        </p:spPr>
        <p:txBody>
          <a:bodyPr anchor="t" rtlCol="false" tIns="0" lIns="0" bIns="0" rIns="0">
            <a:spAutoFit/>
          </a:bodyPr>
          <a:lstStyle/>
          <a:p>
            <a:pPr algn="r">
              <a:lnSpc>
                <a:spcPts val="3897"/>
              </a:lnSpc>
            </a:pPr>
            <a:r>
              <a:rPr lang="en-US" sz="2598" spc="25">
                <a:solidFill>
                  <a:srgbClr val="5B453A"/>
                </a:solidFill>
                <a:latin typeface="Barlow Light"/>
              </a:rPr>
              <a:t>Los problemas relacionados con el estilo de vida, como hacer muy poca actividad y consumir alimentos y bebidas con muchas calorías son las principales causantes de la obesidad infantil.</a:t>
            </a:r>
          </a:p>
          <a:p>
            <a:pPr algn="r">
              <a:lnSpc>
                <a:spcPts val="3917"/>
              </a:lnSpc>
            </a:pPr>
            <a:r>
              <a:rPr lang="en-US" sz="2611" spc="26">
                <a:solidFill>
                  <a:srgbClr val="5B453A"/>
                </a:solidFill>
                <a:latin typeface="Barlow Light"/>
              </a:rPr>
              <a:t>Las galletas de avena pueden ser una fuente de cereales que nos permite aprovechar su fibra de una manera deliciosa y saludable. La obesidad  en menores de 10 años con 25% y en adolescentes el 18% a nivel nacional, desgrasiadamente, México ocupa el 1er lugar en diabetes. La diabetes es otro tema muy preocupante, la diabetes tipo 1 se da mas que nada en niños, niñas, adolescentes y adultos jovenes, hay en total de 89.83% en diabetes tipo uno. En diabetes tipo 2, se da más en personas mayores de 45 años, en total son 12 millones 400 mil personas en México, desgraciadamente México ocupa el 4to lugar en diabetes.</a:t>
            </a:r>
          </a:p>
          <a:p>
            <a:pPr algn="r">
              <a:lnSpc>
                <a:spcPts val="4547"/>
              </a:lnSpc>
            </a:pPr>
            <a:r>
              <a:rPr lang="en-US" sz="3031" spc="30">
                <a:solidFill>
                  <a:srgbClr val="5B453A"/>
                </a:solidFill>
                <a:latin typeface="Barlow Light"/>
              </a:rPr>
              <a:t>¿Será posible realizar una galleta saludable con ingredientes que contienen un alto contenido en fibra, nutrientes y bajo en azúcar?</a:t>
            </a:r>
          </a:p>
          <a:p>
            <a:pPr algn="r">
              <a:lnSpc>
                <a:spcPts val="3897"/>
              </a:lnSpc>
            </a:pPr>
          </a:p>
        </p:txBody>
      </p:sp>
      <p:sp>
        <p:nvSpPr>
          <p:cNvPr name="Freeform 5" id="5"/>
          <p:cNvSpPr/>
          <p:nvPr/>
        </p:nvSpPr>
        <p:spPr>
          <a:xfrm flipH="false" flipV="true" rot="4945763">
            <a:off x="-564527" y="-2633016"/>
            <a:ext cx="6843032" cy="9336991"/>
          </a:xfrm>
          <a:custGeom>
            <a:avLst/>
            <a:gdLst/>
            <a:ahLst/>
            <a:cxnLst/>
            <a:rect r="r" b="b" t="t" l="l"/>
            <a:pathLst>
              <a:path h="9336991" w="6843032">
                <a:moveTo>
                  <a:pt x="0" y="9336991"/>
                </a:moveTo>
                <a:lnTo>
                  <a:pt x="6843032" y="9336991"/>
                </a:lnTo>
                <a:lnTo>
                  <a:pt x="6843032" y="0"/>
                </a:lnTo>
                <a:lnTo>
                  <a:pt x="0" y="0"/>
                </a:lnTo>
                <a:lnTo>
                  <a:pt x="0" y="933699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7506478"/>
            <a:ext cx="5931243" cy="4114800"/>
          </a:xfrm>
          <a:custGeom>
            <a:avLst/>
            <a:gdLst/>
            <a:ahLst/>
            <a:cxnLst/>
            <a:rect r="r" b="b" t="t" l="l"/>
            <a:pathLst>
              <a:path h="4114800" w="5931243">
                <a:moveTo>
                  <a:pt x="0" y="0"/>
                </a:moveTo>
                <a:lnTo>
                  <a:pt x="5931243" y="0"/>
                </a:lnTo>
                <a:lnTo>
                  <a:pt x="593124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708765" y="8078946"/>
            <a:ext cx="6906867" cy="1484933"/>
          </a:xfrm>
          <a:prstGeom prst="rect">
            <a:avLst/>
          </a:prstGeom>
        </p:spPr>
        <p:txBody>
          <a:bodyPr anchor="t" rtlCol="false" tIns="0" lIns="0" bIns="0" rIns="0">
            <a:spAutoFit/>
          </a:bodyPr>
          <a:lstStyle/>
          <a:p>
            <a:pPr algn="l">
              <a:lnSpc>
                <a:spcPts val="5898"/>
              </a:lnSpc>
            </a:pPr>
            <a:r>
              <a:rPr lang="en-US" sz="4915" spc="78">
                <a:solidFill>
                  <a:srgbClr val="5B453A"/>
                </a:solidFill>
                <a:latin typeface="Barlow Ultra-Bold"/>
              </a:rPr>
              <a:t>PLANTEAMIENTO DEL PROBLEMA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ECE5"/>
        </a:solidFill>
      </p:bgPr>
    </p:bg>
    <p:spTree>
      <p:nvGrpSpPr>
        <p:cNvPr id="1" name=""/>
        <p:cNvGrpSpPr/>
        <p:nvPr/>
      </p:nvGrpSpPr>
      <p:grpSpPr>
        <a:xfrm>
          <a:off x="0" y="0"/>
          <a:ext cx="0" cy="0"/>
          <a:chOff x="0" y="0"/>
          <a:chExt cx="0" cy="0"/>
        </a:xfrm>
      </p:grpSpPr>
      <p:sp>
        <p:nvSpPr>
          <p:cNvPr name="Freeform 2" id="2"/>
          <p:cNvSpPr/>
          <p:nvPr/>
        </p:nvSpPr>
        <p:spPr>
          <a:xfrm flipH="false" flipV="true" rot="4163675">
            <a:off x="10668272" y="-3204569"/>
            <a:ext cx="8252527" cy="9766305"/>
          </a:xfrm>
          <a:custGeom>
            <a:avLst/>
            <a:gdLst/>
            <a:ahLst/>
            <a:cxnLst/>
            <a:rect r="r" b="b" t="t" l="l"/>
            <a:pathLst>
              <a:path h="9766305" w="8252527">
                <a:moveTo>
                  <a:pt x="0" y="9766304"/>
                </a:moveTo>
                <a:lnTo>
                  <a:pt x="8252528" y="9766304"/>
                </a:lnTo>
                <a:lnTo>
                  <a:pt x="8252528" y="0"/>
                </a:lnTo>
                <a:lnTo>
                  <a:pt x="0" y="0"/>
                </a:lnTo>
                <a:lnTo>
                  <a:pt x="0" y="9766304"/>
                </a:lnTo>
                <a:close/>
              </a:path>
            </a:pathLst>
          </a:custGeom>
          <a:blipFill>
            <a:blip r:embed="rId2">
              <a:alphaModFix amt="9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8100000">
            <a:off x="10075217" y="4447308"/>
            <a:ext cx="8046140" cy="9522059"/>
          </a:xfrm>
          <a:custGeom>
            <a:avLst/>
            <a:gdLst/>
            <a:ahLst/>
            <a:cxnLst/>
            <a:rect r="r" b="b" t="t" l="l"/>
            <a:pathLst>
              <a:path h="9522059" w="8046140">
                <a:moveTo>
                  <a:pt x="0" y="9522059"/>
                </a:moveTo>
                <a:lnTo>
                  <a:pt x="8046140" y="9522059"/>
                </a:lnTo>
                <a:lnTo>
                  <a:pt x="8046140" y="0"/>
                </a:lnTo>
                <a:lnTo>
                  <a:pt x="0" y="0"/>
                </a:lnTo>
                <a:lnTo>
                  <a:pt x="0" y="9522059"/>
                </a:lnTo>
                <a:close/>
              </a:path>
            </a:pathLst>
          </a:custGeom>
          <a:blipFill>
            <a:blip r:embed="rId2">
              <a:alphaModFix amt="99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822041">
            <a:off x="-1897888" y="-3432147"/>
            <a:ext cx="5853177" cy="5491344"/>
          </a:xfrm>
          <a:custGeom>
            <a:avLst/>
            <a:gdLst/>
            <a:ahLst/>
            <a:cxnLst/>
            <a:rect r="r" b="b" t="t" l="l"/>
            <a:pathLst>
              <a:path h="5491344" w="5853177">
                <a:moveTo>
                  <a:pt x="0" y="0"/>
                </a:moveTo>
                <a:lnTo>
                  <a:pt x="5853176" y="0"/>
                </a:lnTo>
                <a:lnTo>
                  <a:pt x="5853176" y="5491344"/>
                </a:lnTo>
                <a:lnTo>
                  <a:pt x="0" y="54913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0919087" y="2563645"/>
            <a:ext cx="5306576" cy="5159711"/>
            <a:chOff x="0" y="0"/>
            <a:chExt cx="4851038" cy="4716780"/>
          </a:xfrm>
        </p:grpSpPr>
        <p:sp>
          <p:nvSpPr>
            <p:cNvPr name="Freeform 6" id="6"/>
            <p:cNvSpPr/>
            <p:nvPr/>
          </p:nvSpPr>
          <p:spPr>
            <a:xfrm flipH="false" flipV="false" rot="0">
              <a:off x="0" y="-7620"/>
              <a:ext cx="4856118" cy="4726940"/>
            </a:xfrm>
            <a:custGeom>
              <a:avLst/>
              <a:gdLst/>
              <a:ahLst/>
              <a:cxnLst/>
              <a:rect r="r" b="b" t="t" l="l"/>
              <a:pathLst>
                <a:path h="4726940" w="4856118">
                  <a:moveTo>
                    <a:pt x="3432218" y="4662170"/>
                  </a:moveTo>
                  <a:cubicBezTo>
                    <a:pt x="3404147" y="4669790"/>
                    <a:pt x="3382457" y="4679950"/>
                    <a:pt x="3360766" y="4682490"/>
                  </a:cubicBezTo>
                  <a:cubicBezTo>
                    <a:pt x="3238278" y="4692650"/>
                    <a:pt x="3117066" y="4702810"/>
                    <a:pt x="2994578" y="4711700"/>
                  </a:cubicBezTo>
                  <a:cubicBezTo>
                    <a:pt x="2932058" y="4715510"/>
                    <a:pt x="2869538" y="4719320"/>
                    <a:pt x="2807018" y="4720590"/>
                  </a:cubicBezTo>
                  <a:cubicBezTo>
                    <a:pt x="2739394" y="4723130"/>
                    <a:pt x="2671771" y="4726940"/>
                    <a:pt x="2605423" y="4724400"/>
                  </a:cubicBezTo>
                  <a:cubicBezTo>
                    <a:pt x="2541627" y="4723130"/>
                    <a:pt x="2477832" y="4719320"/>
                    <a:pt x="2416587" y="4707890"/>
                  </a:cubicBezTo>
                  <a:cubicBezTo>
                    <a:pt x="2337481" y="4693920"/>
                    <a:pt x="2257098" y="4693920"/>
                    <a:pt x="2179267" y="4681220"/>
                  </a:cubicBezTo>
                  <a:cubicBezTo>
                    <a:pt x="1976396" y="4648200"/>
                    <a:pt x="1769697" y="4657090"/>
                    <a:pt x="1565551" y="4643120"/>
                  </a:cubicBezTo>
                  <a:cubicBezTo>
                    <a:pt x="1450718" y="4635500"/>
                    <a:pt x="1335886" y="4617720"/>
                    <a:pt x="1221053" y="4602480"/>
                  </a:cubicBezTo>
                  <a:cubicBezTo>
                    <a:pt x="1090909" y="4585970"/>
                    <a:pt x="960766" y="4566920"/>
                    <a:pt x="829346" y="4549140"/>
                  </a:cubicBezTo>
                  <a:cubicBezTo>
                    <a:pt x="733652" y="4536440"/>
                    <a:pt x="636683" y="4523740"/>
                    <a:pt x="540989" y="4511040"/>
                  </a:cubicBezTo>
                  <a:cubicBezTo>
                    <a:pt x="538437" y="4511040"/>
                    <a:pt x="535885" y="4509770"/>
                    <a:pt x="533333" y="4509770"/>
                  </a:cubicBezTo>
                  <a:cubicBezTo>
                    <a:pt x="452951" y="4475480"/>
                    <a:pt x="367464" y="4448810"/>
                    <a:pt x="293461" y="4404360"/>
                  </a:cubicBezTo>
                  <a:cubicBezTo>
                    <a:pt x="168421" y="4328160"/>
                    <a:pt x="114833" y="4206240"/>
                    <a:pt x="109729" y="4062730"/>
                  </a:cubicBezTo>
                  <a:cubicBezTo>
                    <a:pt x="108453" y="4013200"/>
                    <a:pt x="102073" y="3964940"/>
                    <a:pt x="102073" y="3915410"/>
                  </a:cubicBezTo>
                  <a:cubicBezTo>
                    <a:pt x="103349" y="3846830"/>
                    <a:pt x="108453" y="3779520"/>
                    <a:pt x="112281" y="3712210"/>
                  </a:cubicBezTo>
                  <a:cubicBezTo>
                    <a:pt x="122488" y="3511550"/>
                    <a:pt x="127592" y="3310890"/>
                    <a:pt x="112281" y="3110230"/>
                  </a:cubicBezTo>
                  <a:cubicBezTo>
                    <a:pt x="98246" y="2929890"/>
                    <a:pt x="85486" y="2750820"/>
                    <a:pt x="71451" y="2570480"/>
                  </a:cubicBezTo>
                  <a:cubicBezTo>
                    <a:pt x="62520" y="2454910"/>
                    <a:pt x="51037" y="2340610"/>
                    <a:pt x="43381" y="2225040"/>
                  </a:cubicBezTo>
                  <a:cubicBezTo>
                    <a:pt x="38278" y="2148840"/>
                    <a:pt x="39553" y="2071370"/>
                    <a:pt x="34450" y="1995170"/>
                  </a:cubicBezTo>
                  <a:cubicBezTo>
                    <a:pt x="31898" y="1951990"/>
                    <a:pt x="17863" y="1910080"/>
                    <a:pt x="16587" y="1866900"/>
                  </a:cubicBezTo>
                  <a:cubicBezTo>
                    <a:pt x="11483" y="1762760"/>
                    <a:pt x="10207" y="1657350"/>
                    <a:pt x="7656" y="1551940"/>
                  </a:cubicBezTo>
                  <a:cubicBezTo>
                    <a:pt x="6380" y="1511300"/>
                    <a:pt x="0" y="1470660"/>
                    <a:pt x="1276" y="1430020"/>
                  </a:cubicBezTo>
                  <a:cubicBezTo>
                    <a:pt x="2552" y="1366520"/>
                    <a:pt x="10207" y="1303020"/>
                    <a:pt x="11483" y="1239520"/>
                  </a:cubicBezTo>
                  <a:cubicBezTo>
                    <a:pt x="12759" y="1165860"/>
                    <a:pt x="5104" y="1092200"/>
                    <a:pt x="7656" y="1019810"/>
                  </a:cubicBezTo>
                  <a:cubicBezTo>
                    <a:pt x="7656" y="949960"/>
                    <a:pt x="16587" y="881380"/>
                    <a:pt x="25518" y="811530"/>
                  </a:cubicBezTo>
                  <a:cubicBezTo>
                    <a:pt x="28070" y="787400"/>
                    <a:pt x="45933" y="765810"/>
                    <a:pt x="51037" y="741680"/>
                  </a:cubicBezTo>
                  <a:cubicBezTo>
                    <a:pt x="72727" y="622300"/>
                    <a:pt x="95694" y="502920"/>
                    <a:pt x="151834" y="392430"/>
                  </a:cubicBezTo>
                  <a:cubicBezTo>
                    <a:pt x="164593" y="368300"/>
                    <a:pt x="185008" y="346710"/>
                    <a:pt x="204147" y="327660"/>
                  </a:cubicBezTo>
                  <a:cubicBezTo>
                    <a:pt x="210526" y="321310"/>
                    <a:pt x="225837" y="325120"/>
                    <a:pt x="229665" y="325120"/>
                  </a:cubicBezTo>
                  <a:cubicBezTo>
                    <a:pt x="238597" y="308610"/>
                    <a:pt x="243700" y="292100"/>
                    <a:pt x="253908" y="284480"/>
                  </a:cubicBezTo>
                  <a:cubicBezTo>
                    <a:pt x="308772" y="242570"/>
                    <a:pt x="366188" y="212090"/>
                    <a:pt x="437640" y="204470"/>
                  </a:cubicBezTo>
                  <a:cubicBezTo>
                    <a:pt x="491228" y="198120"/>
                    <a:pt x="543541" y="175260"/>
                    <a:pt x="597129" y="162560"/>
                  </a:cubicBezTo>
                  <a:cubicBezTo>
                    <a:pt x="662201" y="147320"/>
                    <a:pt x="727273" y="129540"/>
                    <a:pt x="794896" y="120650"/>
                  </a:cubicBezTo>
                  <a:cubicBezTo>
                    <a:pt x="856140" y="113030"/>
                    <a:pt x="914833" y="96520"/>
                    <a:pt x="977353" y="91440"/>
                  </a:cubicBezTo>
                  <a:cubicBezTo>
                    <a:pt x="1041149" y="86360"/>
                    <a:pt x="1104944" y="71120"/>
                    <a:pt x="1170016" y="66040"/>
                  </a:cubicBezTo>
                  <a:cubicBezTo>
                    <a:pt x="1346093" y="53340"/>
                    <a:pt x="1523445" y="44450"/>
                    <a:pt x="1699522" y="34290"/>
                  </a:cubicBezTo>
                  <a:cubicBezTo>
                    <a:pt x="1742903" y="31750"/>
                    <a:pt x="1786284" y="34290"/>
                    <a:pt x="1829665" y="35560"/>
                  </a:cubicBezTo>
                  <a:cubicBezTo>
                    <a:pt x="1851356" y="36830"/>
                    <a:pt x="1873047" y="41910"/>
                    <a:pt x="1896013" y="44450"/>
                  </a:cubicBezTo>
                  <a:cubicBezTo>
                    <a:pt x="1906220" y="45720"/>
                    <a:pt x="1916428" y="41910"/>
                    <a:pt x="1926635" y="41910"/>
                  </a:cubicBezTo>
                  <a:cubicBezTo>
                    <a:pt x="1957257" y="41910"/>
                    <a:pt x="1989155" y="41910"/>
                    <a:pt x="2019777" y="40640"/>
                  </a:cubicBezTo>
                  <a:cubicBezTo>
                    <a:pt x="2078469" y="38100"/>
                    <a:pt x="2138437" y="31750"/>
                    <a:pt x="2197130" y="31750"/>
                  </a:cubicBezTo>
                  <a:cubicBezTo>
                    <a:pt x="2254546" y="31750"/>
                    <a:pt x="2311962" y="35560"/>
                    <a:pt x="2369378" y="38100"/>
                  </a:cubicBezTo>
                  <a:lnTo>
                    <a:pt x="2415312" y="38100"/>
                  </a:lnTo>
                  <a:cubicBezTo>
                    <a:pt x="2485487" y="35560"/>
                    <a:pt x="2554387" y="35560"/>
                    <a:pt x="2624562" y="31750"/>
                  </a:cubicBezTo>
                  <a:cubicBezTo>
                    <a:pt x="2692186" y="27940"/>
                    <a:pt x="2758533" y="19050"/>
                    <a:pt x="2826157" y="15240"/>
                  </a:cubicBezTo>
                  <a:cubicBezTo>
                    <a:pt x="2858055" y="12700"/>
                    <a:pt x="2891229" y="12700"/>
                    <a:pt x="2923127" y="19050"/>
                  </a:cubicBezTo>
                  <a:cubicBezTo>
                    <a:pt x="2971611" y="27940"/>
                    <a:pt x="3017544" y="33020"/>
                    <a:pt x="3066030" y="19050"/>
                  </a:cubicBezTo>
                  <a:cubicBezTo>
                    <a:pt x="3083892" y="13970"/>
                    <a:pt x="3106859" y="22860"/>
                    <a:pt x="3127273" y="25400"/>
                  </a:cubicBezTo>
                  <a:cubicBezTo>
                    <a:pt x="3136205" y="26670"/>
                    <a:pt x="3146412" y="29210"/>
                    <a:pt x="3151516" y="25400"/>
                  </a:cubicBezTo>
                  <a:cubicBezTo>
                    <a:pt x="3185966" y="0"/>
                    <a:pt x="3217863" y="6350"/>
                    <a:pt x="3251037" y="27940"/>
                  </a:cubicBezTo>
                  <a:cubicBezTo>
                    <a:pt x="3254865" y="30480"/>
                    <a:pt x="3265072" y="24130"/>
                    <a:pt x="3272728" y="24130"/>
                  </a:cubicBezTo>
                  <a:cubicBezTo>
                    <a:pt x="3303350" y="24130"/>
                    <a:pt x="3333972" y="24130"/>
                    <a:pt x="3365870" y="25400"/>
                  </a:cubicBezTo>
                  <a:cubicBezTo>
                    <a:pt x="3388837" y="26670"/>
                    <a:pt x="3410527" y="34290"/>
                    <a:pt x="3433494" y="36830"/>
                  </a:cubicBezTo>
                  <a:cubicBezTo>
                    <a:pt x="3483254" y="43180"/>
                    <a:pt x="3534291" y="53340"/>
                    <a:pt x="3585328" y="53340"/>
                  </a:cubicBezTo>
                  <a:cubicBezTo>
                    <a:pt x="3681021" y="54610"/>
                    <a:pt x="3776715" y="58420"/>
                    <a:pt x="3871133" y="78740"/>
                  </a:cubicBezTo>
                  <a:cubicBezTo>
                    <a:pt x="3959172" y="97790"/>
                    <a:pt x="4049762" y="97790"/>
                    <a:pt x="4139076" y="113030"/>
                  </a:cubicBezTo>
                  <a:cubicBezTo>
                    <a:pt x="4192665" y="121920"/>
                    <a:pt x="4247529" y="138430"/>
                    <a:pt x="4293462" y="165100"/>
                  </a:cubicBezTo>
                  <a:cubicBezTo>
                    <a:pt x="4343222" y="193040"/>
                    <a:pt x="4381500" y="238760"/>
                    <a:pt x="4426157" y="276860"/>
                  </a:cubicBezTo>
                  <a:cubicBezTo>
                    <a:pt x="4442744" y="290830"/>
                    <a:pt x="4466987" y="300990"/>
                    <a:pt x="4478470" y="318770"/>
                  </a:cubicBezTo>
                  <a:cubicBezTo>
                    <a:pt x="4511644" y="367030"/>
                    <a:pt x="4540990" y="417830"/>
                    <a:pt x="4570336" y="468630"/>
                  </a:cubicBezTo>
                  <a:cubicBezTo>
                    <a:pt x="4592026" y="505460"/>
                    <a:pt x="4613717" y="543560"/>
                    <a:pt x="4630304" y="581660"/>
                  </a:cubicBezTo>
                  <a:cubicBezTo>
                    <a:pt x="4648167" y="626110"/>
                    <a:pt x="4662202" y="671830"/>
                    <a:pt x="4676237" y="718820"/>
                  </a:cubicBezTo>
                  <a:cubicBezTo>
                    <a:pt x="4697928" y="792480"/>
                    <a:pt x="4723446" y="866140"/>
                    <a:pt x="4737481" y="942340"/>
                  </a:cubicBezTo>
                  <a:cubicBezTo>
                    <a:pt x="4757896" y="1049020"/>
                    <a:pt x="4768103" y="1158240"/>
                    <a:pt x="4783414" y="1266190"/>
                  </a:cubicBezTo>
                  <a:cubicBezTo>
                    <a:pt x="4788518" y="1301750"/>
                    <a:pt x="4794897" y="1337310"/>
                    <a:pt x="4797449" y="1372870"/>
                  </a:cubicBezTo>
                  <a:cubicBezTo>
                    <a:pt x="4805105" y="1474470"/>
                    <a:pt x="4810208" y="1574800"/>
                    <a:pt x="4816588" y="1676400"/>
                  </a:cubicBezTo>
                  <a:cubicBezTo>
                    <a:pt x="4825519" y="1802130"/>
                    <a:pt x="4838279" y="1926590"/>
                    <a:pt x="4844658" y="2052320"/>
                  </a:cubicBezTo>
                  <a:cubicBezTo>
                    <a:pt x="4851038" y="2172970"/>
                    <a:pt x="4856118" y="2294890"/>
                    <a:pt x="4853578" y="2416810"/>
                  </a:cubicBezTo>
                  <a:cubicBezTo>
                    <a:pt x="4849762" y="2620010"/>
                    <a:pt x="4839554" y="2821940"/>
                    <a:pt x="4829347" y="3025140"/>
                  </a:cubicBezTo>
                  <a:cubicBezTo>
                    <a:pt x="4822968" y="3150870"/>
                    <a:pt x="4814036" y="3275330"/>
                    <a:pt x="4801277" y="3399790"/>
                  </a:cubicBezTo>
                  <a:cubicBezTo>
                    <a:pt x="4788518" y="3524250"/>
                    <a:pt x="4769379" y="3647440"/>
                    <a:pt x="4755344" y="3771900"/>
                  </a:cubicBezTo>
                  <a:cubicBezTo>
                    <a:pt x="4745137" y="3858260"/>
                    <a:pt x="4742585" y="3944620"/>
                    <a:pt x="4731102" y="4029710"/>
                  </a:cubicBezTo>
                  <a:cubicBezTo>
                    <a:pt x="4720894" y="4107180"/>
                    <a:pt x="4682617" y="4175760"/>
                    <a:pt x="4631580" y="4232910"/>
                  </a:cubicBezTo>
                  <a:cubicBezTo>
                    <a:pt x="4589475" y="4281170"/>
                    <a:pt x="4556301" y="4335780"/>
                    <a:pt x="4512920" y="4382770"/>
                  </a:cubicBezTo>
                  <a:cubicBezTo>
                    <a:pt x="4474642" y="4424680"/>
                    <a:pt x="4432537" y="4466590"/>
                    <a:pt x="4366189" y="4467860"/>
                  </a:cubicBezTo>
                  <a:cubicBezTo>
                    <a:pt x="4350878" y="4467860"/>
                    <a:pt x="4336843" y="4483100"/>
                    <a:pt x="4321532" y="4490720"/>
                  </a:cubicBezTo>
                  <a:cubicBezTo>
                    <a:pt x="4256460" y="4518660"/>
                    <a:pt x="4188837" y="4542790"/>
                    <a:pt x="4125040" y="4573270"/>
                  </a:cubicBezTo>
                  <a:cubicBezTo>
                    <a:pt x="4007657" y="4629150"/>
                    <a:pt x="3881341" y="4638040"/>
                    <a:pt x="3755025" y="4643120"/>
                  </a:cubicBezTo>
                  <a:cubicBezTo>
                    <a:pt x="3706540" y="4645660"/>
                    <a:pt x="3656779" y="4641850"/>
                    <a:pt x="3608294" y="4645660"/>
                  </a:cubicBezTo>
                  <a:cubicBezTo>
                    <a:pt x="3584052" y="4646930"/>
                    <a:pt x="3561085" y="4658360"/>
                    <a:pt x="3538119" y="4663440"/>
                  </a:cubicBezTo>
                  <a:cubicBezTo>
                    <a:pt x="3527911" y="4665980"/>
                    <a:pt x="3517704" y="4664710"/>
                    <a:pt x="3506221" y="4665980"/>
                  </a:cubicBezTo>
                  <a:cubicBezTo>
                    <a:pt x="3490910" y="4667250"/>
                    <a:pt x="3475599" y="4671060"/>
                    <a:pt x="3460288" y="4669790"/>
                  </a:cubicBezTo>
                  <a:cubicBezTo>
                    <a:pt x="3444977" y="4667250"/>
                    <a:pt x="3434770" y="4662170"/>
                    <a:pt x="3432218" y="4662170"/>
                  </a:cubicBezTo>
                  <a:close/>
                </a:path>
              </a:pathLst>
            </a:custGeom>
            <a:blipFill>
              <a:blip r:embed="rId6"/>
              <a:stretch>
                <a:fillRect l="-14822" t="-26" r="-14822" b="-27"/>
              </a:stretch>
            </a:blipFill>
          </p:spPr>
        </p:sp>
      </p:grpSp>
      <p:sp>
        <p:nvSpPr>
          <p:cNvPr name="Freeform 7" id="7"/>
          <p:cNvSpPr/>
          <p:nvPr/>
        </p:nvSpPr>
        <p:spPr>
          <a:xfrm flipH="false" flipV="false" rot="0">
            <a:off x="-1357735" y="8229600"/>
            <a:ext cx="5931243" cy="4114800"/>
          </a:xfrm>
          <a:custGeom>
            <a:avLst/>
            <a:gdLst/>
            <a:ahLst/>
            <a:cxnLst/>
            <a:rect r="r" b="b" t="t" l="l"/>
            <a:pathLst>
              <a:path h="4114800" w="5931243">
                <a:moveTo>
                  <a:pt x="0" y="0"/>
                </a:moveTo>
                <a:lnTo>
                  <a:pt x="5931243" y="0"/>
                </a:lnTo>
                <a:lnTo>
                  <a:pt x="593124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0">
            <a:off x="2054383" y="-424402"/>
            <a:ext cx="7089617" cy="6929681"/>
            <a:chOff x="0" y="0"/>
            <a:chExt cx="9452822" cy="9239574"/>
          </a:xfrm>
        </p:grpSpPr>
        <p:sp>
          <p:nvSpPr>
            <p:cNvPr name="TextBox 9" id="9"/>
            <p:cNvSpPr txBox="true"/>
            <p:nvPr/>
          </p:nvSpPr>
          <p:spPr>
            <a:xfrm rot="0">
              <a:off x="0" y="0"/>
              <a:ext cx="9452822" cy="1429707"/>
            </a:xfrm>
            <a:prstGeom prst="rect">
              <a:avLst/>
            </a:prstGeom>
          </p:spPr>
          <p:txBody>
            <a:bodyPr anchor="t" rtlCol="false" tIns="0" lIns="0" bIns="0" rIns="0">
              <a:spAutoFit/>
            </a:bodyPr>
            <a:lstStyle/>
            <a:p>
              <a:pPr algn="l">
                <a:lnSpc>
                  <a:spcPts val="4235"/>
                </a:lnSpc>
              </a:pPr>
            </a:p>
            <a:p>
              <a:pPr algn="l">
                <a:lnSpc>
                  <a:spcPts val="4235"/>
                </a:lnSpc>
              </a:pPr>
            </a:p>
          </p:txBody>
        </p:sp>
        <p:sp>
          <p:nvSpPr>
            <p:cNvPr name="TextBox 10" id="10"/>
            <p:cNvSpPr txBox="true"/>
            <p:nvPr/>
          </p:nvSpPr>
          <p:spPr>
            <a:xfrm rot="0">
              <a:off x="0" y="1716073"/>
              <a:ext cx="9452822" cy="7523501"/>
            </a:xfrm>
            <a:prstGeom prst="rect">
              <a:avLst/>
            </a:prstGeom>
          </p:spPr>
          <p:txBody>
            <a:bodyPr anchor="t" rtlCol="false" tIns="0" lIns="0" bIns="0" rIns="0">
              <a:spAutoFit/>
            </a:bodyPr>
            <a:lstStyle/>
            <a:p>
              <a:pPr algn="l">
                <a:lnSpc>
                  <a:spcPts val="5043"/>
                </a:lnSpc>
              </a:pPr>
              <a:r>
                <a:rPr lang="en-US" sz="3362" spc="33">
                  <a:solidFill>
                    <a:srgbClr val="5B453A"/>
                  </a:solidFill>
                  <a:latin typeface="Barlow Bold"/>
                </a:rPr>
                <a:t>Actualmente la problemática de la obesidad en México va incrementándose cada vez más, y con mi proyecto cuando a las personas tengan ganas de un dulce, en lugar de comer tanta azúcar como lo que puede tener un dulce, puede comer una galleta saludable.</a:t>
              </a:r>
            </a:p>
            <a:p>
              <a:pPr algn="l">
                <a:lnSpc>
                  <a:spcPts val="4593"/>
                </a:lnSpc>
              </a:pPr>
            </a:p>
          </p:txBody>
        </p:sp>
      </p:grpSp>
      <p:sp>
        <p:nvSpPr>
          <p:cNvPr name="TextBox 11" id="11"/>
          <p:cNvSpPr txBox="true"/>
          <p:nvPr/>
        </p:nvSpPr>
        <p:spPr>
          <a:xfrm rot="0">
            <a:off x="1488344" y="6438604"/>
            <a:ext cx="7089617" cy="580390"/>
          </a:xfrm>
          <a:prstGeom prst="rect">
            <a:avLst/>
          </a:prstGeom>
        </p:spPr>
        <p:txBody>
          <a:bodyPr anchor="t" rtlCol="false" tIns="0" lIns="0" bIns="0" rIns="0">
            <a:spAutoFit/>
          </a:bodyPr>
          <a:lstStyle/>
          <a:p>
            <a:pPr algn="ctr">
              <a:lnSpc>
                <a:spcPts val="4759"/>
              </a:lnSpc>
            </a:pPr>
          </a:p>
        </p:txBody>
      </p:sp>
      <p:sp>
        <p:nvSpPr>
          <p:cNvPr name="TextBox 12" id="12"/>
          <p:cNvSpPr txBox="true"/>
          <p:nvPr/>
        </p:nvSpPr>
        <p:spPr>
          <a:xfrm rot="0">
            <a:off x="2054383" y="6248940"/>
            <a:ext cx="7089617" cy="3590290"/>
          </a:xfrm>
          <a:prstGeom prst="rect">
            <a:avLst/>
          </a:prstGeom>
        </p:spPr>
        <p:txBody>
          <a:bodyPr anchor="t" rtlCol="false" tIns="0" lIns="0" bIns="0" rIns="0">
            <a:spAutoFit/>
          </a:bodyPr>
          <a:lstStyle/>
          <a:p>
            <a:pPr algn="ctr">
              <a:lnSpc>
                <a:spcPts val="4759"/>
              </a:lnSpc>
            </a:pPr>
            <a:r>
              <a:rPr lang="en-US" sz="3399">
                <a:solidFill>
                  <a:srgbClr val="5B453A"/>
                </a:solidFill>
                <a:latin typeface="Barlow Bold"/>
              </a:rPr>
              <a:t>Existe una gran probabilidad de crear este proyecto, ya que ya lo han hecho y logran bajar de peso comiendo mas saludable y reduciendo el azucar, gracias a mis galletas. </a:t>
            </a:r>
          </a:p>
        </p:txBody>
      </p:sp>
      <p:sp>
        <p:nvSpPr>
          <p:cNvPr name="TextBox 13" id="13"/>
          <p:cNvSpPr txBox="true"/>
          <p:nvPr/>
        </p:nvSpPr>
        <p:spPr>
          <a:xfrm rot="0">
            <a:off x="10252499" y="791488"/>
            <a:ext cx="5029696" cy="887095"/>
          </a:xfrm>
          <a:prstGeom prst="rect">
            <a:avLst/>
          </a:prstGeom>
        </p:spPr>
        <p:txBody>
          <a:bodyPr anchor="t" rtlCol="false" tIns="0" lIns="0" bIns="0" rIns="0">
            <a:spAutoFit/>
          </a:bodyPr>
          <a:lstStyle/>
          <a:p>
            <a:pPr algn="ctr">
              <a:lnSpc>
                <a:spcPts val="7279"/>
              </a:lnSpc>
            </a:pPr>
            <a:r>
              <a:rPr lang="en-US" sz="5199">
                <a:solidFill>
                  <a:srgbClr val="5B453A"/>
                </a:solidFill>
                <a:latin typeface="Open Sans Bold"/>
              </a:rPr>
              <a:t>JUSTIFICACIÓN: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E7D8"/>
        </a:solidFill>
      </p:bgPr>
    </p:bg>
    <p:spTree>
      <p:nvGrpSpPr>
        <p:cNvPr id="1" name=""/>
        <p:cNvGrpSpPr/>
        <p:nvPr/>
      </p:nvGrpSpPr>
      <p:grpSpPr>
        <a:xfrm>
          <a:off x="0" y="0"/>
          <a:ext cx="0" cy="0"/>
          <a:chOff x="0" y="0"/>
          <a:chExt cx="0" cy="0"/>
        </a:xfrm>
      </p:grpSpPr>
      <p:sp>
        <p:nvSpPr>
          <p:cNvPr name="Freeform 2" id="2"/>
          <p:cNvSpPr/>
          <p:nvPr/>
        </p:nvSpPr>
        <p:spPr>
          <a:xfrm flipH="false" flipV="false" rot="-7240450">
            <a:off x="271836" y="1566963"/>
            <a:ext cx="7494848" cy="7766682"/>
          </a:xfrm>
          <a:custGeom>
            <a:avLst/>
            <a:gdLst/>
            <a:ahLst/>
            <a:cxnLst/>
            <a:rect r="r" b="b" t="t" l="l"/>
            <a:pathLst>
              <a:path h="7766682" w="7494848">
                <a:moveTo>
                  <a:pt x="0" y="0"/>
                </a:moveTo>
                <a:lnTo>
                  <a:pt x="7494848" y="0"/>
                </a:lnTo>
                <a:lnTo>
                  <a:pt x="7494848" y="7766682"/>
                </a:lnTo>
                <a:lnTo>
                  <a:pt x="0" y="77666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9097573">
            <a:off x="11015510" y="6979191"/>
            <a:ext cx="7889002" cy="9336097"/>
          </a:xfrm>
          <a:custGeom>
            <a:avLst/>
            <a:gdLst/>
            <a:ahLst/>
            <a:cxnLst/>
            <a:rect r="r" b="b" t="t" l="l"/>
            <a:pathLst>
              <a:path h="9336097" w="7889002">
                <a:moveTo>
                  <a:pt x="0" y="9336097"/>
                </a:moveTo>
                <a:lnTo>
                  <a:pt x="7889002" y="9336097"/>
                </a:lnTo>
                <a:lnTo>
                  <a:pt x="7889002" y="0"/>
                </a:lnTo>
                <a:lnTo>
                  <a:pt x="0" y="0"/>
                </a:lnTo>
                <a:lnTo>
                  <a:pt x="0" y="9336097"/>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417648">
            <a:off x="-991484" y="-678797"/>
            <a:ext cx="3295469" cy="3414993"/>
          </a:xfrm>
          <a:custGeom>
            <a:avLst/>
            <a:gdLst/>
            <a:ahLst/>
            <a:cxnLst/>
            <a:rect r="r" b="b" t="t" l="l"/>
            <a:pathLst>
              <a:path h="3414993" w="3295469">
                <a:moveTo>
                  <a:pt x="0" y="0"/>
                </a:moveTo>
                <a:lnTo>
                  <a:pt x="3295468" y="0"/>
                </a:lnTo>
                <a:lnTo>
                  <a:pt x="3295468" y="3414994"/>
                </a:lnTo>
                <a:lnTo>
                  <a:pt x="0" y="34149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5766015">
            <a:off x="12091840" y="-5233650"/>
            <a:ext cx="6448370" cy="6284229"/>
          </a:xfrm>
          <a:custGeom>
            <a:avLst/>
            <a:gdLst/>
            <a:ahLst/>
            <a:cxnLst/>
            <a:rect r="r" b="b" t="t" l="l"/>
            <a:pathLst>
              <a:path h="6284229" w="6448370">
                <a:moveTo>
                  <a:pt x="0" y="0"/>
                </a:moveTo>
                <a:lnTo>
                  <a:pt x="6448370" y="0"/>
                </a:lnTo>
                <a:lnTo>
                  <a:pt x="6448370" y="6284229"/>
                </a:lnTo>
                <a:lnTo>
                  <a:pt x="0" y="62842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3768132" y="10021264"/>
            <a:ext cx="4025023" cy="4114800"/>
          </a:xfrm>
          <a:custGeom>
            <a:avLst/>
            <a:gdLst/>
            <a:ahLst/>
            <a:cxnLst/>
            <a:rect r="r" b="b" t="t" l="l"/>
            <a:pathLst>
              <a:path h="4114800" w="4025023">
                <a:moveTo>
                  <a:pt x="0" y="0"/>
                </a:moveTo>
                <a:lnTo>
                  <a:pt x="4025022" y="0"/>
                </a:lnTo>
                <a:lnTo>
                  <a:pt x="4025022"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2778243" y="8597104"/>
            <a:ext cx="5931243" cy="4114800"/>
          </a:xfrm>
          <a:custGeom>
            <a:avLst/>
            <a:gdLst/>
            <a:ahLst/>
            <a:cxnLst/>
            <a:rect r="r" b="b" t="t" l="l"/>
            <a:pathLst>
              <a:path h="4114800" w="5931243">
                <a:moveTo>
                  <a:pt x="0" y="0"/>
                </a:moveTo>
                <a:lnTo>
                  <a:pt x="5931243" y="0"/>
                </a:lnTo>
                <a:lnTo>
                  <a:pt x="593124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4999549" y="-2057400"/>
            <a:ext cx="6282137" cy="4114800"/>
          </a:xfrm>
          <a:custGeom>
            <a:avLst/>
            <a:gdLst/>
            <a:ahLst/>
            <a:cxnLst/>
            <a:rect r="r" b="b" t="t" l="l"/>
            <a:pathLst>
              <a:path h="4114800" w="6282137">
                <a:moveTo>
                  <a:pt x="0" y="0"/>
                </a:moveTo>
                <a:lnTo>
                  <a:pt x="6282138" y="0"/>
                </a:lnTo>
                <a:lnTo>
                  <a:pt x="628213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2026819" y="4589145"/>
            <a:ext cx="6682667" cy="1076325"/>
          </a:xfrm>
          <a:prstGeom prst="rect">
            <a:avLst/>
          </a:prstGeom>
        </p:spPr>
        <p:txBody>
          <a:bodyPr anchor="t" rtlCol="false" tIns="0" lIns="0" bIns="0" rIns="0">
            <a:spAutoFit/>
          </a:bodyPr>
          <a:lstStyle/>
          <a:p>
            <a:pPr algn="l">
              <a:lnSpc>
                <a:spcPts val="8400"/>
              </a:lnSpc>
            </a:pPr>
            <a:r>
              <a:rPr lang="en-US" sz="7000" spc="112">
                <a:solidFill>
                  <a:srgbClr val="AB6942"/>
                </a:solidFill>
                <a:latin typeface="Barlow Ultra-Bold"/>
              </a:rPr>
              <a:t>OBJETIVOS</a:t>
            </a:r>
          </a:p>
        </p:txBody>
      </p:sp>
      <p:sp>
        <p:nvSpPr>
          <p:cNvPr name="TextBox 10" id="10"/>
          <p:cNvSpPr txBox="true"/>
          <p:nvPr/>
        </p:nvSpPr>
        <p:spPr>
          <a:xfrm rot="0">
            <a:off x="9144000" y="1912442"/>
            <a:ext cx="8477668" cy="4007094"/>
          </a:xfrm>
          <a:prstGeom prst="rect">
            <a:avLst/>
          </a:prstGeom>
        </p:spPr>
        <p:txBody>
          <a:bodyPr anchor="t" rtlCol="false" tIns="0" lIns="0" bIns="0" rIns="0">
            <a:spAutoFit/>
          </a:bodyPr>
          <a:lstStyle/>
          <a:p>
            <a:pPr algn="l">
              <a:lnSpc>
                <a:spcPts val="3224"/>
              </a:lnSpc>
            </a:pPr>
            <a:r>
              <a:rPr lang="en-US" sz="2480" spc="186">
                <a:solidFill>
                  <a:srgbClr val="BE795A"/>
                </a:solidFill>
                <a:latin typeface="Barlow Bold Italics"/>
              </a:rPr>
              <a:t>General:</a:t>
            </a:r>
          </a:p>
          <a:p>
            <a:pPr algn="l">
              <a:lnSpc>
                <a:spcPts val="3224"/>
              </a:lnSpc>
            </a:pPr>
            <a:r>
              <a:rPr lang="en-US" sz="2480" spc="186">
                <a:solidFill>
                  <a:srgbClr val="5B453A"/>
                </a:solidFill>
                <a:latin typeface="Barlow Bold Italics"/>
              </a:rPr>
              <a:t> objetivo principal de este proyecto, es que las personas diabéticas o personas que no les guste comer mucha azúcar, podrán comer las galletas de avena, que son una opción mucho más saludable, ya que en lugar de azúcar normal le pondremos stevia y en lugar de harina refinada le agregaremos harina de almendras.   </a:t>
            </a:r>
          </a:p>
          <a:p>
            <a:pPr algn="l">
              <a:lnSpc>
                <a:spcPts val="3224"/>
              </a:lnSpc>
            </a:pPr>
          </a:p>
        </p:txBody>
      </p:sp>
      <p:sp>
        <p:nvSpPr>
          <p:cNvPr name="TextBox 11" id="11"/>
          <p:cNvSpPr txBox="true"/>
          <p:nvPr/>
        </p:nvSpPr>
        <p:spPr>
          <a:xfrm rot="0">
            <a:off x="9271021" y="5890961"/>
            <a:ext cx="8477668" cy="3998195"/>
          </a:xfrm>
          <a:prstGeom prst="rect">
            <a:avLst/>
          </a:prstGeom>
        </p:spPr>
        <p:txBody>
          <a:bodyPr anchor="t" rtlCol="false" tIns="0" lIns="0" bIns="0" rIns="0">
            <a:spAutoFit/>
          </a:bodyPr>
          <a:lstStyle/>
          <a:p>
            <a:pPr algn="l">
              <a:lnSpc>
                <a:spcPts val="3160"/>
              </a:lnSpc>
            </a:pPr>
            <a:r>
              <a:rPr lang="en-US" sz="2431" spc="182">
                <a:solidFill>
                  <a:srgbClr val="BE795A"/>
                </a:solidFill>
                <a:latin typeface="Barlow Bold Italics"/>
              </a:rPr>
              <a:t>ESPECIFICOS:</a:t>
            </a:r>
          </a:p>
          <a:p>
            <a:pPr algn="l" marL="0" indent="0" lvl="0">
              <a:lnSpc>
                <a:spcPts val="3160"/>
              </a:lnSpc>
              <a:spcBef>
                <a:spcPct val="0"/>
              </a:spcBef>
            </a:pPr>
            <a:r>
              <a:rPr lang="en-US" sz="2431" spc="182" strike="noStrike" u="none">
                <a:solidFill>
                  <a:srgbClr val="5B453A"/>
                </a:solidFill>
                <a:latin typeface="Barlow Bold Italics"/>
              </a:rPr>
              <a:t>1.- INVESTIGAR QUE MATERIALES UTILIZAR Y COMO PODRÍA SER MI PROYECTO.</a:t>
            </a:r>
          </a:p>
          <a:p>
            <a:pPr algn="l" marL="0" indent="0" lvl="0">
              <a:lnSpc>
                <a:spcPts val="3160"/>
              </a:lnSpc>
              <a:spcBef>
                <a:spcPct val="0"/>
              </a:spcBef>
            </a:pPr>
            <a:r>
              <a:rPr lang="en-US" sz="2431" spc="182" strike="noStrike" u="none">
                <a:solidFill>
                  <a:srgbClr val="5B453A"/>
                </a:solidFill>
                <a:latin typeface="Barlow Bold Italics"/>
              </a:rPr>
              <a:t>2.-COMPRAR LOS INGREDIENTES E INVESTIGAR SUS PROTEÍNAS.</a:t>
            </a:r>
          </a:p>
          <a:p>
            <a:pPr algn="l" marL="0" indent="0" lvl="0">
              <a:lnSpc>
                <a:spcPts val="3160"/>
              </a:lnSpc>
              <a:spcBef>
                <a:spcPct val="0"/>
              </a:spcBef>
            </a:pPr>
            <a:r>
              <a:rPr lang="en-US" sz="2431" spc="182" strike="noStrike" u="none">
                <a:solidFill>
                  <a:srgbClr val="5B453A"/>
                </a:solidFill>
                <a:latin typeface="Barlow Bold Italics"/>
              </a:rPr>
              <a:t>3.-ELABORAR LAS GALLETAS.</a:t>
            </a:r>
          </a:p>
          <a:p>
            <a:pPr algn="l" marL="0" indent="0" lvl="0">
              <a:lnSpc>
                <a:spcPts val="3160"/>
              </a:lnSpc>
              <a:spcBef>
                <a:spcPct val="0"/>
              </a:spcBef>
            </a:pPr>
            <a:r>
              <a:rPr lang="en-US" sz="2431" spc="182" strike="noStrike" u="none">
                <a:solidFill>
                  <a:srgbClr val="5B453A"/>
                </a:solidFill>
                <a:latin typeface="Barlow Bold Italics"/>
              </a:rPr>
              <a:t>4.-QUE LAS PERSONAS PRUEBEN MIS GALLETAS Y PROCURAR QUE TENGAN BUEN SABOR, BUENA TEXTURA ETC.</a:t>
            </a:r>
          </a:p>
          <a:p>
            <a:pPr algn="l" marL="0" indent="0" lvl="0">
              <a:lnSpc>
                <a:spcPts val="3160"/>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E7D8"/>
        </a:solidFill>
      </p:bgPr>
    </p:bg>
    <p:spTree>
      <p:nvGrpSpPr>
        <p:cNvPr id="1" name=""/>
        <p:cNvGrpSpPr/>
        <p:nvPr/>
      </p:nvGrpSpPr>
      <p:grpSpPr>
        <a:xfrm>
          <a:off x="0" y="0"/>
          <a:ext cx="0" cy="0"/>
          <a:chOff x="0" y="0"/>
          <a:chExt cx="0" cy="0"/>
        </a:xfrm>
      </p:grpSpPr>
      <p:sp>
        <p:nvSpPr>
          <p:cNvPr name="Freeform 2" id="2"/>
          <p:cNvSpPr/>
          <p:nvPr/>
        </p:nvSpPr>
        <p:spPr>
          <a:xfrm flipH="false" flipV="false" rot="0">
            <a:off x="11684385" y="802531"/>
            <a:ext cx="8378070" cy="8681938"/>
          </a:xfrm>
          <a:custGeom>
            <a:avLst/>
            <a:gdLst/>
            <a:ahLst/>
            <a:cxnLst/>
            <a:rect r="r" b="b" t="t" l="l"/>
            <a:pathLst>
              <a:path h="8681938" w="8378070">
                <a:moveTo>
                  <a:pt x="0" y="0"/>
                </a:moveTo>
                <a:lnTo>
                  <a:pt x="8378071" y="0"/>
                </a:lnTo>
                <a:lnTo>
                  <a:pt x="8378071" y="8681938"/>
                </a:lnTo>
                <a:lnTo>
                  <a:pt x="0" y="86819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086698" y="7507724"/>
            <a:ext cx="3895727" cy="3782396"/>
          </a:xfrm>
          <a:custGeom>
            <a:avLst/>
            <a:gdLst/>
            <a:ahLst/>
            <a:cxnLst/>
            <a:rect r="r" b="b" t="t" l="l"/>
            <a:pathLst>
              <a:path h="3782396" w="3895727">
                <a:moveTo>
                  <a:pt x="0" y="0"/>
                </a:moveTo>
                <a:lnTo>
                  <a:pt x="3895727" y="0"/>
                </a:lnTo>
                <a:lnTo>
                  <a:pt x="3895727" y="3782397"/>
                </a:lnTo>
                <a:lnTo>
                  <a:pt x="0" y="37823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265631">
            <a:off x="14838035" y="134981"/>
            <a:ext cx="2564147" cy="2498878"/>
          </a:xfrm>
          <a:custGeom>
            <a:avLst/>
            <a:gdLst/>
            <a:ahLst/>
            <a:cxnLst/>
            <a:rect r="r" b="b" t="t" l="l"/>
            <a:pathLst>
              <a:path h="2498878" w="2564147">
                <a:moveTo>
                  <a:pt x="0" y="0"/>
                </a:moveTo>
                <a:lnTo>
                  <a:pt x="2564147" y="0"/>
                </a:lnTo>
                <a:lnTo>
                  <a:pt x="2564147" y="2498878"/>
                </a:lnTo>
                <a:lnTo>
                  <a:pt x="0" y="2498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144000" y="-1389029"/>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5710330" y="8229600"/>
            <a:ext cx="5931243" cy="4114800"/>
          </a:xfrm>
          <a:custGeom>
            <a:avLst/>
            <a:gdLst/>
            <a:ahLst/>
            <a:cxnLst/>
            <a:rect r="r" b="b" t="t" l="l"/>
            <a:pathLst>
              <a:path h="4114800" w="5931243">
                <a:moveTo>
                  <a:pt x="0" y="0"/>
                </a:moveTo>
                <a:lnTo>
                  <a:pt x="5931244" y="0"/>
                </a:lnTo>
                <a:lnTo>
                  <a:pt x="593124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791117" y="-1758808"/>
            <a:ext cx="5192177" cy="4114800"/>
          </a:xfrm>
          <a:custGeom>
            <a:avLst/>
            <a:gdLst/>
            <a:ahLst/>
            <a:cxnLst/>
            <a:rect r="r" b="b" t="t" l="l"/>
            <a:pathLst>
              <a:path h="4114800" w="5192177">
                <a:moveTo>
                  <a:pt x="0" y="0"/>
                </a:moveTo>
                <a:lnTo>
                  <a:pt x="5192177" y="0"/>
                </a:lnTo>
                <a:lnTo>
                  <a:pt x="5192177"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8" id="8"/>
          <p:cNvGrpSpPr/>
          <p:nvPr/>
        </p:nvGrpSpPr>
        <p:grpSpPr>
          <a:xfrm rot="0">
            <a:off x="1496748" y="-1895958"/>
            <a:ext cx="7647252" cy="12260865"/>
            <a:chOff x="0" y="0"/>
            <a:chExt cx="10196336" cy="16347820"/>
          </a:xfrm>
        </p:grpSpPr>
        <p:sp>
          <p:nvSpPr>
            <p:cNvPr name="TextBox 9" id="9"/>
            <p:cNvSpPr txBox="true"/>
            <p:nvPr/>
          </p:nvSpPr>
          <p:spPr>
            <a:xfrm rot="0">
              <a:off x="0" y="-9525"/>
              <a:ext cx="10196332" cy="1208508"/>
            </a:xfrm>
            <a:prstGeom prst="rect">
              <a:avLst/>
            </a:prstGeom>
          </p:spPr>
          <p:txBody>
            <a:bodyPr anchor="t" rtlCol="false" tIns="0" lIns="0" bIns="0" rIns="0">
              <a:spAutoFit/>
            </a:bodyPr>
            <a:lstStyle/>
            <a:p>
              <a:pPr algn="l">
                <a:lnSpc>
                  <a:spcPts val="7144"/>
                </a:lnSpc>
              </a:pPr>
              <a:r>
                <a:rPr lang="en-US" sz="5953" spc="95">
                  <a:solidFill>
                    <a:srgbClr val="5B453A"/>
                  </a:solidFill>
                  <a:latin typeface="Barlow Ultra-Bold"/>
                </a:rPr>
                <a:t>HIPOTESIS:</a:t>
              </a:r>
            </a:p>
          </p:txBody>
        </p:sp>
        <p:sp>
          <p:nvSpPr>
            <p:cNvPr name="TextBox 10" id="10"/>
            <p:cNvSpPr txBox="true"/>
            <p:nvPr/>
          </p:nvSpPr>
          <p:spPr>
            <a:xfrm rot="0">
              <a:off x="0" y="3002104"/>
              <a:ext cx="10196336" cy="13345716"/>
            </a:xfrm>
            <a:prstGeom prst="rect">
              <a:avLst/>
            </a:prstGeom>
          </p:spPr>
          <p:txBody>
            <a:bodyPr anchor="t" rtlCol="false" tIns="0" lIns="0" bIns="0" rIns="0">
              <a:spAutoFit/>
            </a:bodyPr>
            <a:lstStyle/>
            <a:p>
              <a:pPr algn="l">
                <a:lnSpc>
                  <a:spcPts val="5027"/>
                </a:lnSpc>
              </a:pPr>
              <a:r>
                <a:rPr lang="en-US" sz="3351" spc="33">
                  <a:solidFill>
                    <a:srgbClr val="5B453A"/>
                  </a:solidFill>
                  <a:latin typeface="Barlow Bold"/>
                </a:rPr>
                <a:t>¿será posible realizar este proyecto?</a:t>
              </a:r>
            </a:p>
            <a:p>
              <a:pPr algn="l">
                <a:lnSpc>
                  <a:spcPts val="4727"/>
                </a:lnSpc>
              </a:pPr>
              <a:r>
                <a:rPr lang="en-US" sz="3151" spc="31">
                  <a:solidFill>
                    <a:srgbClr val="5B453A"/>
                  </a:solidFill>
                  <a:latin typeface="Barlow Light"/>
                </a:rPr>
                <a:t>Si, ya que muchas personas lo han hecho, y realmente es muy fácil de realizar esta receta, de manera saludable y rica, con el fin de terminar con la obesidad.</a:t>
              </a:r>
            </a:p>
            <a:p>
              <a:pPr algn="l">
                <a:lnSpc>
                  <a:spcPts val="5027"/>
                </a:lnSpc>
              </a:pPr>
              <a:r>
                <a:rPr lang="en-US" sz="3351" spc="33">
                  <a:solidFill>
                    <a:srgbClr val="5B453A"/>
                  </a:solidFill>
                  <a:latin typeface="Barlow Light"/>
                </a:rPr>
                <a:t>En México, el 70 % de los mexicanos sufren de sobrepeso y la otra de obesidad.Esto es muy preocupante, ya que la mayoría de las personas sufren las consecuencias de diabetes, por ésta razón se elaboraron éstas galletas ya que se podrán incluir en la dieta, y como tienen poca azúcar se evitaría la diabetes, y los que ya tienen podrían controlarse.</a:t>
              </a:r>
            </a:p>
            <a:p>
              <a:pPr algn="l">
                <a:lnSpc>
                  <a:spcPts val="5027"/>
                </a:lnSpc>
              </a:pPr>
            </a:p>
          </p:txBody>
        </p:sp>
      </p:grpSp>
      <p:sp>
        <p:nvSpPr>
          <p:cNvPr name="TextBox 11" id="11"/>
          <p:cNvSpPr txBox="true"/>
          <p:nvPr/>
        </p:nvSpPr>
        <p:spPr>
          <a:xfrm rot="0">
            <a:off x="12485677" y="4434531"/>
            <a:ext cx="5802323" cy="1532089"/>
          </a:xfrm>
          <a:prstGeom prst="rect">
            <a:avLst/>
          </a:prstGeom>
        </p:spPr>
        <p:txBody>
          <a:bodyPr anchor="t" rtlCol="false" tIns="0" lIns="0" bIns="0" rIns="0">
            <a:spAutoFit/>
          </a:bodyPr>
          <a:lstStyle/>
          <a:p>
            <a:pPr algn="ctr">
              <a:lnSpc>
                <a:spcPts val="12561"/>
              </a:lnSpc>
            </a:pPr>
            <a:r>
              <a:rPr lang="en-US" sz="8972">
                <a:solidFill>
                  <a:srgbClr val="5B453A"/>
                </a:solidFill>
                <a:latin typeface="Open Sans Bold"/>
              </a:rPr>
              <a:t>HIPOTESIS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DAF_6mfaUAk</dc:identifier>
  <dcterms:modified xsi:type="dcterms:W3CDTF">2011-08-01T06:04:30Z</dcterms:modified>
  <cp:revision>1</cp:revision>
  <dc:title>Presentación De Proyecto Hecho A Mano Amarillo Pastel  </dc:title>
</cp:coreProperties>
</file>