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4/30/24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‹Nº›</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259848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4/30/24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944977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4/30/24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947946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4/30/24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59299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4/30/24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5116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4/30/24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719892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4/30/24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021537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4/30/24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05713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4/30/24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99147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4/30/24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695104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4/30/24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729916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4/30/24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‹Nº›</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9676774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347020-B6BF-CAA3-1B2D-AA1D75DD1E48}"/>
              </a:ext>
            </a:extLst>
          </p:cNvPr>
          <p:cNvSpPr>
            <a:spLocks noGrp="1"/>
          </p:cNvSpPr>
          <p:nvPr>
            <p:ph type="ctrTitle"/>
          </p:nvPr>
        </p:nvSpPr>
        <p:spPr>
          <a:xfrm>
            <a:off x="-1718736" y="0"/>
            <a:ext cx="9144000" cy="2387600"/>
          </a:xfrm>
        </p:spPr>
        <p:txBody>
          <a:bodyPr/>
          <a:lstStyle/>
          <a:p>
            <a:r>
              <a:rPr lang="es-MX" dirty="0">
                <a:solidFill>
                  <a:schemeClr val="accent6">
                    <a:lumMod val="60000"/>
                    <a:lumOff val="40000"/>
                  </a:schemeClr>
                </a:solidFill>
              </a:rPr>
              <a:t>“</a:t>
            </a:r>
            <a:r>
              <a:rPr lang="es-MX" dirty="0" err="1">
                <a:solidFill>
                  <a:schemeClr val="accent6">
                    <a:lumMod val="60000"/>
                    <a:lumOff val="40000"/>
                  </a:schemeClr>
                </a:solidFill>
              </a:rPr>
              <a:t>Aguabon</a:t>
            </a:r>
            <a:r>
              <a:rPr lang="es-MX" dirty="0">
                <a:solidFill>
                  <a:schemeClr val="accent6">
                    <a:lumMod val="60000"/>
                    <a:lumOff val="40000"/>
                  </a:schemeClr>
                </a:solidFill>
              </a:rPr>
              <a:t>”</a:t>
            </a:r>
          </a:p>
        </p:txBody>
      </p:sp>
      <p:sp>
        <p:nvSpPr>
          <p:cNvPr id="4" name="CuadroTexto 3">
            <a:extLst>
              <a:ext uri="{FF2B5EF4-FFF2-40B4-BE49-F238E27FC236}">
                <a16:creationId xmlns:a16="http://schemas.microsoft.com/office/drawing/2014/main" id="{9CA50804-A066-3B74-89E5-2540FE98F9BE}"/>
              </a:ext>
            </a:extLst>
          </p:cNvPr>
          <p:cNvSpPr txBox="1"/>
          <p:nvPr/>
        </p:nvSpPr>
        <p:spPr>
          <a:xfrm>
            <a:off x="2853264" y="1809046"/>
            <a:ext cx="4075291" cy="523220"/>
          </a:xfrm>
          <a:prstGeom prst="rect">
            <a:avLst/>
          </a:prstGeom>
          <a:noFill/>
        </p:spPr>
        <p:txBody>
          <a:bodyPr wrap="square" rtlCol="0">
            <a:spAutoFit/>
          </a:bodyPr>
          <a:lstStyle/>
          <a:p>
            <a:pPr algn="l"/>
            <a:r>
              <a:rPr lang="es-MX" sz="2800" dirty="0"/>
              <a:t>Arturo Alvarado Acosta </a:t>
            </a:r>
          </a:p>
        </p:txBody>
      </p:sp>
      <p:sp>
        <p:nvSpPr>
          <p:cNvPr id="5" name="CuadroTexto 4">
            <a:extLst>
              <a:ext uri="{FF2B5EF4-FFF2-40B4-BE49-F238E27FC236}">
                <a16:creationId xmlns:a16="http://schemas.microsoft.com/office/drawing/2014/main" id="{97763113-81C2-744A-F60F-60AF987D7B91}"/>
              </a:ext>
            </a:extLst>
          </p:cNvPr>
          <p:cNvSpPr txBox="1"/>
          <p:nvPr/>
        </p:nvSpPr>
        <p:spPr>
          <a:xfrm>
            <a:off x="976487" y="2378501"/>
            <a:ext cx="8181624" cy="523220"/>
          </a:xfrm>
          <a:prstGeom prst="rect">
            <a:avLst/>
          </a:prstGeom>
          <a:noFill/>
        </p:spPr>
        <p:txBody>
          <a:bodyPr wrap="square" rtlCol="0">
            <a:spAutoFit/>
          </a:bodyPr>
          <a:lstStyle/>
          <a:p>
            <a:pPr algn="l"/>
            <a:r>
              <a:rPr lang="es-MX" sz="2800" dirty="0"/>
              <a:t>Nombre del maestro: Maria Romina Flores Peña</a:t>
            </a:r>
          </a:p>
        </p:txBody>
      </p:sp>
      <p:sp>
        <p:nvSpPr>
          <p:cNvPr id="6" name="CuadroTexto 5">
            <a:extLst>
              <a:ext uri="{FF2B5EF4-FFF2-40B4-BE49-F238E27FC236}">
                <a16:creationId xmlns:a16="http://schemas.microsoft.com/office/drawing/2014/main" id="{AFC5C1C7-5229-DB58-76BA-ED52EAF03DE3}"/>
              </a:ext>
            </a:extLst>
          </p:cNvPr>
          <p:cNvSpPr txBox="1"/>
          <p:nvPr/>
        </p:nvSpPr>
        <p:spPr>
          <a:xfrm>
            <a:off x="976487" y="2905779"/>
            <a:ext cx="7278513" cy="523220"/>
          </a:xfrm>
          <a:prstGeom prst="rect">
            <a:avLst/>
          </a:prstGeom>
          <a:noFill/>
        </p:spPr>
        <p:txBody>
          <a:bodyPr wrap="square" rtlCol="0">
            <a:spAutoFit/>
          </a:bodyPr>
          <a:lstStyle/>
          <a:p>
            <a:pPr algn="l"/>
            <a:r>
              <a:rPr lang="es-MX" sz="2800" dirty="0"/>
              <a:t>Materia: Desarrollo de proyectos </a:t>
            </a:r>
          </a:p>
        </p:txBody>
      </p:sp>
      <p:sp>
        <p:nvSpPr>
          <p:cNvPr id="7" name="CuadroTexto 6">
            <a:extLst>
              <a:ext uri="{FF2B5EF4-FFF2-40B4-BE49-F238E27FC236}">
                <a16:creationId xmlns:a16="http://schemas.microsoft.com/office/drawing/2014/main" id="{0B479809-0D41-7AF6-E3BC-70B11A1189A7}"/>
              </a:ext>
            </a:extLst>
          </p:cNvPr>
          <p:cNvSpPr txBox="1"/>
          <p:nvPr/>
        </p:nvSpPr>
        <p:spPr>
          <a:xfrm>
            <a:off x="10363200" y="6366934"/>
            <a:ext cx="1828800" cy="369332"/>
          </a:xfrm>
          <a:prstGeom prst="rect">
            <a:avLst/>
          </a:prstGeom>
          <a:noFill/>
        </p:spPr>
        <p:txBody>
          <a:bodyPr wrap="square" rtlCol="0">
            <a:spAutoFit/>
          </a:bodyPr>
          <a:lstStyle/>
          <a:p>
            <a:pPr algn="l"/>
            <a:r>
              <a:rPr lang="es-MX" dirty="0"/>
              <a:t>29-Abril-2024</a:t>
            </a:r>
          </a:p>
        </p:txBody>
      </p:sp>
      <p:pic>
        <p:nvPicPr>
          <p:cNvPr id="8" name="Imagen 8">
            <a:extLst>
              <a:ext uri="{FF2B5EF4-FFF2-40B4-BE49-F238E27FC236}">
                <a16:creationId xmlns:a16="http://schemas.microsoft.com/office/drawing/2014/main" id="{406DC701-4D6E-2FA8-10C9-11A29630CE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21043" y="1376344"/>
            <a:ext cx="3270957" cy="3291274"/>
          </a:xfrm>
          <a:prstGeom prst="ellipse">
            <a:avLst/>
          </a:prstGeom>
          <a:ln>
            <a:noFill/>
          </a:ln>
          <a:effectLst>
            <a:softEdge rad="112500"/>
          </a:effectLst>
        </p:spPr>
      </p:pic>
    </p:spTree>
    <p:extLst>
      <p:ext uri="{BB962C8B-B14F-4D97-AF65-F5344CB8AC3E}">
        <p14:creationId xmlns:p14="http://schemas.microsoft.com/office/powerpoint/2010/main" val="3549252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30"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800" decel="100000"/>
                                        <p:tgtEl>
                                          <p:spTgt spid="5"/>
                                        </p:tgtEl>
                                      </p:cBhvr>
                                    </p:animEffect>
                                    <p:anim calcmode="lin" valueType="num">
                                      <p:cBhvr>
                                        <p:cTn id="44" dur="800" decel="100000" fill="hold"/>
                                        <p:tgtEl>
                                          <p:spTgt spid="5"/>
                                        </p:tgtEl>
                                        <p:attrNameLst>
                                          <p:attrName>style.rotation</p:attrName>
                                        </p:attrNameLst>
                                      </p:cBhvr>
                                      <p:tavLst>
                                        <p:tav tm="0">
                                          <p:val>
                                            <p:fltVal val="-90"/>
                                          </p:val>
                                        </p:tav>
                                        <p:tav tm="100000">
                                          <p:val>
                                            <p:fltVal val="0"/>
                                          </p:val>
                                        </p:tav>
                                      </p:tavLst>
                                    </p:anim>
                                    <p:anim calcmode="lin" valueType="num">
                                      <p:cBhvr>
                                        <p:cTn id="45" dur="800" decel="100000" fill="hold"/>
                                        <p:tgtEl>
                                          <p:spTgt spid="5"/>
                                        </p:tgtEl>
                                        <p:attrNameLst>
                                          <p:attrName>ppt_x</p:attrName>
                                        </p:attrNameLst>
                                      </p:cBhvr>
                                      <p:tavLst>
                                        <p:tav tm="0">
                                          <p:val>
                                            <p:strVal val="#ppt_x+0.4"/>
                                          </p:val>
                                        </p:tav>
                                        <p:tav tm="100000">
                                          <p:val>
                                            <p:strVal val="#ppt_x-0.05"/>
                                          </p:val>
                                        </p:tav>
                                      </p:tavLst>
                                    </p:anim>
                                    <p:anim calcmode="lin" valueType="num">
                                      <p:cBhvr>
                                        <p:cTn id="46" dur="800" decel="100000" fill="hold"/>
                                        <p:tgtEl>
                                          <p:spTgt spid="5"/>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down)">
                                      <p:cBhvr>
                                        <p:cTn id="53" dur="580">
                                          <p:stCondLst>
                                            <p:cond delay="0"/>
                                          </p:stCondLst>
                                        </p:cTn>
                                        <p:tgtEl>
                                          <p:spTgt spid="6"/>
                                        </p:tgtEl>
                                      </p:cBhvr>
                                    </p:animEffect>
                                    <p:anim calcmode="lin" valueType="num">
                                      <p:cBhvr>
                                        <p:cTn id="5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59" dur="26">
                                          <p:stCondLst>
                                            <p:cond delay="650"/>
                                          </p:stCondLst>
                                        </p:cTn>
                                        <p:tgtEl>
                                          <p:spTgt spid="6"/>
                                        </p:tgtEl>
                                      </p:cBhvr>
                                      <p:to x="100000" y="60000"/>
                                    </p:animScale>
                                    <p:animScale>
                                      <p:cBhvr>
                                        <p:cTn id="60" dur="166" decel="50000">
                                          <p:stCondLst>
                                            <p:cond delay="676"/>
                                          </p:stCondLst>
                                        </p:cTn>
                                        <p:tgtEl>
                                          <p:spTgt spid="6"/>
                                        </p:tgtEl>
                                      </p:cBhvr>
                                      <p:to x="100000" y="100000"/>
                                    </p:animScale>
                                    <p:animScale>
                                      <p:cBhvr>
                                        <p:cTn id="61" dur="26">
                                          <p:stCondLst>
                                            <p:cond delay="1312"/>
                                          </p:stCondLst>
                                        </p:cTn>
                                        <p:tgtEl>
                                          <p:spTgt spid="6"/>
                                        </p:tgtEl>
                                      </p:cBhvr>
                                      <p:to x="100000" y="80000"/>
                                    </p:animScale>
                                    <p:animScale>
                                      <p:cBhvr>
                                        <p:cTn id="62" dur="166" decel="50000">
                                          <p:stCondLst>
                                            <p:cond delay="1338"/>
                                          </p:stCondLst>
                                        </p:cTn>
                                        <p:tgtEl>
                                          <p:spTgt spid="6"/>
                                        </p:tgtEl>
                                      </p:cBhvr>
                                      <p:to x="100000" y="100000"/>
                                    </p:animScale>
                                    <p:animScale>
                                      <p:cBhvr>
                                        <p:cTn id="63" dur="26">
                                          <p:stCondLst>
                                            <p:cond delay="1642"/>
                                          </p:stCondLst>
                                        </p:cTn>
                                        <p:tgtEl>
                                          <p:spTgt spid="6"/>
                                        </p:tgtEl>
                                      </p:cBhvr>
                                      <p:to x="100000" y="90000"/>
                                    </p:animScale>
                                    <p:animScale>
                                      <p:cBhvr>
                                        <p:cTn id="64" dur="166" decel="50000">
                                          <p:stCondLst>
                                            <p:cond delay="1668"/>
                                          </p:stCondLst>
                                        </p:cTn>
                                        <p:tgtEl>
                                          <p:spTgt spid="6"/>
                                        </p:tgtEl>
                                      </p:cBhvr>
                                      <p:to x="100000" y="100000"/>
                                    </p:animScale>
                                    <p:animScale>
                                      <p:cBhvr>
                                        <p:cTn id="65" dur="26">
                                          <p:stCondLst>
                                            <p:cond delay="1808"/>
                                          </p:stCondLst>
                                        </p:cTn>
                                        <p:tgtEl>
                                          <p:spTgt spid="6"/>
                                        </p:tgtEl>
                                      </p:cBhvr>
                                      <p:to x="100000" y="95000"/>
                                    </p:animScale>
                                    <p:animScale>
                                      <p:cBhvr>
                                        <p:cTn id="6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048886-E2E1-6B50-F982-B96ADB7246DA}"/>
              </a:ext>
            </a:extLst>
          </p:cNvPr>
          <p:cNvSpPr>
            <a:spLocks noGrp="1"/>
          </p:cNvSpPr>
          <p:nvPr>
            <p:ph type="title"/>
          </p:nvPr>
        </p:nvSpPr>
        <p:spPr>
          <a:xfrm>
            <a:off x="-2820970" y="822167"/>
            <a:ext cx="7958331" cy="1077229"/>
          </a:xfrm>
        </p:spPr>
        <p:txBody>
          <a:bodyPr/>
          <a:lstStyle/>
          <a:p>
            <a:r>
              <a:rPr lang="es-MX" dirty="0"/>
              <a:t>Palabras claves:       </a:t>
            </a:r>
          </a:p>
        </p:txBody>
      </p:sp>
      <p:sp>
        <p:nvSpPr>
          <p:cNvPr id="3" name="Marcador de contenido 2">
            <a:extLst>
              <a:ext uri="{FF2B5EF4-FFF2-40B4-BE49-F238E27FC236}">
                <a16:creationId xmlns:a16="http://schemas.microsoft.com/office/drawing/2014/main" id="{45B378DC-CFEC-EE90-54DC-570981964699}"/>
              </a:ext>
            </a:extLst>
          </p:cNvPr>
          <p:cNvSpPr>
            <a:spLocks noGrp="1"/>
          </p:cNvSpPr>
          <p:nvPr>
            <p:ph idx="1"/>
          </p:nvPr>
        </p:nvSpPr>
        <p:spPr>
          <a:xfrm>
            <a:off x="1239091" y="2038005"/>
            <a:ext cx="7796540" cy="3997828"/>
          </a:xfrm>
        </p:spPr>
        <p:txBody>
          <a:bodyPr>
            <a:normAutofit/>
          </a:bodyPr>
          <a:lstStyle/>
          <a:p>
            <a:endParaRPr lang="es-MX" dirty="0"/>
          </a:p>
          <a:p>
            <a:r>
              <a:rPr lang="es-MX" dirty="0"/>
              <a:t>Vitamina c</a:t>
            </a:r>
          </a:p>
          <a:p>
            <a:r>
              <a:rPr lang="es-MX" dirty="0"/>
              <a:t>Aguacate </a:t>
            </a:r>
          </a:p>
          <a:p>
            <a:r>
              <a:rPr lang="es-MX" dirty="0"/>
              <a:t>Aceite</a:t>
            </a:r>
          </a:p>
          <a:p>
            <a:r>
              <a:rPr lang="es-MX" dirty="0"/>
              <a:t>Papaya</a:t>
            </a:r>
          </a:p>
          <a:p>
            <a:r>
              <a:rPr lang="es-MX" dirty="0"/>
              <a:t>Piña</a:t>
            </a:r>
          </a:p>
        </p:txBody>
      </p:sp>
    </p:spTree>
    <p:extLst>
      <p:ext uri="{BB962C8B-B14F-4D97-AF65-F5344CB8AC3E}">
        <p14:creationId xmlns:p14="http://schemas.microsoft.com/office/powerpoint/2010/main" val="298617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Effect transition="in" filter="wipe(down)">
                                      <p:cBhvr>
                                        <p:cTn id="79" dur="580">
                                          <p:stCondLst>
                                            <p:cond delay="0"/>
                                          </p:stCondLst>
                                        </p:cTn>
                                        <p:tgtEl>
                                          <p:spTgt spid="3">
                                            <p:txEl>
                                              <p:pRg st="5" end="5"/>
                                            </p:txEl>
                                          </p:spTgt>
                                        </p:tgtEl>
                                      </p:cBhvr>
                                    </p:animEffect>
                                    <p:anim calcmode="lin" valueType="num">
                                      <p:cBhvr>
                                        <p:cTn id="8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5" end="5"/>
                                            </p:txEl>
                                          </p:spTgt>
                                        </p:tgtEl>
                                      </p:cBhvr>
                                      <p:to x="100000" y="60000"/>
                                    </p:animScale>
                                    <p:animScale>
                                      <p:cBhvr>
                                        <p:cTn id="86" dur="166" decel="50000">
                                          <p:stCondLst>
                                            <p:cond delay="676"/>
                                          </p:stCondLst>
                                        </p:cTn>
                                        <p:tgtEl>
                                          <p:spTgt spid="3">
                                            <p:txEl>
                                              <p:pRg st="5" end="5"/>
                                            </p:txEl>
                                          </p:spTgt>
                                        </p:tgtEl>
                                      </p:cBhvr>
                                      <p:to x="100000" y="100000"/>
                                    </p:animScale>
                                    <p:animScale>
                                      <p:cBhvr>
                                        <p:cTn id="87" dur="26">
                                          <p:stCondLst>
                                            <p:cond delay="1312"/>
                                          </p:stCondLst>
                                        </p:cTn>
                                        <p:tgtEl>
                                          <p:spTgt spid="3">
                                            <p:txEl>
                                              <p:pRg st="5" end="5"/>
                                            </p:txEl>
                                          </p:spTgt>
                                        </p:tgtEl>
                                      </p:cBhvr>
                                      <p:to x="100000" y="80000"/>
                                    </p:animScale>
                                    <p:animScale>
                                      <p:cBhvr>
                                        <p:cTn id="88" dur="166" decel="50000">
                                          <p:stCondLst>
                                            <p:cond delay="1338"/>
                                          </p:stCondLst>
                                        </p:cTn>
                                        <p:tgtEl>
                                          <p:spTgt spid="3">
                                            <p:txEl>
                                              <p:pRg st="5" end="5"/>
                                            </p:txEl>
                                          </p:spTgt>
                                        </p:tgtEl>
                                      </p:cBhvr>
                                      <p:to x="100000" y="100000"/>
                                    </p:animScale>
                                    <p:animScale>
                                      <p:cBhvr>
                                        <p:cTn id="89" dur="26">
                                          <p:stCondLst>
                                            <p:cond delay="1642"/>
                                          </p:stCondLst>
                                        </p:cTn>
                                        <p:tgtEl>
                                          <p:spTgt spid="3">
                                            <p:txEl>
                                              <p:pRg st="5" end="5"/>
                                            </p:txEl>
                                          </p:spTgt>
                                        </p:tgtEl>
                                      </p:cBhvr>
                                      <p:to x="100000" y="90000"/>
                                    </p:animScale>
                                    <p:animScale>
                                      <p:cBhvr>
                                        <p:cTn id="90" dur="166" decel="50000">
                                          <p:stCondLst>
                                            <p:cond delay="1668"/>
                                          </p:stCondLst>
                                        </p:cTn>
                                        <p:tgtEl>
                                          <p:spTgt spid="3">
                                            <p:txEl>
                                              <p:pRg st="5" end="5"/>
                                            </p:txEl>
                                          </p:spTgt>
                                        </p:tgtEl>
                                      </p:cBhvr>
                                      <p:to x="100000" y="100000"/>
                                    </p:animScale>
                                    <p:animScale>
                                      <p:cBhvr>
                                        <p:cTn id="91" dur="26">
                                          <p:stCondLst>
                                            <p:cond delay="1808"/>
                                          </p:stCondLst>
                                        </p:cTn>
                                        <p:tgtEl>
                                          <p:spTgt spid="3">
                                            <p:txEl>
                                              <p:pRg st="5" end="5"/>
                                            </p:txEl>
                                          </p:spTgt>
                                        </p:tgtEl>
                                      </p:cBhvr>
                                      <p:to x="100000" y="95000"/>
                                    </p:animScale>
                                    <p:animScale>
                                      <p:cBhvr>
                                        <p:cTn id="92"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C0831D-F4B1-2B4E-7C52-FFEB3128AEF8}"/>
              </a:ext>
            </a:extLst>
          </p:cNvPr>
          <p:cNvSpPr>
            <a:spLocks noGrp="1"/>
          </p:cNvSpPr>
          <p:nvPr>
            <p:ph type="title"/>
          </p:nvPr>
        </p:nvSpPr>
        <p:spPr>
          <a:xfrm>
            <a:off x="-3568858" y="-10388"/>
            <a:ext cx="7958331" cy="1077229"/>
          </a:xfrm>
        </p:spPr>
        <p:txBody>
          <a:bodyPr/>
          <a:lstStyle/>
          <a:p>
            <a:r>
              <a:rPr lang="es-MX" dirty="0"/>
              <a:t>Antecedentes 1</a:t>
            </a:r>
          </a:p>
        </p:txBody>
      </p:sp>
      <p:sp>
        <p:nvSpPr>
          <p:cNvPr id="4" name="CuadroTexto 3">
            <a:extLst>
              <a:ext uri="{FF2B5EF4-FFF2-40B4-BE49-F238E27FC236}">
                <a16:creationId xmlns:a16="http://schemas.microsoft.com/office/drawing/2014/main" id="{B50797C9-203C-A941-CC53-F3B75E6A4166}"/>
              </a:ext>
            </a:extLst>
          </p:cNvPr>
          <p:cNvSpPr txBox="1"/>
          <p:nvPr/>
        </p:nvSpPr>
        <p:spPr>
          <a:xfrm>
            <a:off x="1181098" y="743656"/>
            <a:ext cx="5987345" cy="2677656"/>
          </a:xfrm>
          <a:prstGeom prst="rect">
            <a:avLst/>
          </a:prstGeom>
          <a:noFill/>
        </p:spPr>
        <p:txBody>
          <a:bodyPr wrap="square" rtlCol="0">
            <a:spAutoFit/>
          </a:bodyPr>
          <a:lstStyle/>
          <a:p>
            <a:pPr algn="l"/>
            <a:r>
              <a:rPr lang="es-MX" sz="2400" dirty="0"/>
              <a:t>El siguiente proyecto de investigación tuvo como finalidad aprovechar las propiedades del aceite de la semilla del mango para la elaboración de un jabón en para iniciar se detallan y de un jabón en bórax dedicado que las personas que padecen de piel seca</a:t>
            </a:r>
          </a:p>
        </p:txBody>
      </p:sp>
      <p:sp>
        <p:nvSpPr>
          <p:cNvPr id="5" name="CuadroTexto 4">
            <a:extLst>
              <a:ext uri="{FF2B5EF4-FFF2-40B4-BE49-F238E27FC236}">
                <a16:creationId xmlns:a16="http://schemas.microsoft.com/office/drawing/2014/main" id="{FACF4E14-DDEA-F964-3F2E-43ED5AFA9485}"/>
              </a:ext>
            </a:extLst>
          </p:cNvPr>
          <p:cNvSpPr txBox="1"/>
          <p:nvPr/>
        </p:nvSpPr>
        <p:spPr>
          <a:xfrm>
            <a:off x="1181098" y="5191014"/>
            <a:ext cx="6467124" cy="923330"/>
          </a:xfrm>
          <a:prstGeom prst="rect">
            <a:avLst/>
          </a:prstGeom>
          <a:noFill/>
        </p:spPr>
        <p:txBody>
          <a:bodyPr wrap="square" rtlCol="0">
            <a:spAutoFit/>
          </a:bodyPr>
          <a:lstStyle/>
          <a:p>
            <a:pPr algn="l"/>
            <a:r>
              <a:rPr lang="es-MX" dirty="0"/>
              <a:t>Referencia:unitarias, y </a:t>
            </a:r>
            <a:r>
              <a:rPr lang="es-MX" dirty="0" err="1"/>
              <a:t>Pérez,s.J,stitulo</a:t>
            </a:r>
            <a:r>
              <a:rPr lang="es-MX" dirty="0"/>
              <a:t> de proyecto final  análisis y elaboración de un jabón artesanal a base de aceite de semilla de mango para el tratamiento de pieles secas</a:t>
            </a:r>
          </a:p>
        </p:txBody>
      </p:sp>
    </p:spTree>
    <p:extLst>
      <p:ext uri="{BB962C8B-B14F-4D97-AF65-F5344CB8AC3E}">
        <p14:creationId xmlns:p14="http://schemas.microsoft.com/office/powerpoint/2010/main" val="282672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2000"/>
                                        <p:tgtEl>
                                          <p:spTgt spid="5"/>
                                        </p:tgtEl>
                                      </p:cBhvr>
                                    </p:animEffect>
                                    <p:anim calcmode="lin" valueType="num">
                                      <p:cBhvr>
                                        <p:cTn id="26" dur="2000" fill="hold"/>
                                        <p:tgtEl>
                                          <p:spTgt spid="5"/>
                                        </p:tgtEl>
                                        <p:attrNameLst>
                                          <p:attrName>ppt_w</p:attrName>
                                        </p:attrNameLst>
                                      </p:cBhvr>
                                      <p:tavLst>
                                        <p:tav tm="0" fmla="#ppt_w*sin(2.5*pi*$)">
                                          <p:val>
                                            <p:fltVal val="0"/>
                                          </p:val>
                                        </p:tav>
                                        <p:tav tm="100000">
                                          <p:val>
                                            <p:fltVal val="1"/>
                                          </p:val>
                                        </p:tav>
                                      </p:tavLst>
                                    </p:anim>
                                    <p:anim calcmode="lin" valueType="num">
                                      <p:cBhvr>
                                        <p:cTn id="27"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9EB0F-A67E-25C7-75C1-2ECAE6778BB3}"/>
              </a:ext>
            </a:extLst>
          </p:cNvPr>
          <p:cNvSpPr>
            <a:spLocks noGrp="1"/>
          </p:cNvSpPr>
          <p:nvPr>
            <p:ph type="title"/>
          </p:nvPr>
        </p:nvSpPr>
        <p:spPr>
          <a:xfrm>
            <a:off x="-3992192" y="356501"/>
            <a:ext cx="7958331" cy="1077229"/>
          </a:xfrm>
        </p:spPr>
        <p:txBody>
          <a:bodyPr/>
          <a:lstStyle/>
          <a:p>
            <a:r>
              <a:rPr lang="es-MX" dirty="0"/>
              <a:t>Antecedente 2</a:t>
            </a:r>
          </a:p>
        </p:txBody>
      </p:sp>
      <p:sp>
        <p:nvSpPr>
          <p:cNvPr id="4" name="CuadroTexto 3">
            <a:extLst>
              <a:ext uri="{FF2B5EF4-FFF2-40B4-BE49-F238E27FC236}">
                <a16:creationId xmlns:a16="http://schemas.microsoft.com/office/drawing/2014/main" id="{4A9B5682-7643-FB04-45DB-BA311056E385}"/>
              </a:ext>
            </a:extLst>
          </p:cNvPr>
          <p:cNvSpPr txBox="1"/>
          <p:nvPr/>
        </p:nvSpPr>
        <p:spPr>
          <a:xfrm>
            <a:off x="1378656" y="1131711"/>
            <a:ext cx="5507566" cy="2308324"/>
          </a:xfrm>
          <a:prstGeom prst="rect">
            <a:avLst/>
          </a:prstGeom>
          <a:noFill/>
        </p:spPr>
        <p:txBody>
          <a:bodyPr wrap="square" rtlCol="0">
            <a:spAutoFit/>
          </a:bodyPr>
          <a:lstStyle/>
          <a:p>
            <a:pPr algn="l"/>
            <a:r>
              <a:rPr lang="es-MX" sz="2400" dirty="0"/>
              <a:t>La investigación tiene como finalidad desarrollar una artesanía base de cacao orgánico certificado y sus derivados el cacao que utilizando es cultivando en la ciudad de almirante </a:t>
            </a:r>
            <a:r>
              <a:rPr lang="es-MX" sz="2400" dirty="0" err="1"/>
              <a:t>provincio</a:t>
            </a:r>
            <a:r>
              <a:rPr lang="es-MX" sz="2400" dirty="0"/>
              <a:t> de bocas del toro</a:t>
            </a:r>
          </a:p>
        </p:txBody>
      </p:sp>
      <p:sp>
        <p:nvSpPr>
          <p:cNvPr id="5" name="CuadroTexto 4">
            <a:extLst>
              <a:ext uri="{FF2B5EF4-FFF2-40B4-BE49-F238E27FC236}">
                <a16:creationId xmlns:a16="http://schemas.microsoft.com/office/drawing/2014/main" id="{633DD186-DBA0-338F-2783-87F21C5F709F}"/>
              </a:ext>
            </a:extLst>
          </p:cNvPr>
          <p:cNvSpPr txBox="1"/>
          <p:nvPr/>
        </p:nvSpPr>
        <p:spPr>
          <a:xfrm>
            <a:off x="1378656" y="5126124"/>
            <a:ext cx="5747455" cy="1200329"/>
          </a:xfrm>
          <a:prstGeom prst="rect">
            <a:avLst/>
          </a:prstGeom>
          <a:noFill/>
        </p:spPr>
        <p:txBody>
          <a:bodyPr wrap="square" rtlCol="0">
            <a:spAutoFit/>
          </a:bodyPr>
          <a:lstStyle/>
          <a:p>
            <a:pPr algn="l"/>
            <a:r>
              <a:rPr lang="es-MX" dirty="0"/>
              <a:t>Referencias:Las,K,</a:t>
            </a:r>
            <a:r>
              <a:rPr lang="es-MX" dirty="0" err="1"/>
              <a:t>Gonzales,V</a:t>
            </a:r>
            <a:r>
              <a:rPr lang="es-MX" dirty="0"/>
              <a:t>.,</a:t>
            </a:r>
            <a:r>
              <a:rPr lang="es-MX" dirty="0" err="1"/>
              <a:t>seríano,A</a:t>
            </a:r>
            <a:r>
              <a:rPr lang="es-MX" dirty="0"/>
              <a:t>..y </a:t>
            </a:r>
            <a:r>
              <a:rPr lang="es-MX" dirty="0" err="1"/>
              <a:t>Mojica,T</a:t>
            </a:r>
            <a:r>
              <a:rPr lang="es-MX" dirty="0"/>
              <a:t>(2020) </a:t>
            </a:r>
            <a:r>
              <a:rPr lang="es-MX" dirty="0" err="1"/>
              <a:t>jabonenes</a:t>
            </a:r>
            <a:r>
              <a:rPr lang="es-MX" dirty="0"/>
              <a:t> artesanales a base de cacao beneficio orgánica para la salud. Revisa d iniciación científica,6,o5-103.</a:t>
            </a:r>
          </a:p>
        </p:txBody>
      </p:sp>
    </p:spTree>
    <p:extLst>
      <p:ext uri="{BB962C8B-B14F-4D97-AF65-F5344CB8AC3E}">
        <p14:creationId xmlns:p14="http://schemas.microsoft.com/office/powerpoint/2010/main" val="331531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8" dur="1000" fill="hold"/>
                                        <p:tgtEl>
                                          <p:spTgt spid="5"/>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444192-2B54-0302-2C91-BE787E3CF703}"/>
              </a:ext>
            </a:extLst>
          </p:cNvPr>
          <p:cNvSpPr>
            <a:spLocks noGrp="1"/>
          </p:cNvSpPr>
          <p:nvPr>
            <p:ph type="title"/>
          </p:nvPr>
        </p:nvSpPr>
        <p:spPr>
          <a:xfrm>
            <a:off x="-2849192" y="201278"/>
            <a:ext cx="7958331" cy="1077229"/>
          </a:xfrm>
        </p:spPr>
        <p:txBody>
          <a:bodyPr/>
          <a:lstStyle/>
          <a:p>
            <a:r>
              <a:rPr lang="es-MX" dirty="0"/>
              <a:t>Antecedente 3</a:t>
            </a:r>
          </a:p>
        </p:txBody>
      </p:sp>
      <p:sp>
        <p:nvSpPr>
          <p:cNvPr id="4" name="CuadroTexto 3">
            <a:extLst>
              <a:ext uri="{FF2B5EF4-FFF2-40B4-BE49-F238E27FC236}">
                <a16:creationId xmlns:a16="http://schemas.microsoft.com/office/drawing/2014/main" id="{7E65D44E-D1D4-B4CD-6EE4-9A25E0621E27}"/>
              </a:ext>
            </a:extLst>
          </p:cNvPr>
          <p:cNvSpPr txBox="1"/>
          <p:nvPr/>
        </p:nvSpPr>
        <p:spPr>
          <a:xfrm>
            <a:off x="1877862" y="987903"/>
            <a:ext cx="5713916" cy="2308324"/>
          </a:xfrm>
          <a:prstGeom prst="rect">
            <a:avLst/>
          </a:prstGeom>
          <a:noFill/>
        </p:spPr>
        <p:txBody>
          <a:bodyPr wrap="square" rtlCol="0">
            <a:spAutoFit/>
          </a:bodyPr>
          <a:lstStyle/>
          <a:p>
            <a:pPr algn="l"/>
            <a:r>
              <a:rPr lang="es-MX" dirty="0"/>
              <a:t>Elaboración de jabones y shampoo a base de sábila para la cual se planteó el problema en función de las necesidades y alternativas de productos para el aseo personal que diferencien de los tradicionales para la cual, se realizó con el propósito de obtén en producto nuevo de características y propiedades únicas que cumplen las necesidades y expectativas de los consumidores </a:t>
            </a:r>
          </a:p>
        </p:txBody>
      </p:sp>
      <p:sp>
        <p:nvSpPr>
          <p:cNvPr id="5" name="CuadroTexto 4">
            <a:extLst>
              <a:ext uri="{FF2B5EF4-FFF2-40B4-BE49-F238E27FC236}">
                <a16:creationId xmlns:a16="http://schemas.microsoft.com/office/drawing/2014/main" id="{420B44CB-0DCA-468F-18C8-31C073A96917}"/>
              </a:ext>
            </a:extLst>
          </p:cNvPr>
          <p:cNvSpPr txBox="1"/>
          <p:nvPr/>
        </p:nvSpPr>
        <p:spPr>
          <a:xfrm>
            <a:off x="2117751" y="4715935"/>
            <a:ext cx="5713915" cy="1754326"/>
          </a:xfrm>
          <a:prstGeom prst="rect">
            <a:avLst/>
          </a:prstGeom>
          <a:noFill/>
        </p:spPr>
        <p:txBody>
          <a:bodyPr wrap="square" rtlCol="0">
            <a:spAutoFit/>
          </a:bodyPr>
          <a:lstStyle/>
          <a:p>
            <a:pPr algn="l"/>
            <a:r>
              <a:rPr lang="es-MX" dirty="0" err="1"/>
              <a:t>Referencia:Rivera,d.p.I</a:t>
            </a:r>
            <a:r>
              <a:rPr lang="es-MX" dirty="0"/>
              <a:t>..,</a:t>
            </a:r>
            <a:r>
              <a:rPr lang="es-MX" dirty="0" err="1"/>
              <a:t>yagua,f.E.V</a:t>
            </a:r>
            <a:r>
              <a:rPr lang="es-MX" dirty="0"/>
              <a:t>.,Y camino,M.I.V.(2015) estudio de </a:t>
            </a:r>
            <a:r>
              <a:rPr lang="es-MX" dirty="0" err="1"/>
              <a:t>fecibilidad</a:t>
            </a:r>
            <a:r>
              <a:rPr lang="es-MX" dirty="0"/>
              <a:t> para la implicación de una planta artesanal para la fabricación de shampoo y jabón de sábila en la ciudad de milagro.revista </a:t>
            </a:r>
            <a:r>
              <a:rPr lang="es-MX" dirty="0" err="1"/>
              <a:t>cariveña</a:t>
            </a:r>
            <a:r>
              <a:rPr lang="es-MX" dirty="0"/>
              <a:t> de ciencias sociales(2015_01)</a:t>
            </a:r>
          </a:p>
        </p:txBody>
      </p:sp>
    </p:spTree>
    <p:extLst>
      <p:ext uri="{BB962C8B-B14F-4D97-AF65-F5344CB8AC3E}">
        <p14:creationId xmlns:p14="http://schemas.microsoft.com/office/powerpoint/2010/main" val="753670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strVal val="#ppt_w*0.70"/>
                                          </p:val>
                                        </p:tav>
                                        <p:tav tm="100000">
                                          <p:val>
                                            <p:strVal val="#ppt_w"/>
                                          </p:val>
                                        </p:tav>
                                      </p:tavLst>
                                    </p:anim>
                                    <p:anim calcmode="lin" valueType="num">
                                      <p:cBhvr>
                                        <p:cTn id="15" dur="1000" fill="hold"/>
                                        <p:tgtEl>
                                          <p:spTgt spid="5"/>
                                        </p:tgtEl>
                                        <p:attrNameLst>
                                          <p:attrName>ppt_h</p:attrName>
                                        </p:attrNameLst>
                                      </p:cBhvr>
                                      <p:tavLst>
                                        <p:tav tm="0">
                                          <p:val>
                                            <p:strVal val="#ppt_h"/>
                                          </p:val>
                                        </p:tav>
                                        <p:tav tm="100000">
                                          <p:val>
                                            <p:strVal val="#ppt_h"/>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9A6048E-B16F-A349-C91E-C9930B4E1C5B}"/>
              </a:ext>
            </a:extLst>
          </p:cNvPr>
          <p:cNvSpPr>
            <a:spLocks noGrp="1"/>
          </p:cNvSpPr>
          <p:nvPr>
            <p:ph idx="1"/>
          </p:nvPr>
        </p:nvSpPr>
        <p:spPr>
          <a:xfrm>
            <a:off x="1009710" y="-1315465"/>
            <a:ext cx="7796540" cy="3997828"/>
          </a:xfrm>
        </p:spPr>
        <p:txBody>
          <a:bodyPr/>
          <a:lstStyle/>
          <a:p>
            <a:r>
              <a:rPr lang="es-MX" sz="3200" dirty="0" err="1"/>
              <a:t>Plantamiento</a:t>
            </a:r>
            <a:r>
              <a:rPr lang="es-MX" sz="3200" dirty="0"/>
              <a:t> del problema</a:t>
            </a:r>
            <a:r>
              <a:rPr lang="es-MX" dirty="0"/>
              <a:t> </a:t>
            </a:r>
          </a:p>
        </p:txBody>
      </p:sp>
      <p:sp>
        <p:nvSpPr>
          <p:cNvPr id="4" name="CuadroTexto 3">
            <a:extLst>
              <a:ext uri="{FF2B5EF4-FFF2-40B4-BE49-F238E27FC236}">
                <a16:creationId xmlns:a16="http://schemas.microsoft.com/office/drawing/2014/main" id="{0847617B-420F-027E-FE63-FE6843940642}"/>
              </a:ext>
            </a:extLst>
          </p:cNvPr>
          <p:cNvSpPr txBox="1"/>
          <p:nvPr/>
        </p:nvSpPr>
        <p:spPr>
          <a:xfrm>
            <a:off x="1371599" y="1265767"/>
            <a:ext cx="6000690" cy="1754326"/>
          </a:xfrm>
          <a:prstGeom prst="rect">
            <a:avLst/>
          </a:prstGeom>
          <a:noFill/>
        </p:spPr>
        <p:txBody>
          <a:bodyPr wrap="square" rtlCol="0">
            <a:spAutoFit/>
          </a:bodyPr>
          <a:lstStyle/>
          <a:p>
            <a:pPr algn="l"/>
            <a:r>
              <a:rPr lang="es-MX" dirty="0"/>
              <a:t>Actualmente la contaminación causada por los químicos que contienen muchos productos en uso personal por ejemplo los jabones ha aumentado principalmente en la contaminación al agua además de esto causa algunos daños o alteraciones en la piel de las personas por lo tanto se busca creer un jabón orgánico.</a:t>
            </a:r>
          </a:p>
        </p:txBody>
      </p:sp>
      <p:sp>
        <p:nvSpPr>
          <p:cNvPr id="5" name="CuadroTexto 4">
            <a:extLst>
              <a:ext uri="{FF2B5EF4-FFF2-40B4-BE49-F238E27FC236}">
                <a16:creationId xmlns:a16="http://schemas.microsoft.com/office/drawing/2014/main" id="{9447EF44-2719-FD2E-D49F-586DC215651E}"/>
              </a:ext>
            </a:extLst>
          </p:cNvPr>
          <p:cNvSpPr txBox="1"/>
          <p:nvPr/>
        </p:nvSpPr>
        <p:spPr>
          <a:xfrm>
            <a:off x="1512710" y="4940429"/>
            <a:ext cx="6290734" cy="923330"/>
          </a:xfrm>
          <a:prstGeom prst="rect">
            <a:avLst/>
          </a:prstGeom>
          <a:noFill/>
        </p:spPr>
        <p:txBody>
          <a:bodyPr wrap="square" rtlCol="0">
            <a:spAutoFit/>
          </a:bodyPr>
          <a:lstStyle/>
          <a:p>
            <a:pPr algn="l"/>
            <a:r>
              <a:rPr lang="es-MX" dirty="0"/>
              <a:t>Referencia:¿se podría realizar un jabón con beneficios para la piel sin </a:t>
            </a:r>
            <a:r>
              <a:rPr lang="es-MX" dirty="0" err="1"/>
              <a:t>quimicos</a:t>
            </a:r>
            <a:r>
              <a:rPr lang="es-MX" dirty="0"/>
              <a:t>?</a:t>
            </a:r>
          </a:p>
          <a:p>
            <a:pPr algn="l"/>
            <a:endParaRPr lang="es-MX" dirty="0"/>
          </a:p>
        </p:txBody>
      </p:sp>
    </p:spTree>
    <p:extLst>
      <p:ext uri="{BB962C8B-B14F-4D97-AF65-F5344CB8AC3E}">
        <p14:creationId xmlns:p14="http://schemas.microsoft.com/office/powerpoint/2010/main" val="383319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xit" presetSubtype="1" fill="hold" grpId="0" nodeType="clickEffect">
                                  <p:stCondLst>
                                    <p:cond delay="0"/>
                                  </p:stCondLst>
                                  <p:childTnLst>
                                    <p:animEffect transition="out" filter="wheel(1)">
                                      <p:cBhvr>
                                        <p:cTn id="30" dur="2000"/>
                                        <p:tgtEl>
                                          <p:spTgt spid="5"/>
                                        </p:tgtEl>
                                      </p:cBhvr>
                                    </p:animEffect>
                                    <p:set>
                                      <p:cBhvr>
                                        <p:cTn id="31"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45A7F3-59C1-B05C-7A3E-302EF3274298}"/>
              </a:ext>
            </a:extLst>
          </p:cNvPr>
          <p:cNvSpPr>
            <a:spLocks noGrp="1"/>
          </p:cNvSpPr>
          <p:nvPr>
            <p:ph type="title"/>
          </p:nvPr>
        </p:nvSpPr>
        <p:spPr>
          <a:xfrm>
            <a:off x="706808" y="779834"/>
            <a:ext cx="7958331" cy="1077229"/>
          </a:xfrm>
        </p:spPr>
        <p:txBody>
          <a:bodyPr/>
          <a:lstStyle/>
          <a:p>
            <a:r>
              <a:rPr lang="es-MX" dirty="0"/>
              <a:t>Esto sería todo por hoy😎</a:t>
            </a:r>
          </a:p>
        </p:txBody>
      </p:sp>
      <p:pic>
        <p:nvPicPr>
          <p:cNvPr id="4" name="Imagen 4">
            <a:extLst>
              <a:ext uri="{FF2B5EF4-FFF2-40B4-BE49-F238E27FC236}">
                <a16:creationId xmlns:a16="http://schemas.microsoft.com/office/drawing/2014/main" id="{2CDE451E-2B9B-C344-B515-18FF058A3AF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90033" y="1857063"/>
            <a:ext cx="3972650" cy="3997325"/>
          </a:xfrm>
          <a:prstGeom prst="rect">
            <a:avLst/>
          </a:prstGeom>
          <a:ln w="444500" cap="sq" cmpd="thickThin">
            <a:solidFill>
              <a:srgbClr val="000000"/>
            </a:solidFill>
            <a:prstDash val="solid"/>
            <a:miter lim="800000"/>
          </a:ln>
          <a:effectLst>
            <a:innerShdw blurRad="76200">
              <a:srgbClr val="000000"/>
            </a:innerShdw>
          </a:effectLst>
        </p:spPr>
      </p:pic>
      <p:sp>
        <p:nvSpPr>
          <p:cNvPr id="5" name="CuadroTexto 4">
            <a:extLst>
              <a:ext uri="{FF2B5EF4-FFF2-40B4-BE49-F238E27FC236}">
                <a16:creationId xmlns:a16="http://schemas.microsoft.com/office/drawing/2014/main" id="{A40A673A-E457-03CA-C084-BBCC016B99C1}"/>
              </a:ext>
            </a:extLst>
          </p:cNvPr>
          <p:cNvSpPr txBox="1"/>
          <p:nvPr/>
        </p:nvSpPr>
        <p:spPr>
          <a:xfrm>
            <a:off x="4490156" y="6319737"/>
            <a:ext cx="4893733" cy="369332"/>
          </a:xfrm>
          <a:prstGeom prst="rect">
            <a:avLst/>
          </a:prstGeom>
          <a:noFill/>
        </p:spPr>
        <p:txBody>
          <a:bodyPr wrap="square" rtlCol="0">
            <a:spAutoFit/>
          </a:bodyPr>
          <a:lstStyle/>
          <a:p>
            <a:pPr algn="l"/>
            <a:r>
              <a:rPr lang="es-MX" dirty="0"/>
              <a:t>Muchas gracias por su atención!</a:t>
            </a:r>
          </a:p>
        </p:txBody>
      </p:sp>
    </p:spTree>
    <p:extLst>
      <p:ext uri="{BB962C8B-B14F-4D97-AF65-F5344CB8AC3E}">
        <p14:creationId xmlns:p14="http://schemas.microsoft.com/office/powerpoint/2010/main" val="3616702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7</Slides>
  <Notes>0</Notes>
  <HiddenSlides>0</HiddenSlide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Madison</vt:lpstr>
      <vt:lpstr>“Aguabon”</vt:lpstr>
      <vt:lpstr>Palabras claves:       </vt:lpstr>
      <vt:lpstr>Antecedentes 1</vt:lpstr>
      <vt:lpstr>Antecedente 2</vt:lpstr>
      <vt:lpstr>Antecedente 3</vt:lpstr>
      <vt:lpstr>Presentación de PowerPoint</vt:lpstr>
      <vt:lpstr>Esto sería todo por hoy😎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“Aguabon”</dc:title>
  <dc:creator>Kid3 Inei</dc:creator>
  <cp:lastModifiedBy>Kid3 Inei</cp:lastModifiedBy>
  <cp:revision>4</cp:revision>
  <dcterms:created xsi:type="dcterms:W3CDTF">2024-04-23T20:28:15Z</dcterms:created>
  <dcterms:modified xsi:type="dcterms:W3CDTF">2024-04-30T17:47:05Z</dcterms:modified>
</cp:coreProperties>
</file>