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F4F72C-B9F6-F5DE-3264-119D00A5FED7}"/>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64F60E63-2C75-6D16-FD06-09965EB8DA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A2F87566-7FAD-7D92-240F-E84A269EE0A2}"/>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5" name="Marcador de pie de página 4">
            <a:extLst>
              <a:ext uri="{FF2B5EF4-FFF2-40B4-BE49-F238E27FC236}">
                <a16:creationId xmlns:a16="http://schemas.microsoft.com/office/drawing/2014/main" id="{8559E1AC-7E8E-F502-56F6-E223E4EE080F}"/>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893FB719-08AF-A44E-FEF6-63BE33AA707E}"/>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345761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116B5B-7F40-5169-3509-769D565DF5F9}"/>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1C25CEC4-072C-4531-7F96-091DA7F1E141}"/>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E986107B-5622-5CDD-052D-50B05C91769D}"/>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5" name="Marcador de pie de página 4">
            <a:extLst>
              <a:ext uri="{FF2B5EF4-FFF2-40B4-BE49-F238E27FC236}">
                <a16:creationId xmlns:a16="http://schemas.microsoft.com/office/drawing/2014/main" id="{5085C18B-076B-BAAE-0FA3-71953183B59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1FD9202A-520A-9A36-3E99-593DECA07366}"/>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2701406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8C3B99C-D2F9-95DB-2704-73A4F5244C81}"/>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9E1EA2F2-649B-AEE6-2509-5E2EAFDE2ACD}"/>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E248AE6F-5C8F-6CCB-8F2D-C506721B9219}"/>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5" name="Marcador de pie de página 4">
            <a:extLst>
              <a:ext uri="{FF2B5EF4-FFF2-40B4-BE49-F238E27FC236}">
                <a16:creationId xmlns:a16="http://schemas.microsoft.com/office/drawing/2014/main" id="{A636718B-30BB-7FA6-2412-C1A66A09AD0E}"/>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E6595E45-60A0-782E-4278-3E820812A515}"/>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54346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5709CC-9967-6D4A-EEA4-C0E2AB3DBFEF}"/>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BF454C46-9262-031E-8BF4-AA8B962FC7EF}"/>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E3910C26-C032-6E76-2B46-C72FBC6CE47C}"/>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5" name="Marcador de pie de página 4">
            <a:extLst>
              <a:ext uri="{FF2B5EF4-FFF2-40B4-BE49-F238E27FC236}">
                <a16:creationId xmlns:a16="http://schemas.microsoft.com/office/drawing/2014/main" id="{CD7CB536-CD41-46EC-9EAA-9EC7BC12B39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FB016A57-30D4-E05E-F604-199F718F4195}"/>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270033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466757-34F0-CE59-661A-41257CD92CB5}"/>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5B75D83C-2840-D5B4-98DE-3025764577B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9609A500-797B-3E01-180F-1E614EEBC077}"/>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5" name="Marcador de pie de página 4">
            <a:extLst>
              <a:ext uri="{FF2B5EF4-FFF2-40B4-BE49-F238E27FC236}">
                <a16:creationId xmlns:a16="http://schemas.microsoft.com/office/drawing/2014/main" id="{9988430C-45AB-BA79-643C-98D6C0B44CB9}"/>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E43047E6-414A-0B6B-56CC-B6F61B766ABF}"/>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1264499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350E43-E73F-9B67-DFAA-A083F615332B}"/>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26005200-1735-DC1E-8692-CFA021DFF7D4}"/>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E07AB65E-02F8-EF7C-6917-CB1AC0E2046F}"/>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1D38E801-411B-0CF6-8BD0-E75BD23CA3D0}"/>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6" name="Marcador de pie de página 5">
            <a:extLst>
              <a:ext uri="{FF2B5EF4-FFF2-40B4-BE49-F238E27FC236}">
                <a16:creationId xmlns:a16="http://schemas.microsoft.com/office/drawing/2014/main" id="{93EA7FC6-E68B-872B-F9C1-C75F7066EC19}"/>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26AB3779-9903-35B5-8484-A6C6E24D8F06}"/>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916682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C0B530-BB15-7F03-E297-1EEDC8F8E2F4}"/>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6F17B79E-1BC4-D207-AC46-31D63B014D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438516FB-05A5-EDDF-950C-3C25D6719887}"/>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7E4F17CC-EE85-14E6-D055-02BA192875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780EC1AF-56BD-8C8C-6562-25EC7EAFB348}"/>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34172D0A-48B9-40B7-D695-8000DB96E3DE}"/>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8" name="Marcador de pie de página 7">
            <a:extLst>
              <a:ext uri="{FF2B5EF4-FFF2-40B4-BE49-F238E27FC236}">
                <a16:creationId xmlns:a16="http://schemas.microsoft.com/office/drawing/2014/main" id="{C18C47D3-30D3-87DA-DF65-F9851B3820D5}"/>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096BDD8B-2887-662B-8359-4DAA738D8176}"/>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268710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14FA9A-4014-F75A-9B8A-E1E054C16072}"/>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0670B61A-C64B-FFFB-53BB-9B2B3FA4EDE9}"/>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4" name="Marcador de pie de página 3">
            <a:extLst>
              <a:ext uri="{FF2B5EF4-FFF2-40B4-BE49-F238E27FC236}">
                <a16:creationId xmlns:a16="http://schemas.microsoft.com/office/drawing/2014/main" id="{07FCC149-4DEA-735B-50C9-7AF717A4FF14}"/>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CFFBAF96-4639-3E2F-35A9-96A6FD0804A8}"/>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2737474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0A7DCC9F-886E-A305-5A67-595A344B4F90}"/>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3" name="Marcador de pie de página 2">
            <a:extLst>
              <a:ext uri="{FF2B5EF4-FFF2-40B4-BE49-F238E27FC236}">
                <a16:creationId xmlns:a16="http://schemas.microsoft.com/office/drawing/2014/main" id="{01894248-5620-FD61-E825-0C0F5983C540}"/>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CF58A682-2C82-E554-658F-67863F063042}"/>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1900185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1E6BFC-21CD-5336-E642-CBDC0DA88921}"/>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06E7AD66-7A23-8D63-499E-6669ADCF76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E307B99A-2442-2A82-E9AA-8C1228C6FC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54C2240B-C5A1-83B3-82A5-350BCE7FF3A4}"/>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6" name="Marcador de pie de página 5">
            <a:extLst>
              <a:ext uri="{FF2B5EF4-FFF2-40B4-BE49-F238E27FC236}">
                <a16:creationId xmlns:a16="http://schemas.microsoft.com/office/drawing/2014/main" id="{911B669B-E261-2EAF-6AC6-10C27A5BE059}"/>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CE8D0219-DEC6-1FB8-FB3A-257885D06C16}"/>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517877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10693F-EED4-DBE0-37E4-6AE9FA9BFA3E}"/>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6AEDD02E-DD07-0D89-E56B-7D4AD59423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957DDCA6-C6DA-40AF-8190-8AC069FBC3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7F2C3967-7FDB-739B-208E-5D1D75794A55}"/>
              </a:ext>
            </a:extLst>
          </p:cNvPr>
          <p:cNvSpPr>
            <a:spLocks noGrp="1"/>
          </p:cNvSpPr>
          <p:nvPr>
            <p:ph type="dt" sz="half" idx="10"/>
          </p:nvPr>
        </p:nvSpPr>
        <p:spPr/>
        <p:txBody>
          <a:bodyPr/>
          <a:lstStyle/>
          <a:p>
            <a:fld id="{2F0C51AF-E483-7D47-95E4-95597CAB8CC9}" type="datetimeFigureOut">
              <a:rPr lang="es-US" smtClean="0"/>
              <a:t>5/8/2024</a:t>
            </a:fld>
            <a:endParaRPr lang="es-US"/>
          </a:p>
        </p:txBody>
      </p:sp>
      <p:sp>
        <p:nvSpPr>
          <p:cNvPr id="6" name="Marcador de pie de página 5">
            <a:extLst>
              <a:ext uri="{FF2B5EF4-FFF2-40B4-BE49-F238E27FC236}">
                <a16:creationId xmlns:a16="http://schemas.microsoft.com/office/drawing/2014/main" id="{00B578BB-9FE1-04A4-E947-615535F1ACCE}"/>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0A9C34AB-C7A1-52D7-C667-C9844A9500E4}"/>
              </a:ext>
            </a:extLst>
          </p:cNvPr>
          <p:cNvSpPr>
            <a:spLocks noGrp="1"/>
          </p:cNvSpPr>
          <p:nvPr>
            <p:ph type="sldNum" sz="quarter" idx="12"/>
          </p:nvPr>
        </p:nvSpPr>
        <p:spPr/>
        <p:txBody>
          <a:bodyPr/>
          <a:lstStyle/>
          <a:p>
            <a:fld id="{F8B8C359-7FFA-1E43-9FD9-EC64D43449A5}" type="slidenum">
              <a:rPr lang="es-US" smtClean="0"/>
              <a:t>‹Nº›</a:t>
            </a:fld>
            <a:endParaRPr lang="es-US"/>
          </a:p>
        </p:txBody>
      </p:sp>
    </p:spTree>
    <p:extLst>
      <p:ext uri="{BB962C8B-B14F-4D97-AF65-F5344CB8AC3E}">
        <p14:creationId xmlns:p14="http://schemas.microsoft.com/office/powerpoint/2010/main" val="928401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A46F150-3441-DDDB-7F70-EDEA59BB52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D5002079-7F51-AF62-EAB6-D22EED127C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A0DFA94D-7A99-8A59-34DE-7D05D5271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F0C51AF-E483-7D47-95E4-95597CAB8CC9}" type="datetimeFigureOut">
              <a:rPr lang="es-US" smtClean="0"/>
              <a:t>5/8/2024</a:t>
            </a:fld>
            <a:endParaRPr lang="es-US"/>
          </a:p>
        </p:txBody>
      </p:sp>
      <p:sp>
        <p:nvSpPr>
          <p:cNvPr id="5" name="Marcador de pie de página 4">
            <a:extLst>
              <a:ext uri="{FF2B5EF4-FFF2-40B4-BE49-F238E27FC236}">
                <a16:creationId xmlns:a16="http://schemas.microsoft.com/office/drawing/2014/main" id="{DDA7EFE9-FE05-F453-F00E-BD895F773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ED7FDBC2-B522-F1EB-FA8B-1B201C61F3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B8C359-7FFA-1E43-9FD9-EC64D43449A5}" type="slidenum">
              <a:rPr lang="es-US" smtClean="0"/>
              <a:t>‹Nº›</a:t>
            </a:fld>
            <a:endParaRPr lang="es-US"/>
          </a:p>
        </p:txBody>
      </p:sp>
    </p:spTree>
    <p:extLst>
      <p:ext uri="{BB962C8B-B14F-4D97-AF65-F5344CB8AC3E}">
        <p14:creationId xmlns:p14="http://schemas.microsoft.com/office/powerpoint/2010/main" val="1750703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9.jpe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10.jpe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2" Type="http://schemas.openxmlformats.org/officeDocument/2006/relationships/image" Target="../media/image14.jpeg" /><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54821268-F6C3-1DF3-E812-BC020254C8FC}"/>
              </a:ext>
            </a:extLst>
          </p:cNvPr>
          <p:cNvSpPr txBox="1"/>
          <p:nvPr/>
        </p:nvSpPr>
        <p:spPr>
          <a:xfrm>
            <a:off x="1687413" y="0"/>
            <a:ext cx="7770979" cy="1878143"/>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Grafica de columna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Los gráficos de columnas resultan útiles para mostrar cambios en los datos a lo largo de un período de tiempo o para ilustrar comparaciones entre elementos. En los gráficos de columnas, las categorías suelen organizarse en torno al eje horizontal y los valores se organizan en torno </a:t>
            </a:r>
          </a:p>
        </p:txBody>
      </p:sp>
      <p:pic>
        <p:nvPicPr>
          <p:cNvPr id="6" name="Imagen 5">
            <a:extLst>
              <a:ext uri="{FF2B5EF4-FFF2-40B4-BE49-F238E27FC236}">
                <a16:creationId xmlns:a16="http://schemas.microsoft.com/office/drawing/2014/main" id="{0CDFE74D-D476-08FC-D80C-BB90EA46BB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9500" y="1952624"/>
            <a:ext cx="4953000" cy="2952750"/>
          </a:xfrm>
          <a:prstGeom prst="rect">
            <a:avLst/>
          </a:prstGeom>
        </p:spPr>
      </p:pic>
    </p:spTree>
    <p:extLst>
      <p:ext uri="{BB962C8B-B14F-4D97-AF65-F5344CB8AC3E}">
        <p14:creationId xmlns:p14="http://schemas.microsoft.com/office/powerpoint/2010/main" val="2256405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D00948C-0886-975E-1986-9959175D47E8}"/>
              </a:ext>
            </a:extLst>
          </p:cNvPr>
          <p:cNvSpPr txBox="1"/>
          <p:nvPr/>
        </p:nvSpPr>
        <p:spPr>
          <a:xfrm>
            <a:off x="3047556" y="2808477"/>
            <a:ext cx="6096888" cy="1241045"/>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Permiten identificar tendencias en los datos en el transcurso del tiempo. </a:t>
            </a:r>
          </a:p>
        </p:txBody>
      </p:sp>
    </p:spTree>
    <p:extLst>
      <p:ext uri="{BB962C8B-B14F-4D97-AF65-F5344CB8AC3E}">
        <p14:creationId xmlns:p14="http://schemas.microsoft.com/office/powerpoint/2010/main" val="2848697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9C04C98-4C4B-0C63-0988-6C15B368CC37}"/>
              </a:ext>
            </a:extLst>
          </p:cNvPr>
          <p:cNvSpPr txBox="1"/>
          <p:nvPr/>
        </p:nvSpPr>
        <p:spPr>
          <a:xfrm>
            <a:off x="2905459" y="0"/>
            <a:ext cx="6096888" cy="1241045"/>
          </a:xfrm>
          <a:prstGeom prst="rect">
            <a:avLst/>
          </a:prstGeom>
          <a:noFill/>
        </p:spPr>
        <p:txBody>
          <a:bodyPr wrap="square">
            <a:spAutoFit/>
          </a:bodyPr>
          <a:lstStyle/>
          <a:p>
            <a:pPr marL="0" marR="0">
              <a:lnSpc>
                <a:spcPct val="115000"/>
              </a:lnSpc>
              <a:spcBef>
                <a:spcPts val="0"/>
              </a:spcBef>
              <a:spcAft>
                <a:spcPts val="800"/>
              </a:spcAft>
            </a:pPr>
            <a:r>
              <a:rPr lang="es-US" sz="2400" b="1" kern="100">
                <a:effectLst/>
                <a:latin typeface="Aptos" panose="020B0004020202020204" pitchFamily="34" charset="0"/>
                <a:ea typeface="Times New Roman" panose="02020603050405020304" pitchFamily="18" charset="0"/>
                <a:cs typeface="Times New Roman" panose="02020603050405020304" pitchFamily="18" charset="0"/>
              </a:rPr>
              <a:t>Grafica X  y(dispersión)</a:t>
            </a:r>
            <a:endParaRPr lang="es-US" sz="1800" kern="10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Muestra un conjunto de datos numéricos a lo largo del eje horizontal (eje X) y otro a lo largo del eje vertical  </a:t>
            </a:r>
          </a:p>
        </p:txBody>
      </p:sp>
      <p:pic>
        <p:nvPicPr>
          <p:cNvPr id="2" name="Imagen 1">
            <a:extLst>
              <a:ext uri="{FF2B5EF4-FFF2-40B4-BE49-F238E27FC236}">
                <a16:creationId xmlns:a16="http://schemas.microsoft.com/office/drawing/2014/main" id="{CD9021B9-182A-AAED-BF36-7A24FA14E2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7636" y="1802867"/>
            <a:ext cx="8116727" cy="4335466"/>
          </a:xfrm>
          <a:prstGeom prst="rect">
            <a:avLst/>
          </a:prstGeom>
        </p:spPr>
      </p:pic>
    </p:spTree>
    <p:extLst>
      <p:ext uri="{BB962C8B-B14F-4D97-AF65-F5344CB8AC3E}">
        <p14:creationId xmlns:p14="http://schemas.microsoft.com/office/powerpoint/2010/main" val="4083019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0FF4739-D197-06EE-515C-4348DD0A4EA1}"/>
              </a:ext>
            </a:extLst>
          </p:cNvPr>
          <p:cNvSpPr txBox="1"/>
          <p:nvPr/>
        </p:nvSpPr>
        <p:spPr>
          <a:xfrm>
            <a:off x="3047556" y="2758015"/>
            <a:ext cx="6096888" cy="1341970"/>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Muestran cómo están relacionadas dos variables continuas poniendo una variable en el eje x y una segunda, en el eje y</a:t>
            </a: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988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9387390-C90B-86F6-3D1E-8970868C53FD}"/>
              </a:ext>
            </a:extLst>
          </p:cNvPr>
          <p:cNvSpPr txBox="1"/>
          <p:nvPr/>
        </p:nvSpPr>
        <p:spPr>
          <a:xfrm>
            <a:off x="2576857" y="-68420"/>
            <a:ext cx="6096888" cy="1559594"/>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Grafica mapas</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Seleccione cualquier celda dentro del rango de datos y, a continuación, vaya a la pestaña Insertar &gt; gráficos &gt;Mapas&gt; maparelleno</a:t>
            </a:r>
          </a:p>
        </p:txBody>
      </p:sp>
      <p:pic>
        <p:nvPicPr>
          <p:cNvPr id="4" name="Imagen 3">
            <a:extLst>
              <a:ext uri="{FF2B5EF4-FFF2-40B4-BE49-F238E27FC236}">
                <a16:creationId xmlns:a16="http://schemas.microsoft.com/office/drawing/2014/main" id="{A298192A-60F5-F2CB-523E-BF770F10FA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80322" y="1596406"/>
            <a:ext cx="8128000" cy="4233577"/>
          </a:xfrm>
          <a:prstGeom prst="rect">
            <a:avLst/>
          </a:prstGeom>
        </p:spPr>
      </p:pic>
    </p:spTree>
    <p:extLst>
      <p:ext uri="{BB962C8B-B14F-4D97-AF65-F5344CB8AC3E}">
        <p14:creationId xmlns:p14="http://schemas.microsoft.com/office/powerpoint/2010/main" val="3328924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A2E72C7D-1591-1F44-2C2D-47BA8637F2C6}"/>
              </a:ext>
            </a:extLst>
          </p:cNvPr>
          <p:cNvSpPr txBox="1"/>
          <p:nvPr/>
        </p:nvSpPr>
        <p:spPr>
          <a:xfrm>
            <a:off x="3047556" y="2489928"/>
            <a:ext cx="6096888" cy="1878143"/>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Puede usar un gráfico de mapa para comparar valores y mostrar categorías en distintas regiones geográficas. Úselo cuando tenga regiones geográficas en los datos, como países o regiones, estados, provincias o códigos postales</a:t>
            </a:r>
          </a:p>
        </p:txBody>
      </p:sp>
    </p:spTree>
    <p:extLst>
      <p:ext uri="{BB962C8B-B14F-4D97-AF65-F5344CB8AC3E}">
        <p14:creationId xmlns:p14="http://schemas.microsoft.com/office/powerpoint/2010/main" val="241990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3B9EA96-1F5E-BFE1-3345-7CEBB601E720}"/>
              </a:ext>
            </a:extLst>
          </p:cNvPr>
          <p:cNvSpPr txBox="1"/>
          <p:nvPr/>
        </p:nvSpPr>
        <p:spPr>
          <a:xfrm>
            <a:off x="2718955" y="0"/>
            <a:ext cx="6096888" cy="1241045"/>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Grafica de rectángulos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Proporciona una vista jerárquica de los datos y facilita la des spot de patrones, </a:t>
            </a:r>
          </a:p>
        </p:txBody>
      </p:sp>
      <p:pic>
        <p:nvPicPr>
          <p:cNvPr id="6" name="Imagen 5">
            <a:extLst>
              <a:ext uri="{FF2B5EF4-FFF2-40B4-BE49-F238E27FC236}">
                <a16:creationId xmlns:a16="http://schemas.microsoft.com/office/drawing/2014/main" id="{A8DCDB87-FFDD-3384-2D5A-90C630A500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0139" y="1808083"/>
            <a:ext cx="5994756" cy="4275483"/>
          </a:xfrm>
          <a:prstGeom prst="rect">
            <a:avLst/>
          </a:prstGeom>
        </p:spPr>
      </p:pic>
    </p:spTree>
    <p:extLst>
      <p:ext uri="{BB962C8B-B14F-4D97-AF65-F5344CB8AC3E}">
        <p14:creationId xmlns:p14="http://schemas.microsoft.com/office/powerpoint/2010/main" val="1520891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7221E2D-EF39-4151-6124-8744D132BC57}"/>
              </a:ext>
            </a:extLst>
          </p:cNvPr>
          <p:cNvSpPr txBox="1"/>
          <p:nvPr/>
        </p:nvSpPr>
        <p:spPr>
          <a:xfrm>
            <a:off x="3047556" y="2279358"/>
            <a:ext cx="6096888" cy="2299284"/>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Los gráficos son un tipo de representación de datos mediante recursos visuales que permiten observar la relación matemática o estadística que existe entre las distintas cifras utilizadas</a:t>
            </a: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56457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CE4E10E-F972-0649-3744-FAECEC68F208}"/>
              </a:ext>
            </a:extLst>
          </p:cNvPr>
          <p:cNvSpPr txBox="1"/>
          <p:nvPr/>
        </p:nvSpPr>
        <p:spPr>
          <a:xfrm>
            <a:off x="3234059" y="0"/>
            <a:ext cx="6096888" cy="1241045"/>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Grafica  proyector solar</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Seleccione los datos. (icono Jerarquía ) y seleccione Proyección solar</a:t>
            </a:r>
          </a:p>
        </p:txBody>
      </p:sp>
      <p:pic>
        <p:nvPicPr>
          <p:cNvPr id="6" name="Imagen 5">
            <a:extLst>
              <a:ext uri="{FF2B5EF4-FFF2-40B4-BE49-F238E27FC236}">
                <a16:creationId xmlns:a16="http://schemas.microsoft.com/office/drawing/2014/main" id="{3A83B2E5-2D43-803D-82A1-544D526CC1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4168" y="1944964"/>
            <a:ext cx="6008420" cy="3580571"/>
          </a:xfrm>
          <a:prstGeom prst="rect">
            <a:avLst/>
          </a:prstGeom>
        </p:spPr>
      </p:pic>
    </p:spTree>
    <p:extLst>
      <p:ext uri="{BB962C8B-B14F-4D97-AF65-F5344CB8AC3E}">
        <p14:creationId xmlns:p14="http://schemas.microsoft.com/office/powerpoint/2010/main" val="3201440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D5B003A-41F3-E8A4-515B-F06377B8D7A2}"/>
              </a:ext>
            </a:extLst>
          </p:cNvPr>
          <p:cNvSpPr txBox="1"/>
          <p:nvPr/>
        </p:nvSpPr>
        <p:spPr>
          <a:xfrm>
            <a:off x="3047556" y="2171380"/>
            <a:ext cx="6096888" cy="2515240"/>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b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b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El gráfico de proyección solar es ideal para mostrar datos jerárquicos. Cada nivel de la jerarquía está representado por un anillo o círculo, siendo el círculo interior el superior de la jerarquía</a:t>
            </a:r>
            <a:b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b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9297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B6EDEA-0CF9-3E7E-B474-3924C63306DF}"/>
              </a:ext>
            </a:extLst>
          </p:cNvPr>
          <p:cNvSpPr>
            <a:spLocks noGrp="1"/>
          </p:cNvSpPr>
          <p:nvPr>
            <p:ph type="title"/>
          </p:nvPr>
        </p:nvSpPr>
        <p:spPr/>
        <p:txBody>
          <a:bodyPr/>
          <a:lstStyle/>
          <a:p>
            <a:r>
              <a:rPr lang="es-US" dirty="0"/>
              <a:t>Gracia Histograma </a:t>
            </a:r>
          </a:p>
        </p:txBody>
      </p:sp>
      <p:sp>
        <p:nvSpPr>
          <p:cNvPr id="3" name="Marcador de contenido 2">
            <a:extLst>
              <a:ext uri="{FF2B5EF4-FFF2-40B4-BE49-F238E27FC236}">
                <a16:creationId xmlns:a16="http://schemas.microsoft.com/office/drawing/2014/main" id="{34842E4E-F5A0-C9DB-2E25-90C0ED616865}"/>
              </a:ext>
            </a:extLst>
          </p:cNvPr>
          <p:cNvSpPr>
            <a:spLocks noGrp="1"/>
          </p:cNvSpPr>
          <p:nvPr>
            <p:ph idx="1"/>
          </p:nvPr>
        </p:nvSpPr>
        <p:spPr/>
        <p:txBody>
          <a:bodyPr/>
          <a:lstStyle/>
          <a:p>
            <a:pPr marL="0" indent="0">
              <a:buNone/>
            </a:pPr>
            <a:endParaRPr lang="es-US" dirty="0"/>
          </a:p>
          <a:p>
            <a:pPr marL="0" indent="0">
              <a:buNone/>
            </a:pPr>
            <a:endParaRPr lang="es-US" dirty="0"/>
          </a:p>
        </p:txBody>
      </p:sp>
      <p:sp>
        <p:nvSpPr>
          <p:cNvPr id="6" name="Marcador de contenido 2">
            <a:extLst>
              <a:ext uri="{FF2B5EF4-FFF2-40B4-BE49-F238E27FC236}">
                <a16:creationId xmlns:a16="http://schemas.microsoft.com/office/drawing/2014/main" id="{6D4E8BC8-32AE-F593-72B2-F3F1AA2720E4}"/>
              </a:ext>
            </a:extLst>
          </p:cNvPr>
          <p:cNvSpPr>
            <a:spLocks noGrp="1"/>
          </p:cNvSpPr>
          <p:nvPr>
            <p:ph idx="1"/>
          </p:nvPr>
        </p:nvSpPr>
        <p:spPr>
          <a:xfrm>
            <a:off x="990600" y="1978025"/>
            <a:ext cx="10515600" cy="4351338"/>
          </a:xfrm>
        </p:spPr>
        <p:txBody>
          <a:bodyPr/>
          <a:lstStyle/>
          <a:p>
            <a:pPr marL="0" indent="0">
              <a:buNone/>
            </a:pPr>
            <a:r>
              <a:rPr lang="es-US" dirty="0"/>
              <a:t>Nación gráfica de una variable en forma de barras donde la superficie de cada barra se proporcional a la frecuencia de los valores representados</a:t>
            </a:r>
          </a:p>
          <a:p>
            <a:pPr marL="0" indent="0">
              <a:buNone/>
            </a:pPr>
            <a:endParaRPr lang="es-US" dirty="0"/>
          </a:p>
        </p:txBody>
      </p:sp>
      <p:pic>
        <p:nvPicPr>
          <p:cNvPr id="4" name="Imagen 3">
            <a:extLst>
              <a:ext uri="{FF2B5EF4-FFF2-40B4-BE49-F238E27FC236}">
                <a16:creationId xmlns:a16="http://schemas.microsoft.com/office/drawing/2014/main" id="{5ED88FF5-D393-3633-27E2-891FC1DAAF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4483" y="3179495"/>
            <a:ext cx="6305550" cy="3571875"/>
          </a:xfrm>
          <a:prstGeom prst="rect">
            <a:avLst/>
          </a:prstGeom>
        </p:spPr>
      </p:pic>
    </p:spTree>
    <p:extLst>
      <p:ext uri="{BB962C8B-B14F-4D97-AF65-F5344CB8AC3E}">
        <p14:creationId xmlns:p14="http://schemas.microsoft.com/office/powerpoint/2010/main" val="1025119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4FC292D-D25F-1119-42ED-BE5BA06A9DC8}"/>
              </a:ext>
            </a:extLst>
          </p:cNvPr>
          <p:cNvSpPr txBox="1"/>
          <p:nvPr/>
        </p:nvSpPr>
        <p:spPr>
          <a:xfrm>
            <a:off x="3047556" y="2017491"/>
            <a:ext cx="6096888" cy="2823017"/>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Mostrar cambios en los datos a lo largo de un período de tiempo o para ilustrar comparaciones entre elementos</a:t>
            </a: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 </a:t>
            </a: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 </a:t>
            </a:r>
          </a:p>
          <a:p>
            <a:pPr marL="0" marR="0">
              <a:lnSpc>
                <a:spcPct val="115000"/>
              </a:lnSpc>
              <a:spcBef>
                <a:spcPts val="0"/>
              </a:spcBef>
              <a:spcAft>
                <a:spcPts val="800"/>
              </a:spcAft>
            </a:pPr>
            <a:b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b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4265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248765-8319-38A2-88FF-21E64EC41203}"/>
              </a:ext>
            </a:extLst>
          </p:cNvPr>
          <p:cNvSpPr>
            <a:spLocks noGrp="1"/>
          </p:cNvSpPr>
          <p:nvPr>
            <p:ph type="title"/>
          </p:nvPr>
        </p:nvSpPr>
        <p:spPr/>
        <p:txBody>
          <a:bodyPr/>
          <a:lstStyle/>
          <a:p>
            <a:r>
              <a:rPr lang="es-US" dirty="0"/>
              <a:t>Características </a:t>
            </a:r>
          </a:p>
        </p:txBody>
      </p:sp>
      <p:sp>
        <p:nvSpPr>
          <p:cNvPr id="3" name="Marcador de contenido 2">
            <a:extLst>
              <a:ext uri="{FF2B5EF4-FFF2-40B4-BE49-F238E27FC236}">
                <a16:creationId xmlns:a16="http://schemas.microsoft.com/office/drawing/2014/main" id="{716DCB22-1156-E09A-5A2C-0B22521FCF14}"/>
              </a:ext>
            </a:extLst>
          </p:cNvPr>
          <p:cNvSpPr>
            <a:spLocks noGrp="1"/>
          </p:cNvSpPr>
          <p:nvPr>
            <p:ph idx="1"/>
          </p:nvPr>
        </p:nvSpPr>
        <p:spPr/>
        <p:txBody>
          <a:bodyPr/>
          <a:lstStyle/>
          <a:p>
            <a:r>
              <a:rPr lang="es-US" dirty="0"/>
              <a:t>Gráfico de barras que permite representar la frecuencia de un valor estadístico dentro de un grupo o población de estudio</a:t>
            </a:r>
          </a:p>
        </p:txBody>
      </p:sp>
    </p:spTree>
    <p:extLst>
      <p:ext uri="{BB962C8B-B14F-4D97-AF65-F5344CB8AC3E}">
        <p14:creationId xmlns:p14="http://schemas.microsoft.com/office/powerpoint/2010/main" val="1477705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1C1C12-4F2B-6F5D-EAF8-2906BB6EF1FA}"/>
              </a:ext>
            </a:extLst>
          </p:cNvPr>
          <p:cNvSpPr>
            <a:spLocks noGrp="1"/>
          </p:cNvSpPr>
          <p:nvPr>
            <p:ph type="title"/>
          </p:nvPr>
        </p:nvSpPr>
        <p:spPr/>
        <p:txBody>
          <a:bodyPr/>
          <a:lstStyle/>
          <a:p>
            <a:r>
              <a:rPr lang="es-US" dirty="0"/>
              <a:t>Cajas y bigotes</a:t>
            </a:r>
          </a:p>
        </p:txBody>
      </p:sp>
      <p:sp>
        <p:nvSpPr>
          <p:cNvPr id="3" name="Marcador de contenido 2">
            <a:extLst>
              <a:ext uri="{FF2B5EF4-FFF2-40B4-BE49-F238E27FC236}">
                <a16:creationId xmlns:a16="http://schemas.microsoft.com/office/drawing/2014/main" id="{1BEA66CC-D2A9-94D6-D477-68FBE65BE136}"/>
              </a:ext>
            </a:extLst>
          </p:cNvPr>
          <p:cNvSpPr>
            <a:spLocks noGrp="1"/>
          </p:cNvSpPr>
          <p:nvPr>
            <p:ph idx="1"/>
          </p:nvPr>
        </p:nvSpPr>
        <p:spPr/>
        <p:txBody>
          <a:bodyPr/>
          <a:lstStyle/>
          <a:p>
            <a:r>
              <a:rPr lang="es-US" dirty="0"/>
              <a:t>Muestra la distribución de datos en cuartillas, resaltando el promedio y los atípicos</a:t>
            </a:r>
          </a:p>
        </p:txBody>
      </p:sp>
      <p:pic>
        <p:nvPicPr>
          <p:cNvPr id="4" name="Imagen 3">
            <a:extLst>
              <a:ext uri="{FF2B5EF4-FFF2-40B4-BE49-F238E27FC236}">
                <a16:creationId xmlns:a16="http://schemas.microsoft.com/office/drawing/2014/main" id="{D95F0E26-92AD-6216-69F7-3D90D789F8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9300" y="3312657"/>
            <a:ext cx="7948601" cy="3445874"/>
          </a:xfrm>
          <a:prstGeom prst="rect">
            <a:avLst/>
          </a:prstGeom>
        </p:spPr>
      </p:pic>
    </p:spTree>
    <p:extLst>
      <p:ext uri="{BB962C8B-B14F-4D97-AF65-F5344CB8AC3E}">
        <p14:creationId xmlns:p14="http://schemas.microsoft.com/office/powerpoint/2010/main" val="3524438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02C81A-80D6-6E30-3473-1E3959604C3B}"/>
              </a:ext>
            </a:extLst>
          </p:cNvPr>
          <p:cNvSpPr>
            <a:spLocks noGrp="1"/>
          </p:cNvSpPr>
          <p:nvPr>
            <p:ph type="title"/>
          </p:nvPr>
        </p:nvSpPr>
        <p:spPr/>
        <p:txBody>
          <a:bodyPr/>
          <a:lstStyle/>
          <a:p>
            <a:r>
              <a:rPr lang="es-US" dirty="0"/>
              <a:t>Características </a:t>
            </a:r>
          </a:p>
        </p:txBody>
      </p:sp>
      <p:sp>
        <p:nvSpPr>
          <p:cNvPr id="3" name="Marcador de contenido 2">
            <a:extLst>
              <a:ext uri="{FF2B5EF4-FFF2-40B4-BE49-F238E27FC236}">
                <a16:creationId xmlns:a16="http://schemas.microsoft.com/office/drawing/2014/main" id="{A98E1070-0E99-A071-EFC5-929F4969694F}"/>
              </a:ext>
            </a:extLst>
          </p:cNvPr>
          <p:cNvSpPr>
            <a:spLocks noGrp="1"/>
          </p:cNvSpPr>
          <p:nvPr>
            <p:ph idx="1"/>
          </p:nvPr>
        </p:nvSpPr>
        <p:spPr/>
        <p:txBody>
          <a:bodyPr/>
          <a:lstStyle/>
          <a:p>
            <a:r>
              <a:rPr lang="es-US" dirty="0"/>
              <a:t>Muestra la distribución de datos en cuartillas,  resaltando y los valores atípicos. Las  cajas podrán tener líneas que se extienden verticalmente llamadas “bigotes”.</a:t>
            </a:r>
          </a:p>
        </p:txBody>
      </p:sp>
    </p:spTree>
    <p:extLst>
      <p:ext uri="{BB962C8B-B14F-4D97-AF65-F5344CB8AC3E}">
        <p14:creationId xmlns:p14="http://schemas.microsoft.com/office/powerpoint/2010/main" val="33740839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05348B-AD4B-F43B-D7DC-3A2ABF0663C0}"/>
              </a:ext>
            </a:extLst>
          </p:cNvPr>
          <p:cNvSpPr>
            <a:spLocks noGrp="1"/>
          </p:cNvSpPr>
          <p:nvPr>
            <p:ph type="title"/>
          </p:nvPr>
        </p:nvSpPr>
        <p:spPr/>
        <p:txBody>
          <a:bodyPr/>
          <a:lstStyle/>
          <a:p>
            <a:r>
              <a:rPr lang="es-US" dirty="0"/>
              <a:t>Cascada</a:t>
            </a:r>
          </a:p>
        </p:txBody>
      </p:sp>
      <p:sp>
        <p:nvSpPr>
          <p:cNvPr id="3" name="Marcador de contenido 2">
            <a:extLst>
              <a:ext uri="{FF2B5EF4-FFF2-40B4-BE49-F238E27FC236}">
                <a16:creationId xmlns:a16="http://schemas.microsoft.com/office/drawing/2014/main" id="{A0C5ED67-4C2E-B39C-A104-49825B34ACCF}"/>
              </a:ext>
            </a:extLst>
          </p:cNvPr>
          <p:cNvSpPr>
            <a:spLocks noGrp="1"/>
          </p:cNvSpPr>
          <p:nvPr>
            <p:ph idx="1"/>
          </p:nvPr>
        </p:nvSpPr>
        <p:spPr/>
        <p:txBody>
          <a:bodyPr/>
          <a:lstStyle/>
          <a:p>
            <a:r>
              <a:rPr lang="es-US" dirty="0"/>
              <a:t>Muestra un total acumulado a medida que se suman o se restan valores</a:t>
            </a:r>
          </a:p>
        </p:txBody>
      </p:sp>
      <p:pic>
        <p:nvPicPr>
          <p:cNvPr id="4" name="Imagen 3">
            <a:extLst>
              <a:ext uri="{FF2B5EF4-FFF2-40B4-BE49-F238E27FC236}">
                <a16:creationId xmlns:a16="http://schemas.microsoft.com/office/drawing/2014/main" id="{23E9D583-4ACA-AA37-24FE-E95853B8A0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3453" y="2700436"/>
            <a:ext cx="5561512" cy="3611464"/>
          </a:xfrm>
          <a:prstGeom prst="rect">
            <a:avLst/>
          </a:prstGeom>
        </p:spPr>
      </p:pic>
    </p:spTree>
    <p:extLst>
      <p:ext uri="{BB962C8B-B14F-4D97-AF65-F5344CB8AC3E}">
        <p14:creationId xmlns:p14="http://schemas.microsoft.com/office/powerpoint/2010/main" val="2171607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0EAA3F-0A51-7DAF-D892-654D5AC62BD0}"/>
              </a:ext>
            </a:extLst>
          </p:cNvPr>
          <p:cNvSpPr>
            <a:spLocks noGrp="1"/>
          </p:cNvSpPr>
          <p:nvPr>
            <p:ph type="title"/>
          </p:nvPr>
        </p:nvSpPr>
        <p:spPr/>
        <p:txBody>
          <a:bodyPr/>
          <a:lstStyle/>
          <a:p>
            <a:r>
              <a:rPr lang="es-US" dirty="0"/>
              <a:t>Características </a:t>
            </a:r>
          </a:p>
        </p:txBody>
      </p:sp>
      <p:sp>
        <p:nvSpPr>
          <p:cNvPr id="3" name="Marcador de contenido 2">
            <a:extLst>
              <a:ext uri="{FF2B5EF4-FFF2-40B4-BE49-F238E27FC236}">
                <a16:creationId xmlns:a16="http://schemas.microsoft.com/office/drawing/2014/main" id="{2A8662F4-8364-F9E7-805F-A919243D8B6D}"/>
              </a:ext>
            </a:extLst>
          </p:cNvPr>
          <p:cNvSpPr>
            <a:spLocks noGrp="1"/>
          </p:cNvSpPr>
          <p:nvPr>
            <p:ph idx="1"/>
          </p:nvPr>
        </p:nvSpPr>
        <p:spPr/>
        <p:txBody>
          <a:bodyPr/>
          <a:lstStyle/>
          <a:p>
            <a:r>
              <a:rPr lang="es-US" dirty="0"/>
              <a:t>Forma gráfica de representar los datos de una hoja</a:t>
            </a:r>
          </a:p>
        </p:txBody>
      </p:sp>
    </p:spTree>
    <p:extLst>
      <p:ext uri="{BB962C8B-B14F-4D97-AF65-F5344CB8AC3E}">
        <p14:creationId xmlns:p14="http://schemas.microsoft.com/office/powerpoint/2010/main" val="2499345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0DA0D1-2839-4D57-22BC-866FB5A5C88D}"/>
              </a:ext>
            </a:extLst>
          </p:cNvPr>
          <p:cNvSpPr>
            <a:spLocks noGrp="1"/>
          </p:cNvSpPr>
          <p:nvPr>
            <p:ph type="title"/>
          </p:nvPr>
        </p:nvSpPr>
        <p:spPr/>
        <p:txBody>
          <a:bodyPr/>
          <a:lstStyle/>
          <a:p>
            <a:r>
              <a:rPr lang="es-US" dirty="0"/>
              <a:t>Embudo</a:t>
            </a:r>
          </a:p>
        </p:txBody>
      </p:sp>
      <p:sp>
        <p:nvSpPr>
          <p:cNvPr id="3" name="Marcador de contenido 2">
            <a:extLst>
              <a:ext uri="{FF2B5EF4-FFF2-40B4-BE49-F238E27FC236}">
                <a16:creationId xmlns:a16="http://schemas.microsoft.com/office/drawing/2014/main" id="{193D1281-DA65-5F36-6472-3CD83176F0FE}"/>
              </a:ext>
            </a:extLst>
          </p:cNvPr>
          <p:cNvSpPr>
            <a:spLocks noGrp="1"/>
          </p:cNvSpPr>
          <p:nvPr>
            <p:ph idx="1"/>
          </p:nvPr>
        </p:nvSpPr>
        <p:spPr/>
        <p:txBody>
          <a:bodyPr/>
          <a:lstStyle/>
          <a:p>
            <a:r>
              <a:rPr lang="es-US" dirty="0"/>
              <a:t>Muestra un total acumulado a medida que se suman o se restan valores</a:t>
            </a:r>
          </a:p>
        </p:txBody>
      </p:sp>
      <p:pic>
        <p:nvPicPr>
          <p:cNvPr id="4" name="Imagen 3">
            <a:extLst>
              <a:ext uri="{FF2B5EF4-FFF2-40B4-BE49-F238E27FC236}">
                <a16:creationId xmlns:a16="http://schemas.microsoft.com/office/drawing/2014/main" id="{B93FDE54-2910-1C47-7787-1C2D64D200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0097" y="2771741"/>
            <a:ext cx="5362575" cy="3286125"/>
          </a:xfrm>
          <a:prstGeom prst="rect">
            <a:avLst/>
          </a:prstGeom>
        </p:spPr>
      </p:pic>
    </p:spTree>
    <p:extLst>
      <p:ext uri="{BB962C8B-B14F-4D97-AF65-F5344CB8AC3E}">
        <p14:creationId xmlns:p14="http://schemas.microsoft.com/office/powerpoint/2010/main" val="1809791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865172-0D7A-D7C7-64B2-D4032B6A23A3}"/>
              </a:ext>
            </a:extLst>
          </p:cNvPr>
          <p:cNvSpPr>
            <a:spLocks noGrp="1"/>
          </p:cNvSpPr>
          <p:nvPr>
            <p:ph type="title"/>
          </p:nvPr>
        </p:nvSpPr>
        <p:spPr/>
        <p:txBody>
          <a:bodyPr/>
          <a:lstStyle/>
          <a:p>
            <a:r>
              <a:rPr lang="es-US" dirty="0"/>
              <a:t>Características </a:t>
            </a:r>
          </a:p>
        </p:txBody>
      </p:sp>
      <p:sp>
        <p:nvSpPr>
          <p:cNvPr id="3" name="Marcador de contenido 2">
            <a:extLst>
              <a:ext uri="{FF2B5EF4-FFF2-40B4-BE49-F238E27FC236}">
                <a16:creationId xmlns:a16="http://schemas.microsoft.com/office/drawing/2014/main" id="{5A34037B-A21B-EBAB-2485-CACF4FD60E38}"/>
              </a:ext>
            </a:extLst>
          </p:cNvPr>
          <p:cNvSpPr>
            <a:spLocks noGrp="1"/>
          </p:cNvSpPr>
          <p:nvPr>
            <p:ph idx="1"/>
          </p:nvPr>
        </p:nvSpPr>
        <p:spPr/>
        <p:txBody>
          <a:bodyPr/>
          <a:lstStyle/>
          <a:p>
            <a:r>
              <a:rPr lang="es-US" dirty="0"/>
              <a:t>Muestra valores a través de varias fases de un proceso</a:t>
            </a:r>
          </a:p>
        </p:txBody>
      </p:sp>
    </p:spTree>
    <p:extLst>
      <p:ext uri="{BB962C8B-B14F-4D97-AF65-F5344CB8AC3E}">
        <p14:creationId xmlns:p14="http://schemas.microsoft.com/office/powerpoint/2010/main" val="2202371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B31BE6-AE28-F5C9-7133-F09DF3465352}"/>
              </a:ext>
            </a:extLst>
          </p:cNvPr>
          <p:cNvSpPr>
            <a:spLocks noGrp="1"/>
          </p:cNvSpPr>
          <p:nvPr>
            <p:ph type="title"/>
          </p:nvPr>
        </p:nvSpPr>
        <p:spPr/>
        <p:txBody>
          <a:bodyPr/>
          <a:lstStyle/>
          <a:p>
            <a:r>
              <a:rPr lang="es-US" dirty="0"/>
              <a:t>Otros</a:t>
            </a:r>
          </a:p>
        </p:txBody>
      </p:sp>
      <p:sp>
        <p:nvSpPr>
          <p:cNvPr id="3" name="Marcador de contenido 2">
            <a:extLst>
              <a:ext uri="{FF2B5EF4-FFF2-40B4-BE49-F238E27FC236}">
                <a16:creationId xmlns:a16="http://schemas.microsoft.com/office/drawing/2014/main" id="{840645F9-89C7-16BB-8F72-141A6200A256}"/>
              </a:ext>
            </a:extLst>
          </p:cNvPr>
          <p:cNvSpPr>
            <a:spLocks noGrp="1"/>
          </p:cNvSpPr>
          <p:nvPr>
            <p:ph idx="1"/>
          </p:nvPr>
        </p:nvSpPr>
        <p:spPr/>
        <p:txBody>
          <a:bodyPr/>
          <a:lstStyle/>
          <a:p>
            <a:r>
              <a:rPr lang="es-US" dirty="0"/>
              <a:t>En la pestaña Diseño ,en el grupo Estilos de diseño , haga clic en el estilo que </a:t>
            </a:r>
            <a:r>
              <a:rPr lang="es-US"/>
              <a:t>desee usar</a:t>
            </a:r>
            <a:endParaRPr lang="es-US" dirty="0"/>
          </a:p>
        </p:txBody>
      </p:sp>
      <p:pic>
        <p:nvPicPr>
          <p:cNvPr id="4" name="Imagen 3">
            <a:extLst>
              <a:ext uri="{FF2B5EF4-FFF2-40B4-BE49-F238E27FC236}">
                <a16:creationId xmlns:a16="http://schemas.microsoft.com/office/drawing/2014/main" id="{92746D86-6416-E2CE-89F4-124223DDB3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7035" y="2948679"/>
            <a:ext cx="8128000" cy="3792090"/>
          </a:xfrm>
          <a:prstGeom prst="rect">
            <a:avLst/>
          </a:prstGeom>
        </p:spPr>
      </p:pic>
    </p:spTree>
    <p:extLst>
      <p:ext uri="{BB962C8B-B14F-4D97-AF65-F5344CB8AC3E}">
        <p14:creationId xmlns:p14="http://schemas.microsoft.com/office/powerpoint/2010/main" val="15121341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793CB4-E9BD-39A1-AAF8-D1F45FD0D37A}"/>
              </a:ext>
            </a:extLst>
          </p:cNvPr>
          <p:cNvSpPr>
            <a:spLocks noGrp="1"/>
          </p:cNvSpPr>
          <p:nvPr>
            <p:ph type="title"/>
          </p:nvPr>
        </p:nvSpPr>
        <p:spPr/>
        <p:txBody>
          <a:bodyPr/>
          <a:lstStyle/>
          <a:p>
            <a:r>
              <a:rPr lang="es-US" dirty="0"/>
              <a:t>Características </a:t>
            </a:r>
          </a:p>
        </p:txBody>
      </p:sp>
      <p:sp>
        <p:nvSpPr>
          <p:cNvPr id="3" name="Marcador de contenido 2">
            <a:extLst>
              <a:ext uri="{FF2B5EF4-FFF2-40B4-BE49-F238E27FC236}">
                <a16:creationId xmlns:a16="http://schemas.microsoft.com/office/drawing/2014/main" id="{21605153-1A3E-FE2B-3D22-D6E18FD34586}"/>
              </a:ext>
            </a:extLst>
          </p:cNvPr>
          <p:cNvSpPr>
            <a:spLocks noGrp="1"/>
          </p:cNvSpPr>
          <p:nvPr>
            <p:ph idx="1"/>
          </p:nvPr>
        </p:nvSpPr>
        <p:spPr/>
        <p:txBody>
          <a:bodyPr/>
          <a:lstStyle/>
          <a:p>
            <a:r>
              <a:rPr lang="es-US" dirty="0"/>
              <a:t>Son un tipo de representación de datos mediante recursos visuales que permiten o sea igual la relación matemática o.  </a:t>
            </a:r>
            <a:r>
              <a:rPr lang="es-US" dirty="0" err="1"/>
              <a:t>esteística</a:t>
            </a:r>
            <a:r>
              <a:rPr lang="es-US" dirty="0"/>
              <a:t> que existen entre las distintas utilizadas</a:t>
            </a:r>
          </a:p>
        </p:txBody>
      </p:sp>
    </p:spTree>
    <p:extLst>
      <p:ext uri="{BB962C8B-B14F-4D97-AF65-F5344CB8AC3E}">
        <p14:creationId xmlns:p14="http://schemas.microsoft.com/office/powerpoint/2010/main" val="877420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08F3A5F-8806-7CB6-6F0A-24CA689DB362}"/>
              </a:ext>
            </a:extLst>
          </p:cNvPr>
          <p:cNvSpPr txBox="1"/>
          <p:nvPr/>
        </p:nvSpPr>
        <p:spPr>
          <a:xfrm>
            <a:off x="2869934" y="110374"/>
            <a:ext cx="6096888" cy="2196692"/>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Grafica líneas</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Los gráficos de dispersión y los gráficos de líneas tienen un aspecto muy similar, especialmente cuando se muestra un gráfico de dispersión con líneas de conexión. Sin embargo, la forma en que cada uno de estos tipos de gráfico traza datos a lo largo del eje horizontal</a:t>
            </a:r>
          </a:p>
        </p:txBody>
      </p:sp>
      <p:pic>
        <p:nvPicPr>
          <p:cNvPr id="6" name="Imagen 5">
            <a:extLst>
              <a:ext uri="{FF2B5EF4-FFF2-40B4-BE49-F238E27FC236}">
                <a16:creationId xmlns:a16="http://schemas.microsoft.com/office/drawing/2014/main" id="{5E1C5A22-B48A-BF69-3563-62640B19F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2054" y="2328630"/>
            <a:ext cx="3961303" cy="3613426"/>
          </a:xfrm>
          <a:prstGeom prst="rect">
            <a:avLst/>
          </a:prstGeom>
        </p:spPr>
      </p:pic>
    </p:spTree>
    <p:extLst>
      <p:ext uri="{BB962C8B-B14F-4D97-AF65-F5344CB8AC3E}">
        <p14:creationId xmlns:p14="http://schemas.microsoft.com/office/powerpoint/2010/main" val="3782854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467229C-9F32-CEAE-0E0C-B45C550F5C62}"/>
              </a:ext>
            </a:extLst>
          </p:cNvPr>
          <p:cNvSpPr txBox="1"/>
          <p:nvPr/>
        </p:nvSpPr>
        <p:spPr>
          <a:xfrm>
            <a:off x="2546661" y="333506"/>
            <a:ext cx="6096888" cy="2299284"/>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Distribuye los datos de categoría de forma uniforme a lo largo de un eje horizontal (categorías) y distribuye todos los datos de valores numéricos a lo largo de un eje vertical (valores).</a:t>
            </a: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54220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12C45DC-BC25-7BDB-DEE7-CD6B5F8DF4C4}"/>
              </a:ext>
            </a:extLst>
          </p:cNvPr>
          <p:cNvSpPr txBox="1"/>
          <p:nvPr/>
        </p:nvSpPr>
        <p:spPr>
          <a:xfrm>
            <a:off x="2209178" y="667240"/>
            <a:ext cx="6096888" cy="1241045"/>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Grafica circular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Pueden convertir una columna o fila de datos de una hoja de cálculo en un gráfico circular.</a:t>
            </a:r>
          </a:p>
        </p:txBody>
      </p:sp>
      <p:pic>
        <p:nvPicPr>
          <p:cNvPr id="6" name="Imagen 5">
            <a:extLst>
              <a:ext uri="{FF2B5EF4-FFF2-40B4-BE49-F238E27FC236}">
                <a16:creationId xmlns:a16="http://schemas.microsoft.com/office/drawing/2014/main" id="{722D2FA1-DA2B-ABFF-5A28-453DCF84FC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71937" y="2214562"/>
            <a:ext cx="4048125" cy="2428875"/>
          </a:xfrm>
          <a:prstGeom prst="rect">
            <a:avLst/>
          </a:prstGeom>
        </p:spPr>
      </p:pic>
    </p:spTree>
    <p:extLst>
      <p:ext uri="{BB962C8B-B14F-4D97-AF65-F5344CB8AC3E}">
        <p14:creationId xmlns:p14="http://schemas.microsoft.com/office/powerpoint/2010/main" val="221639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8BBEE9B-EB9B-9362-7CA1-35EED888A347}"/>
              </a:ext>
            </a:extLst>
          </p:cNvPr>
          <p:cNvSpPr txBox="1"/>
          <p:nvPr/>
        </p:nvSpPr>
        <p:spPr>
          <a:xfrm>
            <a:off x="2209178" y="667240"/>
            <a:ext cx="6096888" cy="1241045"/>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Características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Tienen sentido a la hora de representar la relación parte a todo de datos categóricos o nominales</a:t>
            </a:r>
          </a:p>
        </p:txBody>
      </p:sp>
    </p:spTree>
    <p:extLst>
      <p:ext uri="{BB962C8B-B14F-4D97-AF65-F5344CB8AC3E}">
        <p14:creationId xmlns:p14="http://schemas.microsoft.com/office/powerpoint/2010/main" val="581554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977DD0C-868E-E25C-F832-508EDFDB4BB7}"/>
              </a:ext>
            </a:extLst>
          </p:cNvPr>
          <p:cNvSpPr txBox="1"/>
          <p:nvPr/>
        </p:nvSpPr>
        <p:spPr>
          <a:xfrm>
            <a:off x="2209178" y="667240"/>
            <a:ext cx="6096888" cy="1241045"/>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Grafica barras</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Se pueden trazar datos que se organizan en columnas o filas de una hoja de cálculo.</a:t>
            </a:r>
          </a:p>
        </p:txBody>
      </p:sp>
      <p:pic>
        <p:nvPicPr>
          <p:cNvPr id="2" name="Imagen 1">
            <a:extLst>
              <a:ext uri="{FF2B5EF4-FFF2-40B4-BE49-F238E27FC236}">
                <a16:creationId xmlns:a16="http://schemas.microsoft.com/office/drawing/2014/main" id="{6A1BE30C-5B3F-C30F-00C1-3D9A5BCAB5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6615" y="1944698"/>
            <a:ext cx="8128000" cy="2553899"/>
          </a:xfrm>
          <a:prstGeom prst="rect">
            <a:avLst/>
          </a:prstGeom>
        </p:spPr>
      </p:pic>
    </p:spTree>
    <p:extLst>
      <p:ext uri="{BB962C8B-B14F-4D97-AF65-F5344CB8AC3E}">
        <p14:creationId xmlns:p14="http://schemas.microsoft.com/office/powerpoint/2010/main" val="534679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52DE9C5-4AE8-406F-A938-ABA9EE4CF35A}"/>
              </a:ext>
            </a:extLst>
          </p:cNvPr>
          <p:cNvSpPr txBox="1"/>
          <p:nvPr/>
        </p:nvSpPr>
        <p:spPr>
          <a:xfrm>
            <a:off x="3047556" y="2703673"/>
            <a:ext cx="6096888" cy="1450654"/>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Característica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br>
              <a:rPr lang="es-US" dirty="0">
                <a:effectLst/>
              </a:rPr>
            </a:br>
            <a:r>
              <a:rPr lang="es-US" sz="1800" dirty="0">
                <a:effectLst/>
                <a:latin typeface="Aptos" panose="020B0004020202020204" pitchFamily="34" charset="0"/>
                <a:ea typeface="Times New Roman" panose="02020603050405020304" pitchFamily="18" charset="0"/>
                <a:cs typeface="Times New Roman" panose="02020603050405020304" pitchFamily="18" charset="0"/>
              </a:rPr>
              <a:t>Las categorías aparecerán en el eje vertical y los valores se mostrarán en el horizontal a modo de filas</a:t>
            </a:r>
            <a:endParaRPr lang="es-US" dirty="0"/>
          </a:p>
        </p:txBody>
      </p:sp>
    </p:spTree>
    <p:extLst>
      <p:ext uri="{BB962C8B-B14F-4D97-AF65-F5344CB8AC3E}">
        <p14:creationId xmlns:p14="http://schemas.microsoft.com/office/powerpoint/2010/main" val="3520839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B9245F9-6CB8-6556-A2F4-DCC3347C7913}"/>
              </a:ext>
            </a:extLst>
          </p:cNvPr>
          <p:cNvSpPr txBox="1"/>
          <p:nvPr/>
        </p:nvSpPr>
        <p:spPr>
          <a:xfrm>
            <a:off x="2852172" y="-186727"/>
            <a:ext cx="6096888" cy="1241045"/>
          </a:xfrm>
          <a:prstGeom prst="rect">
            <a:avLst/>
          </a:prstGeom>
          <a:noFill/>
        </p:spPr>
        <p:txBody>
          <a:bodyPr wrap="square">
            <a:spAutoFit/>
          </a:bodyPr>
          <a:lstStyle/>
          <a:p>
            <a:pPr marL="0" marR="0">
              <a:lnSpc>
                <a:spcPct val="115000"/>
              </a:lnSpc>
              <a:spcBef>
                <a:spcPts val="0"/>
              </a:spcBef>
              <a:spcAft>
                <a:spcPts val="800"/>
              </a:spcAft>
            </a:pPr>
            <a:r>
              <a:rPr lang="es-US" sz="2400" b="1" kern="100" dirty="0">
                <a:effectLst/>
                <a:latin typeface="Aptos" panose="020B0004020202020204" pitchFamily="34" charset="0"/>
                <a:ea typeface="Times New Roman" panose="02020603050405020304" pitchFamily="18" charset="0"/>
                <a:cs typeface="Times New Roman" panose="02020603050405020304" pitchFamily="18" charset="0"/>
              </a:rPr>
              <a:t>Grafica área </a:t>
            </a:r>
            <a:endParaRPr lang="es-US" sz="1800" kern="100" dirty="0">
              <a:effectLst/>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800"/>
              </a:spcAft>
            </a:pPr>
            <a:r>
              <a:rPr lang="es-US" sz="1800" kern="100" dirty="0">
                <a:effectLst/>
                <a:latin typeface="Aptos" panose="020B0004020202020204" pitchFamily="34" charset="0"/>
                <a:ea typeface="Times New Roman" panose="02020603050405020304" pitchFamily="18" charset="0"/>
                <a:cs typeface="Times New Roman" panose="02020603050405020304" pitchFamily="18" charset="0"/>
              </a:rPr>
              <a:t>Permiten identificar tendencias en los datos en el transcurso del tiempo.</a:t>
            </a:r>
          </a:p>
        </p:txBody>
      </p:sp>
      <p:pic>
        <p:nvPicPr>
          <p:cNvPr id="4" name="Imagen 3">
            <a:extLst>
              <a:ext uri="{FF2B5EF4-FFF2-40B4-BE49-F238E27FC236}">
                <a16:creationId xmlns:a16="http://schemas.microsoft.com/office/drawing/2014/main" id="{D1AB0A33-36CF-35CB-FDA4-5085304DA6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8037" y="1749580"/>
            <a:ext cx="4762500" cy="4007382"/>
          </a:xfrm>
          <a:prstGeom prst="rect">
            <a:avLst/>
          </a:prstGeom>
        </p:spPr>
      </p:pic>
    </p:spTree>
    <p:extLst>
      <p:ext uri="{BB962C8B-B14F-4D97-AF65-F5344CB8AC3E}">
        <p14:creationId xmlns:p14="http://schemas.microsoft.com/office/powerpoint/2010/main" val="82066298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28</Slides>
  <Notes>0</Notes>
  <HiddenSlides>0</HiddenSlide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 Histograma </vt:lpstr>
      <vt:lpstr>Características </vt:lpstr>
      <vt:lpstr>Cajas y bigotes</vt:lpstr>
      <vt:lpstr>Características </vt:lpstr>
      <vt:lpstr>Cascada</vt:lpstr>
      <vt:lpstr>Características </vt:lpstr>
      <vt:lpstr>Embudo</vt:lpstr>
      <vt:lpstr>Características </vt:lpstr>
      <vt:lpstr>Otros</vt:lpstr>
      <vt:lpstr>Características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 HERMELINDA LOPEZ CAMPOS</dc:creator>
  <cp:lastModifiedBy>MARIA HERMELINDA LOPEZ CAMPOS</cp:lastModifiedBy>
  <cp:revision>4</cp:revision>
  <dcterms:created xsi:type="dcterms:W3CDTF">2024-05-08T22:14:32Z</dcterms:created>
  <dcterms:modified xsi:type="dcterms:W3CDTF">2024-05-09T04:51:09Z</dcterms:modified>
</cp:coreProperties>
</file>