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76"/>
    <p:sldId id="257" r:id="rId77"/>
    <p:sldId id="258" r:id="rId78"/>
    <p:sldId id="259" r:id="rId79"/>
    <p:sldId id="260" r:id="rId80"/>
    <p:sldId id="261" r:id="rId81"/>
    <p:sldId id="262" r:id="rId82"/>
    <p:sldId id="263" r:id="rId83"/>
    <p:sldId id="264" r:id="rId84"/>
    <p:sldId id="265" r:id="rId85"/>
    <p:sldId id="266" r:id="rId8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Simonetta" charset="1" panose="02000504070000020003"/>
      <p:regular r:id="rId14"/>
    </p:embeddedFont>
    <p:embeddedFont>
      <p:font typeface="Simonetta Bold" charset="1" panose="02000A04070000020003"/>
      <p:regular r:id="rId15"/>
    </p:embeddedFont>
    <p:embeddedFont>
      <p:font typeface="Simonetta Italics" charset="1" panose="02000504070000090003"/>
      <p:regular r:id="rId16"/>
    </p:embeddedFont>
    <p:embeddedFont>
      <p:font typeface="Simonetta Bold Italics" charset="1" panose="02000A04070000090003"/>
      <p:regular r:id="rId17"/>
    </p:embeddedFont>
    <p:embeddedFont>
      <p:font typeface="Nickainley" charset="1" panose="00000500000000000000"/>
      <p:regular r:id="rId18"/>
    </p:embeddedFont>
    <p:embeddedFont>
      <p:font typeface="Gagalin" charset="1" panose="00000500000000000000"/>
      <p:regular r:id="rId19"/>
    </p:embeddedFont>
    <p:embeddedFont>
      <p:font typeface="Brittany" charset="1" panose="00000000000000000000"/>
      <p:regular r:id="rId20"/>
    </p:embeddedFont>
    <p:embeddedFont>
      <p:font typeface="Feeling Passionate" charset="1" panose="02000500000000000000"/>
      <p:regular r:id="rId21"/>
    </p:embeddedFont>
    <p:embeddedFont>
      <p:font typeface="Berton" charset="1" panose="00000500000000000000"/>
      <p:regular r:id="rId22"/>
    </p:embeddedFont>
    <p:embeddedFont>
      <p:font typeface="Berton Italics" charset="1" panose="00000500000000000000"/>
      <p:regular r:id="rId23"/>
    </p:embeddedFont>
    <p:embeddedFont>
      <p:font typeface="Sweet Apricot" charset="1" panose="00000000000000000000"/>
      <p:regular r:id="rId24"/>
    </p:embeddedFont>
    <p:embeddedFont>
      <p:font typeface="Cranberry" charset="1" panose="00000000000000000000"/>
      <p:regular r:id="rId25"/>
    </p:embeddedFont>
    <p:embeddedFont>
      <p:font typeface="Arial" charset="1" panose="020B0502020202020204"/>
      <p:regular r:id="rId26"/>
    </p:embeddedFont>
    <p:embeddedFont>
      <p:font typeface="Arial Bold" charset="1" panose="020B0802020202020204"/>
      <p:regular r:id="rId27"/>
    </p:embeddedFont>
    <p:embeddedFont>
      <p:font typeface="Arial Italics" charset="1" panose="020B0502020202090204"/>
      <p:regular r:id="rId28"/>
    </p:embeddedFont>
    <p:embeddedFont>
      <p:font typeface="Arial Bold Italics" charset="1" panose="020B0802020202090204"/>
      <p:regular r:id="rId29"/>
    </p:embeddedFont>
    <p:embeddedFont>
      <p:font typeface="Public Sans" charset="1" panose="00000000000000000000"/>
      <p:regular r:id="rId30"/>
    </p:embeddedFont>
    <p:embeddedFont>
      <p:font typeface="Public Sans Bold" charset="1" panose="00000000000000000000"/>
      <p:regular r:id="rId31"/>
    </p:embeddedFont>
    <p:embeddedFont>
      <p:font typeface="Public Sans Italics" charset="1" panose="00000000000000000000"/>
      <p:regular r:id="rId32"/>
    </p:embeddedFont>
    <p:embeddedFont>
      <p:font typeface="Public Sans Bold Italics" charset="1" panose="00000000000000000000"/>
      <p:regular r:id="rId33"/>
    </p:embeddedFont>
    <p:embeddedFont>
      <p:font typeface="Public Sans Thin" charset="1" panose="00000000000000000000"/>
      <p:regular r:id="rId34"/>
    </p:embeddedFont>
    <p:embeddedFont>
      <p:font typeface="Public Sans Thin Italics" charset="1" panose="00000000000000000000"/>
      <p:regular r:id="rId35"/>
    </p:embeddedFont>
    <p:embeddedFont>
      <p:font typeface="Public Sans Medium" charset="1" panose="00000000000000000000"/>
      <p:regular r:id="rId36"/>
    </p:embeddedFont>
    <p:embeddedFont>
      <p:font typeface="Public Sans Medium Italics" charset="1" panose="00000000000000000000"/>
      <p:regular r:id="rId37"/>
    </p:embeddedFont>
    <p:embeddedFont>
      <p:font typeface="Public Sans Heavy" charset="1" panose="00000000000000000000"/>
      <p:regular r:id="rId38"/>
    </p:embeddedFont>
    <p:embeddedFont>
      <p:font typeface="Public Sans Heavy Italics" charset="1" panose="00000000000000000000"/>
      <p:regular r:id="rId39"/>
    </p:embeddedFont>
    <p:embeddedFont>
      <p:font typeface="Quicksand" charset="1" panose="00000500000000000000"/>
      <p:regular r:id="rId40"/>
    </p:embeddedFont>
    <p:embeddedFont>
      <p:font typeface="Quicksand Bold" charset="1" panose="00000800000000000000"/>
      <p:regular r:id="rId41"/>
    </p:embeddedFont>
    <p:embeddedFont>
      <p:font typeface="Quicksand Light" charset="1" panose="00000400000000000000"/>
      <p:regular r:id="rId42"/>
    </p:embeddedFont>
    <p:embeddedFont>
      <p:font typeface="Quicksand Medium" charset="1" panose="00000600000000000000"/>
      <p:regular r:id="rId43"/>
    </p:embeddedFont>
    <p:embeddedFont>
      <p:font typeface="Open Sans" charset="1" panose="020B0606030504020204"/>
      <p:regular r:id="rId44"/>
    </p:embeddedFont>
    <p:embeddedFont>
      <p:font typeface="Open Sans Bold" charset="1" panose="020B0806030504020204"/>
      <p:regular r:id="rId45"/>
    </p:embeddedFont>
    <p:embeddedFont>
      <p:font typeface="Open Sans Italics" charset="1" panose="020B0606030504020204"/>
      <p:regular r:id="rId46"/>
    </p:embeddedFont>
    <p:embeddedFont>
      <p:font typeface="Open Sans Bold Italics" charset="1" panose="020B0806030504020204"/>
      <p:regular r:id="rId47"/>
    </p:embeddedFont>
    <p:embeddedFont>
      <p:font typeface="Open Sans Light" charset="1" panose="020B0306030504020204"/>
      <p:regular r:id="rId48"/>
    </p:embeddedFont>
    <p:embeddedFont>
      <p:font typeface="Open Sans Light Italics" charset="1" panose="020B0306030504020204"/>
      <p:regular r:id="rId49"/>
    </p:embeddedFont>
    <p:embeddedFont>
      <p:font typeface="Open Sans Ultra-Bold" charset="1" panose="00000000000000000000"/>
      <p:regular r:id="rId50"/>
    </p:embeddedFont>
    <p:embeddedFont>
      <p:font typeface="Open Sans Ultra-Bold Italics" charset="1" panose="00000000000000000000"/>
      <p:regular r:id="rId51"/>
    </p:embeddedFont>
    <p:embeddedFont>
      <p:font typeface="Montserrat" charset="1" panose="00000500000000000000"/>
      <p:regular r:id="rId52"/>
    </p:embeddedFont>
    <p:embeddedFont>
      <p:font typeface="Montserrat Bold" charset="1" panose="00000800000000000000"/>
      <p:regular r:id="rId53"/>
    </p:embeddedFont>
    <p:embeddedFont>
      <p:font typeface="Montserrat Italics" charset="1" panose="00000500000000000000"/>
      <p:regular r:id="rId54"/>
    </p:embeddedFont>
    <p:embeddedFont>
      <p:font typeface="Montserrat Bold Italics" charset="1" panose="00000800000000000000"/>
      <p:regular r:id="rId55"/>
    </p:embeddedFont>
    <p:embeddedFont>
      <p:font typeface="Montserrat Thin" charset="1" panose="00000300000000000000"/>
      <p:regular r:id="rId56"/>
    </p:embeddedFont>
    <p:embeddedFont>
      <p:font typeface="Montserrat Thin Italics" charset="1" panose="00000300000000000000"/>
      <p:regular r:id="rId57"/>
    </p:embeddedFont>
    <p:embeddedFont>
      <p:font typeface="Montserrat Extra-Light" charset="1" panose="00000300000000000000"/>
      <p:regular r:id="rId58"/>
    </p:embeddedFont>
    <p:embeddedFont>
      <p:font typeface="Montserrat Extra-Light Italics" charset="1" panose="00000300000000000000"/>
      <p:regular r:id="rId59"/>
    </p:embeddedFont>
    <p:embeddedFont>
      <p:font typeface="Montserrat Light" charset="1" panose="00000400000000000000"/>
      <p:regular r:id="rId60"/>
    </p:embeddedFont>
    <p:embeddedFont>
      <p:font typeface="Montserrat Light Italics" charset="1" panose="00000400000000000000"/>
      <p:regular r:id="rId61"/>
    </p:embeddedFont>
    <p:embeddedFont>
      <p:font typeface="Montserrat Medium" charset="1" panose="00000600000000000000"/>
      <p:regular r:id="rId62"/>
    </p:embeddedFont>
    <p:embeddedFont>
      <p:font typeface="Montserrat Medium Italics" charset="1" panose="00000600000000000000"/>
      <p:regular r:id="rId63"/>
    </p:embeddedFont>
    <p:embeddedFont>
      <p:font typeface="Montserrat Semi-Bold" charset="1" panose="00000700000000000000"/>
      <p:regular r:id="rId64"/>
    </p:embeddedFont>
    <p:embeddedFont>
      <p:font typeface="Montserrat Semi-Bold Italics" charset="1" panose="00000700000000000000"/>
      <p:regular r:id="rId65"/>
    </p:embeddedFont>
    <p:embeddedFont>
      <p:font typeface="Montserrat Ultra-Bold" charset="1" panose="00000900000000000000"/>
      <p:regular r:id="rId66"/>
    </p:embeddedFont>
    <p:embeddedFont>
      <p:font typeface="Montserrat Ultra-Bold Italics" charset="1" panose="00000900000000000000"/>
      <p:regular r:id="rId67"/>
    </p:embeddedFont>
    <p:embeddedFont>
      <p:font typeface="Montserrat Heavy" charset="1" panose="00000A00000000000000"/>
      <p:regular r:id="rId68"/>
    </p:embeddedFont>
    <p:embeddedFont>
      <p:font typeface="Montserrat Heavy Italics" charset="1" panose="00000A00000000000000"/>
      <p:regular r:id="rId69"/>
    </p:embeddedFont>
    <p:embeddedFont>
      <p:font typeface="Martel" charset="1" panose="00000500000000000000"/>
      <p:regular r:id="rId70"/>
    </p:embeddedFont>
    <p:embeddedFont>
      <p:font typeface="Martel Bold" charset="1" panose="00000800000000000000"/>
      <p:regular r:id="rId71"/>
    </p:embeddedFont>
    <p:embeddedFont>
      <p:font typeface="Martel Semi-Bold" charset="1" panose="00000700000000000000"/>
      <p:regular r:id="rId72"/>
    </p:embeddedFont>
    <p:embeddedFont>
      <p:font typeface="Martel Ultra-Bold" charset="1" panose="00000900000000000000"/>
      <p:regular r:id="rId73"/>
    </p:embeddedFont>
    <p:embeddedFont>
      <p:font typeface="Martel Heavy" charset="1" panose="00000A00000000000000"/>
      <p:regular r:id="rId74"/>
    </p:embeddedFont>
    <p:embeddedFont>
      <p:font typeface="Didact Gothic" charset="1" panose="0000050000000000000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slides/slide1.xml" Type="http://schemas.openxmlformats.org/officeDocument/2006/relationships/slide"/><Relationship Id="rId77" Target="slides/slide2.xml" Type="http://schemas.openxmlformats.org/officeDocument/2006/relationships/slide"/><Relationship Id="rId78" Target="slides/slide3.xml" Type="http://schemas.openxmlformats.org/officeDocument/2006/relationships/slide"/><Relationship Id="rId79" Target="slides/slide4.xml" Type="http://schemas.openxmlformats.org/officeDocument/2006/relationships/slide"/><Relationship Id="rId8" Target="fonts/font8.fntdata" Type="http://schemas.openxmlformats.org/officeDocument/2006/relationships/font"/><Relationship Id="rId80" Target="slides/slide5.xml" Type="http://schemas.openxmlformats.org/officeDocument/2006/relationships/slide"/><Relationship Id="rId81" Target="slides/slide6.xml" Type="http://schemas.openxmlformats.org/officeDocument/2006/relationships/slide"/><Relationship Id="rId82" Target="slides/slide7.xml" Type="http://schemas.openxmlformats.org/officeDocument/2006/relationships/slide"/><Relationship Id="rId83" Target="slides/slide8.xml" Type="http://schemas.openxmlformats.org/officeDocument/2006/relationships/slide"/><Relationship Id="rId84" Target="slides/slide9.xml" Type="http://schemas.openxmlformats.org/officeDocument/2006/relationships/slide"/><Relationship Id="rId85" Target="slides/slide10.xml" Type="http://schemas.openxmlformats.org/officeDocument/2006/relationships/slide"/><Relationship Id="rId86" Target="slides/slide11.xml" Type="http://schemas.openxmlformats.org/officeDocument/2006/relationships/slide"/><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38.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2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2" Target="../media/image11.jpeg" Type="http://schemas.openxmlformats.org/officeDocument/2006/relationships/image"/><Relationship Id="rId3" Target="../media/image12.gif"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jpeg" Type="http://schemas.openxmlformats.org/officeDocument/2006/relationships/image"/><Relationship Id="rId9"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2.png" Type="http://schemas.openxmlformats.org/officeDocument/2006/relationships/image"/><Relationship Id="rId7" Target="../media/image2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2.png" Type="http://schemas.openxmlformats.org/officeDocument/2006/relationships/image"/><Relationship Id="rId7" Target="../media/image2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jpeg" Type="http://schemas.openxmlformats.org/officeDocument/2006/relationships/image"/><Relationship Id="rId6" Target="../media/image2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8F5"/>
        </a:solidFill>
      </p:bgPr>
    </p:bg>
    <p:spTree>
      <p:nvGrpSpPr>
        <p:cNvPr id="1" name=""/>
        <p:cNvGrpSpPr/>
        <p:nvPr/>
      </p:nvGrpSpPr>
      <p:grpSpPr>
        <a:xfrm>
          <a:off x="0" y="0"/>
          <a:ext cx="0" cy="0"/>
          <a:chOff x="0" y="0"/>
          <a:chExt cx="0" cy="0"/>
        </a:xfrm>
      </p:grpSpPr>
      <p:sp>
        <p:nvSpPr>
          <p:cNvPr name="Freeform 2" id="2"/>
          <p:cNvSpPr/>
          <p:nvPr/>
        </p:nvSpPr>
        <p:spPr>
          <a:xfrm flipH="false" flipV="false" rot="0">
            <a:off x="-4635791" y="-6611073"/>
            <a:ext cx="24816379" cy="20981121"/>
          </a:xfrm>
          <a:custGeom>
            <a:avLst/>
            <a:gdLst/>
            <a:ahLst/>
            <a:cxnLst/>
            <a:rect r="r" b="b" t="t" l="l"/>
            <a:pathLst>
              <a:path h="20981121" w="24816379">
                <a:moveTo>
                  <a:pt x="0" y="0"/>
                </a:moveTo>
                <a:lnTo>
                  <a:pt x="24816379" y="0"/>
                </a:lnTo>
                <a:lnTo>
                  <a:pt x="24816379" y="20981121"/>
                </a:lnTo>
                <a:lnTo>
                  <a:pt x="0" y="209811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6739363" y="2520343"/>
            <a:ext cx="5246314" cy="5246314"/>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adFill rotWithShape="true">
              <a:gsLst>
                <a:gs pos="0">
                  <a:srgbClr val="CDFFD8">
                    <a:alpha val="100000"/>
                  </a:srgbClr>
                </a:gs>
                <a:gs pos="100000">
                  <a:srgbClr val="94B9FF">
                    <a:alpha val="100000"/>
                  </a:srgbClr>
                </a:gs>
              </a:gsLst>
              <a:lin ang="0"/>
            </a:gradFill>
          </p:spPr>
        </p:sp>
      </p:grpSp>
      <p:sp>
        <p:nvSpPr>
          <p:cNvPr name="Freeform 5" id="5"/>
          <p:cNvSpPr/>
          <p:nvPr/>
        </p:nvSpPr>
        <p:spPr>
          <a:xfrm flipH="false" flipV="false" rot="-8371527">
            <a:off x="6006113" y="3154844"/>
            <a:ext cx="7978954" cy="3873419"/>
          </a:xfrm>
          <a:custGeom>
            <a:avLst/>
            <a:gdLst/>
            <a:ahLst/>
            <a:cxnLst/>
            <a:rect r="r" b="b" t="t" l="l"/>
            <a:pathLst>
              <a:path h="3873419" w="7978954">
                <a:moveTo>
                  <a:pt x="0" y="0"/>
                </a:moveTo>
                <a:lnTo>
                  <a:pt x="7978953" y="0"/>
                </a:lnTo>
                <a:lnTo>
                  <a:pt x="7978953" y="3873420"/>
                </a:lnTo>
                <a:lnTo>
                  <a:pt x="0" y="38734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029200" y="3168304"/>
            <a:ext cx="8137513" cy="3950393"/>
          </a:xfrm>
          <a:custGeom>
            <a:avLst/>
            <a:gdLst/>
            <a:ahLst/>
            <a:cxnLst/>
            <a:rect r="r" b="b" t="t" l="l"/>
            <a:pathLst>
              <a:path h="3950393" w="8137513">
                <a:moveTo>
                  <a:pt x="0" y="0"/>
                </a:moveTo>
                <a:lnTo>
                  <a:pt x="8137513" y="0"/>
                </a:lnTo>
                <a:lnTo>
                  <a:pt x="8137513" y="3950392"/>
                </a:lnTo>
                <a:lnTo>
                  <a:pt x="0" y="39503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371527">
            <a:off x="12797191" y="-308483"/>
            <a:ext cx="7978954" cy="3873419"/>
          </a:xfrm>
          <a:custGeom>
            <a:avLst/>
            <a:gdLst/>
            <a:ahLst/>
            <a:cxnLst/>
            <a:rect r="r" b="b" t="t" l="l"/>
            <a:pathLst>
              <a:path h="3873419" w="7978954">
                <a:moveTo>
                  <a:pt x="0" y="0"/>
                </a:moveTo>
                <a:lnTo>
                  <a:pt x="7978953" y="0"/>
                </a:lnTo>
                <a:lnTo>
                  <a:pt x="7978953" y="3873419"/>
                </a:lnTo>
                <a:lnTo>
                  <a:pt x="0" y="3873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98150" y="6728869"/>
            <a:ext cx="8137513" cy="3950393"/>
          </a:xfrm>
          <a:custGeom>
            <a:avLst/>
            <a:gdLst/>
            <a:ahLst/>
            <a:cxnLst/>
            <a:rect r="r" b="b" t="t" l="l"/>
            <a:pathLst>
              <a:path h="3950393" w="8137513">
                <a:moveTo>
                  <a:pt x="0" y="0"/>
                </a:moveTo>
                <a:lnTo>
                  <a:pt x="8137513" y="0"/>
                </a:lnTo>
                <a:lnTo>
                  <a:pt x="8137513" y="3950393"/>
                </a:lnTo>
                <a:lnTo>
                  <a:pt x="0" y="39503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6230284" y="4239692"/>
            <a:ext cx="6264473" cy="1626641"/>
          </a:xfrm>
          <a:prstGeom prst="rect">
            <a:avLst/>
          </a:prstGeom>
        </p:spPr>
        <p:txBody>
          <a:bodyPr anchor="t" rtlCol="false" tIns="0" lIns="0" bIns="0" rIns="0">
            <a:spAutoFit/>
          </a:bodyPr>
          <a:lstStyle/>
          <a:p>
            <a:pPr algn="ctr">
              <a:lnSpc>
                <a:spcPts val="13305"/>
              </a:lnSpc>
            </a:pPr>
            <a:r>
              <a:rPr lang="en-US" sz="9504" spc="608">
                <a:solidFill>
                  <a:srgbClr val="000000"/>
                </a:solidFill>
                <a:latin typeface="Brittany"/>
              </a:rPr>
              <a:t>Hidrophonia</a:t>
            </a:r>
          </a:p>
        </p:txBody>
      </p:sp>
      <p:sp>
        <p:nvSpPr>
          <p:cNvPr name="TextBox 10" id="10"/>
          <p:cNvSpPr txBox="true"/>
          <p:nvPr/>
        </p:nvSpPr>
        <p:spPr>
          <a:xfrm rot="102066">
            <a:off x="7311424" y="2152836"/>
            <a:ext cx="4103025" cy="1168648"/>
          </a:xfrm>
          <a:prstGeom prst="rect">
            <a:avLst/>
          </a:prstGeom>
        </p:spPr>
        <p:txBody>
          <a:bodyPr anchor="t" rtlCol="false" tIns="0" lIns="0" bIns="0" rIns="0">
            <a:spAutoFit/>
          </a:bodyPr>
          <a:lstStyle/>
          <a:p>
            <a:pPr algn="ctr">
              <a:lnSpc>
                <a:spcPts val="2865"/>
              </a:lnSpc>
            </a:pPr>
            <a:r>
              <a:rPr lang="en-US" sz="2047" spc="1582">
                <a:solidFill>
                  <a:srgbClr val="000000"/>
                </a:solidFill>
                <a:latin typeface="Simonetta Bold"/>
              </a:rPr>
              <a:t>JOSE IGNACIO </a:t>
            </a:r>
          </a:p>
        </p:txBody>
      </p:sp>
      <p:sp>
        <p:nvSpPr>
          <p:cNvPr name="TextBox 11" id="11"/>
          <p:cNvSpPr txBox="true"/>
          <p:nvPr/>
        </p:nvSpPr>
        <p:spPr>
          <a:xfrm rot="0">
            <a:off x="7176384" y="5662506"/>
            <a:ext cx="4372273" cy="2104151"/>
          </a:xfrm>
          <a:prstGeom prst="rect">
            <a:avLst/>
          </a:prstGeom>
        </p:spPr>
        <p:txBody>
          <a:bodyPr anchor="t" rtlCol="false" tIns="0" lIns="0" bIns="0" rIns="0">
            <a:spAutoFit/>
          </a:bodyPr>
          <a:lstStyle/>
          <a:p>
            <a:pPr algn="ctr">
              <a:lnSpc>
                <a:spcPts val="2261"/>
              </a:lnSpc>
            </a:pPr>
            <a:r>
              <a:rPr lang="en-US" sz="1615" spc="1248">
                <a:solidFill>
                  <a:srgbClr val="000000"/>
                </a:solidFill>
                <a:latin typeface="Simonetta Bold"/>
              </a:rPr>
              <a:t>CUIDANDO Y CULTIVANDO</a:t>
            </a:r>
          </a:p>
          <a:p>
            <a:pPr algn="ctr">
              <a:lnSpc>
                <a:spcPts val="2261"/>
              </a:lnSpc>
            </a:pPr>
          </a:p>
        </p:txBody>
      </p:sp>
      <p:sp>
        <p:nvSpPr>
          <p:cNvPr name="TextBox 12" id="12"/>
          <p:cNvSpPr txBox="true"/>
          <p:nvPr/>
        </p:nvSpPr>
        <p:spPr>
          <a:xfrm rot="0">
            <a:off x="130961" y="9097258"/>
            <a:ext cx="7641438" cy="1796160"/>
          </a:xfrm>
          <a:prstGeom prst="rect">
            <a:avLst/>
          </a:prstGeom>
        </p:spPr>
        <p:txBody>
          <a:bodyPr anchor="t" rtlCol="false" tIns="0" lIns="0" bIns="0" rIns="0">
            <a:spAutoFit/>
          </a:bodyPr>
          <a:lstStyle/>
          <a:p>
            <a:pPr algn="ctr">
              <a:lnSpc>
                <a:spcPts val="4796"/>
              </a:lnSpc>
            </a:pPr>
            <a:r>
              <a:rPr lang="en-US" sz="3425">
                <a:solidFill>
                  <a:srgbClr val="000000"/>
                </a:solidFill>
                <a:latin typeface="Open Sans Bold"/>
              </a:rPr>
              <a:t>maestra :Maria Romina flores peña</a:t>
            </a:r>
          </a:p>
          <a:p>
            <a:pPr algn="ctr">
              <a:lnSpc>
                <a:spcPts val="4796"/>
              </a:lnSpc>
            </a:pPr>
            <a:r>
              <a:rPr lang="en-US" sz="3425">
                <a:solidFill>
                  <a:srgbClr val="000000"/>
                </a:solidFill>
                <a:latin typeface="Open Sans Bold"/>
              </a:rPr>
              <a:t>fecha: 06/05/24</a:t>
            </a:r>
          </a:p>
          <a:p>
            <a:pPr algn="ctr">
              <a:lnSpc>
                <a:spcPts val="4796"/>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CDFFD8">
                <a:alpha val="100000"/>
              </a:srgbClr>
            </a:gs>
            <a:gs pos="50000">
              <a:srgbClr val="00FF29">
                <a:alpha val="42000"/>
              </a:srgbClr>
            </a:gs>
            <a:gs pos="100000">
              <a:srgbClr val="00FF6E">
                <a:alpha val="435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8371527">
            <a:off x="-2181446" y="6473905"/>
            <a:ext cx="7978954" cy="3873419"/>
          </a:xfrm>
          <a:custGeom>
            <a:avLst/>
            <a:gdLst/>
            <a:ahLst/>
            <a:cxnLst/>
            <a:rect r="r" b="b" t="t" l="l"/>
            <a:pathLst>
              <a:path h="3873419" w="7978954">
                <a:moveTo>
                  <a:pt x="0" y="0"/>
                </a:moveTo>
                <a:lnTo>
                  <a:pt x="7978954" y="0"/>
                </a:lnTo>
                <a:lnTo>
                  <a:pt x="7978954" y="3873419"/>
                </a:lnTo>
                <a:lnTo>
                  <a:pt x="0" y="38734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28700" y="2182688"/>
            <a:ext cx="6061932" cy="5921624"/>
            <a:chOff x="0" y="0"/>
            <a:chExt cx="4828540" cy="4716780"/>
          </a:xfrm>
        </p:grpSpPr>
        <p:sp>
          <p:nvSpPr>
            <p:cNvPr name="Freeform 4" id="4"/>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l="0" t="-39845" r="0" b="-39845"/>
              </a:stretch>
            </a:blipFill>
          </p:spPr>
        </p:sp>
      </p:grpSp>
      <p:sp>
        <p:nvSpPr>
          <p:cNvPr name="Freeform 5" id="5"/>
          <p:cNvSpPr/>
          <p:nvPr/>
        </p:nvSpPr>
        <p:spPr>
          <a:xfrm flipH="false" flipV="false" rot="-8371527">
            <a:off x="12648866" y="-316706"/>
            <a:ext cx="7978954" cy="3873419"/>
          </a:xfrm>
          <a:custGeom>
            <a:avLst/>
            <a:gdLst/>
            <a:ahLst/>
            <a:cxnLst/>
            <a:rect r="r" b="b" t="t" l="l"/>
            <a:pathLst>
              <a:path h="3873419" w="7978954">
                <a:moveTo>
                  <a:pt x="0" y="0"/>
                </a:moveTo>
                <a:lnTo>
                  <a:pt x="7978954" y="0"/>
                </a:lnTo>
                <a:lnTo>
                  <a:pt x="7978954" y="3873420"/>
                </a:lnTo>
                <a:lnTo>
                  <a:pt x="0" y="387342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7705320">
            <a:off x="-1171077" y="-1205656"/>
            <a:ext cx="5038197" cy="3890656"/>
          </a:xfrm>
          <a:custGeom>
            <a:avLst/>
            <a:gdLst/>
            <a:ahLst/>
            <a:cxnLst/>
            <a:rect r="r" b="b" t="t" l="l"/>
            <a:pathLst>
              <a:path h="3890656" w="5038197">
                <a:moveTo>
                  <a:pt x="0" y="0"/>
                </a:moveTo>
                <a:lnTo>
                  <a:pt x="5038197" y="0"/>
                </a:lnTo>
                <a:lnTo>
                  <a:pt x="5038197" y="3890655"/>
                </a:lnTo>
                <a:lnTo>
                  <a:pt x="0" y="3890655"/>
                </a:lnTo>
                <a:lnTo>
                  <a:pt x="0" y="0"/>
                </a:lnTo>
                <a:close/>
              </a:path>
            </a:pathLst>
          </a:custGeom>
          <a:blipFill>
            <a:blip r:embed="rId7"/>
            <a:stretch>
              <a:fillRect l="0" t="-10134" r="0" b="-10134"/>
            </a:stretch>
          </a:blipFill>
        </p:spPr>
      </p:sp>
      <p:sp>
        <p:nvSpPr>
          <p:cNvPr name="TextBox 7" id="7"/>
          <p:cNvSpPr txBox="true"/>
          <p:nvPr/>
        </p:nvSpPr>
        <p:spPr>
          <a:xfrm rot="0">
            <a:off x="8753854" y="2067679"/>
            <a:ext cx="5603216" cy="1703090"/>
          </a:xfrm>
          <a:prstGeom prst="rect">
            <a:avLst/>
          </a:prstGeom>
        </p:spPr>
        <p:txBody>
          <a:bodyPr anchor="t" rtlCol="false" tIns="0" lIns="0" bIns="0" rIns="0">
            <a:spAutoFit/>
          </a:bodyPr>
          <a:lstStyle/>
          <a:p>
            <a:pPr algn="ctr">
              <a:lnSpc>
                <a:spcPts val="8937"/>
              </a:lnSpc>
            </a:pPr>
            <a:r>
              <a:rPr lang="en-US" sz="11458">
                <a:solidFill>
                  <a:srgbClr val="000000"/>
                </a:solidFill>
                <a:latin typeface="Feeling Passionate"/>
              </a:rPr>
              <a:t>Fuentes </a:t>
            </a:r>
          </a:p>
        </p:txBody>
      </p:sp>
      <p:sp>
        <p:nvSpPr>
          <p:cNvPr name="TextBox 8" id="8"/>
          <p:cNvSpPr txBox="true"/>
          <p:nvPr/>
        </p:nvSpPr>
        <p:spPr>
          <a:xfrm rot="0">
            <a:off x="7468263" y="5067648"/>
            <a:ext cx="8897389" cy="4748778"/>
          </a:xfrm>
          <a:prstGeom prst="rect">
            <a:avLst/>
          </a:prstGeom>
        </p:spPr>
        <p:txBody>
          <a:bodyPr anchor="t" rtlCol="false" tIns="0" lIns="0" bIns="0" rIns="0">
            <a:spAutoFit/>
          </a:bodyPr>
          <a:lstStyle/>
          <a:p>
            <a:pPr algn="ctr">
              <a:lnSpc>
                <a:spcPts val="3778"/>
              </a:lnSpc>
            </a:pPr>
            <a:r>
              <a:rPr lang="en-US" sz="2698">
                <a:solidFill>
                  <a:srgbClr val="000000"/>
                </a:solidFill>
                <a:latin typeface="Arial"/>
              </a:rPr>
              <a:t>J Beltrano,DOGimenez-2015-sedici.uncp.edu.ar</a:t>
            </a:r>
          </a:p>
          <a:p>
            <a:pPr algn="ctr">
              <a:lnSpc>
                <a:spcPts val="3778"/>
              </a:lnSpc>
            </a:pPr>
            <a:r>
              <a:rPr lang="en-US" sz="2698">
                <a:solidFill>
                  <a:srgbClr val="000000"/>
                </a:solidFill>
                <a:latin typeface="Arial"/>
              </a:rPr>
              <a:t>MUrrestarazu Gavilan-2015-books,Google.com</a:t>
            </a:r>
          </a:p>
          <a:p>
            <a:pPr algn="ctr">
              <a:lnSpc>
                <a:spcPts val="3778"/>
              </a:lnSpc>
            </a:pPr>
          </a:p>
          <a:p>
            <a:pPr algn="ctr">
              <a:lnSpc>
                <a:spcPts val="3778"/>
              </a:lnSpc>
            </a:pPr>
            <a:r>
              <a:rPr lang="en-US" sz="2698">
                <a:solidFill>
                  <a:srgbClr val="000000"/>
                </a:solidFill>
                <a:latin typeface="Arial"/>
              </a:rPr>
              <a:t>Landin-Aucandar,H,Marinorosco E.R Palomanio</a:t>
            </a:r>
          </a:p>
          <a:p>
            <a:pPr algn="ctr">
              <a:lnSpc>
                <a:spcPts val="3778"/>
              </a:lnSpc>
            </a:pPr>
            <a:r>
              <a:rPr lang="en-US" sz="2698">
                <a:solidFill>
                  <a:srgbClr val="000000"/>
                </a:solidFill>
                <a:latin typeface="Arial"/>
              </a:rPr>
              <a:t>Arregui ,M.E.,Gargalio,V&amp;Birgi (2023)producción de lechuga salisol</a:t>
            </a:r>
          </a:p>
          <a:p>
            <a:pPr algn="ctr">
              <a:lnSpc>
                <a:spcPts val="3778"/>
              </a:lnSpc>
            </a:pPr>
          </a:p>
          <a:p>
            <a:pPr algn="ctr">
              <a:lnSpc>
                <a:spcPts val="3778"/>
              </a:lnSpc>
            </a:pPr>
            <a:r>
              <a:rPr lang="en-US" sz="2698">
                <a:solidFill>
                  <a:srgbClr val="000000"/>
                </a:solidFill>
                <a:latin typeface="Arial"/>
              </a:rPr>
              <a:t>Real academia española https;//del.raeces</a:t>
            </a:r>
          </a:p>
          <a:p>
            <a:pPr algn="ctr" marL="0" indent="0" lvl="0">
              <a:lnSpc>
                <a:spcPts val="3778"/>
              </a:lnSpc>
              <a:spcBef>
                <a:spcPct val="0"/>
              </a:spcBef>
            </a:pPr>
            <a:r>
              <a:rPr lang="en-US" sz="2698">
                <a:solidFill>
                  <a:srgbClr val="000000"/>
                </a:solidFill>
                <a:latin typeface="Arial"/>
              </a:rPr>
              <a:t>Beltrano,J.CAPITULO1 Introduccion al cultivo hidropónico.Cultivo enhidroponia ,10.</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4F7344"/>
        </a:solidFill>
      </p:bgPr>
    </p:bg>
    <p:spTree>
      <p:nvGrpSpPr>
        <p:cNvPr id="1" name=""/>
        <p:cNvGrpSpPr/>
        <p:nvPr/>
      </p:nvGrpSpPr>
      <p:grpSpPr>
        <a:xfrm>
          <a:off x="0" y="0"/>
          <a:ext cx="0" cy="0"/>
          <a:chOff x="0" y="0"/>
          <a:chExt cx="0" cy="0"/>
        </a:xfrm>
      </p:grpSpPr>
      <p:grpSp>
        <p:nvGrpSpPr>
          <p:cNvPr name="Group 2" id="2"/>
          <p:cNvGrpSpPr/>
          <p:nvPr/>
        </p:nvGrpSpPr>
        <p:grpSpPr>
          <a:xfrm rot="0">
            <a:off x="9430939" y="368204"/>
            <a:ext cx="8522962" cy="9550592"/>
            <a:chOff x="0" y="0"/>
            <a:chExt cx="758598" cy="850064"/>
          </a:xfrm>
        </p:grpSpPr>
        <p:sp>
          <p:nvSpPr>
            <p:cNvPr name="Freeform 3" id="3"/>
            <p:cNvSpPr/>
            <p:nvPr/>
          </p:nvSpPr>
          <p:spPr>
            <a:xfrm flipH="false" flipV="false" rot="0">
              <a:off x="0" y="0"/>
              <a:ext cx="758598" cy="850064"/>
            </a:xfrm>
            <a:custGeom>
              <a:avLst/>
              <a:gdLst/>
              <a:ahLst/>
              <a:cxnLst/>
              <a:rect r="r" b="b" t="t" l="l"/>
              <a:pathLst>
                <a:path h="850064" w="758598">
                  <a:moveTo>
                    <a:pt x="0" y="0"/>
                  </a:moveTo>
                  <a:lnTo>
                    <a:pt x="758598" y="0"/>
                  </a:lnTo>
                  <a:lnTo>
                    <a:pt x="758598" y="850064"/>
                  </a:lnTo>
                  <a:lnTo>
                    <a:pt x="0" y="850064"/>
                  </a:lnTo>
                  <a:close/>
                </a:path>
              </a:pathLst>
            </a:custGeom>
            <a:solidFill>
              <a:srgbClr val="FBF6F1"/>
            </a:solidFill>
          </p:spPr>
        </p:sp>
        <p:sp>
          <p:nvSpPr>
            <p:cNvPr name="TextBox 4" id="4"/>
            <p:cNvSpPr txBox="true"/>
            <p:nvPr/>
          </p:nvSpPr>
          <p:spPr>
            <a:xfrm>
              <a:off x="0" y="-38100"/>
              <a:ext cx="758598" cy="888164"/>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0168743" y="1373029"/>
            <a:ext cx="7047354" cy="7540943"/>
          </a:xfrm>
          <a:custGeom>
            <a:avLst/>
            <a:gdLst/>
            <a:ahLst/>
            <a:cxnLst/>
            <a:rect r="r" b="b" t="t" l="l"/>
            <a:pathLst>
              <a:path h="7540943" w="7047354">
                <a:moveTo>
                  <a:pt x="0" y="0"/>
                </a:moveTo>
                <a:lnTo>
                  <a:pt x="7047354" y="0"/>
                </a:lnTo>
                <a:lnTo>
                  <a:pt x="7047354" y="7540942"/>
                </a:lnTo>
                <a:lnTo>
                  <a:pt x="0" y="75409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314450" y="3359801"/>
            <a:ext cx="7578213" cy="3653123"/>
          </a:xfrm>
          <a:prstGeom prst="rect">
            <a:avLst/>
          </a:prstGeom>
        </p:spPr>
        <p:txBody>
          <a:bodyPr anchor="t" rtlCol="false" tIns="0" lIns="0" bIns="0" rIns="0">
            <a:spAutoFit/>
          </a:bodyPr>
          <a:lstStyle/>
          <a:p>
            <a:pPr algn="l">
              <a:lnSpc>
                <a:spcPts val="14302"/>
              </a:lnSpc>
            </a:pPr>
            <a:r>
              <a:rPr lang="en-US" sz="12657">
                <a:solidFill>
                  <a:srgbClr val="FBF6F1"/>
                </a:solidFill>
                <a:latin typeface="Martel Heavy"/>
              </a:rPr>
              <a:t>¡Muchas gracias!</a:t>
            </a:r>
          </a:p>
        </p:txBody>
      </p:sp>
      <p:sp>
        <p:nvSpPr>
          <p:cNvPr name="TextBox 7" id="7"/>
          <p:cNvSpPr txBox="true"/>
          <p:nvPr/>
        </p:nvSpPr>
        <p:spPr>
          <a:xfrm rot="0">
            <a:off x="1314450" y="868680"/>
            <a:ext cx="7240967" cy="386715"/>
          </a:xfrm>
          <a:prstGeom prst="rect">
            <a:avLst/>
          </a:prstGeom>
        </p:spPr>
        <p:txBody>
          <a:bodyPr anchor="t" rtlCol="false" tIns="0" lIns="0" bIns="0" rIns="0">
            <a:spAutoFit/>
          </a:bodyPr>
          <a:lstStyle/>
          <a:p>
            <a:pPr algn="l">
              <a:lnSpc>
                <a:spcPts val="2880"/>
              </a:lnSpc>
            </a:pPr>
            <a:r>
              <a:rPr lang="en-US" sz="3000">
                <a:solidFill>
                  <a:srgbClr val="FBF6F1"/>
                </a:solidFill>
                <a:latin typeface="Martel Heavy"/>
              </a:rPr>
              <a:t>joshé ignacio</a:t>
            </a:r>
          </a:p>
        </p:txBody>
      </p:sp>
      <p:sp>
        <p:nvSpPr>
          <p:cNvPr name="TextBox 8" id="8"/>
          <p:cNvSpPr txBox="true"/>
          <p:nvPr/>
        </p:nvSpPr>
        <p:spPr>
          <a:xfrm rot="0">
            <a:off x="1314450" y="9098280"/>
            <a:ext cx="7240967" cy="386715"/>
          </a:xfrm>
          <a:prstGeom prst="rect">
            <a:avLst/>
          </a:prstGeom>
        </p:spPr>
        <p:txBody>
          <a:bodyPr anchor="t" rtlCol="false" tIns="0" lIns="0" bIns="0" rIns="0">
            <a:spAutoFit/>
          </a:bodyPr>
          <a:lstStyle/>
          <a:p>
            <a:pPr algn="l">
              <a:lnSpc>
                <a:spcPts val="2880"/>
              </a:lnSpc>
            </a:pPr>
            <a:r>
              <a:rPr lang="en-US" sz="3000">
                <a:solidFill>
                  <a:srgbClr val="FBF6F1"/>
                </a:solidFill>
                <a:latin typeface="Martel"/>
              </a:rPr>
              <a:t>HIDROPONIA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ED957"/>
        </a:solidFill>
      </p:bgPr>
    </p:bg>
    <p:spTree>
      <p:nvGrpSpPr>
        <p:cNvPr id="1" name=""/>
        <p:cNvGrpSpPr/>
        <p:nvPr/>
      </p:nvGrpSpPr>
      <p:grpSpPr>
        <a:xfrm>
          <a:off x="0" y="0"/>
          <a:ext cx="0" cy="0"/>
          <a:chOff x="0" y="0"/>
          <a:chExt cx="0" cy="0"/>
        </a:xfrm>
      </p:grpSpPr>
      <p:sp>
        <p:nvSpPr>
          <p:cNvPr name="Freeform 2" id="2"/>
          <p:cNvSpPr/>
          <p:nvPr/>
        </p:nvSpPr>
        <p:spPr>
          <a:xfrm flipH="false" flipV="false" rot="-6800935">
            <a:off x="6094175" y="-5919305"/>
            <a:ext cx="14596309" cy="7085845"/>
          </a:xfrm>
          <a:custGeom>
            <a:avLst/>
            <a:gdLst/>
            <a:ahLst/>
            <a:cxnLst/>
            <a:rect r="r" b="b" t="t" l="l"/>
            <a:pathLst>
              <a:path h="7085845" w="14596309">
                <a:moveTo>
                  <a:pt x="0" y="0"/>
                </a:moveTo>
                <a:lnTo>
                  <a:pt x="14596309" y="0"/>
                </a:lnTo>
                <a:lnTo>
                  <a:pt x="14596309" y="7085844"/>
                </a:lnTo>
                <a:lnTo>
                  <a:pt x="0" y="70858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706746">
            <a:off x="-1262093" y="-3654378"/>
            <a:ext cx="20812186" cy="17595757"/>
          </a:xfrm>
          <a:custGeom>
            <a:avLst/>
            <a:gdLst/>
            <a:ahLst/>
            <a:cxnLst/>
            <a:rect r="r" b="b" t="t" l="l"/>
            <a:pathLst>
              <a:path h="17595757" w="20812186">
                <a:moveTo>
                  <a:pt x="0" y="0"/>
                </a:moveTo>
                <a:lnTo>
                  <a:pt x="20812186" y="0"/>
                </a:lnTo>
                <a:lnTo>
                  <a:pt x="20812186" y="17595756"/>
                </a:lnTo>
                <a:lnTo>
                  <a:pt x="0" y="17595756"/>
                </a:lnTo>
                <a:lnTo>
                  <a:pt x="0" y="0"/>
                </a:lnTo>
                <a:close/>
              </a:path>
            </a:pathLst>
          </a:custGeom>
          <a:blipFill>
            <a:blip r:embed="rId4">
              <a:alphaModFix amt="58000"/>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0" y="2436256"/>
            <a:ext cx="18288000" cy="4780915"/>
          </a:xfrm>
          <a:prstGeom prst="rect">
            <a:avLst/>
          </a:prstGeom>
        </p:spPr>
        <p:txBody>
          <a:bodyPr anchor="t" rtlCol="false" tIns="0" lIns="0" bIns="0" rIns="0">
            <a:spAutoFit/>
          </a:bodyPr>
          <a:lstStyle/>
          <a:p>
            <a:pPr algn="ctr">
              <a:lnSpc>
                <a:spcPts val="4759"/>
              </a:lnSpc>
            </a:pPr>
          </a:p>
          <a:p>
            <a:pPr algn="ctr">
              <a:lnSpc>
                <a:spcPts val="4759"/>
              </a:lnSpc>
            </a:pPr>
            <a:r>
              <a:rPr lang="en-US" sz="3399">
                <a:solidFill>
                  <a:srgbClr val="000000"/>
                </a:solidFill>
                <a:latin typeface="Open Sans"/>
              </a:rPr>
              <a:t>La hidroponía es una modalidad en el manejo de plantas, que permite cultivar sin suelo. Mediante esta técnicas se producen plantas principalmente tipo herbáceo aprovechando silos o áreas no convencionales, sin perder  la vista de las necesidades de la planta  como luz, temperatura, agua y nutrientes.</a:t>
            </a:r>
          </a:p>
          <a:p>
            <a:pPr algn="ctr">
              <a:lnSpc>
                <a:spcPts val="4759"/>
              </a:lnSpc>
            </a:pPr>
            <a:r>
              <a:rPr lang="en-US" sz="3399">
                <a:solidFill>
                  <a:srgbClr val="000000"/>
                </a:solidFill>
                <a:latin typeface="Open Sans"/>
              </a:rPr>
              <a:t>Podría hacerla portátil y junto a eso reciclado así ayudaría mucho mas como hacerlo de botellas. Los cultivos que funcionan con la hidroponía son tales como la zanahoria, remolacha, pepino, berenjena, cebollas, pimientos, rábano, calabacín y los tomates.</a:t>
            </a:r>
          </a:p>
        </p:txBody>
      </p:sp>
      <p:sp>
        <p:nvSpPr>
          <p:cNvPr name="TextBox 5" id="5"/>
          <p:cNvSpPr txBox="true"/>
          <p:nvPr/>
        </p:nvSpPr>
        <p:spPr>
          <a:xfrm rot="0">
            <a:off x="6314827" y="159703"/>
            <a:ext cx="5658346" cy="1566544"/>
          </a:xfrm>
          <a:prstGeom prst="rect">
            <a:avLst/>
          </a:prstGeom>
        </p:spPr>
        <p:txBody>
          <a:bodyPr anchor="t" rtlCol="false" tIns="0" lIns="0" bIns="0" rIns="0">
            <a:spAutoFit/>
          </a:bodyPr>
          <a:lstStyle/>
          <a:p>
            <a:pPr algn="ctr">
              <a:lnSpc>
                <a:spcPts val="12880"/>
              </a:lnSpc>
            </a:pPr>
            <a:r>
              <a:rPr lang="en-US" sz="9200">
                <a:solidFill>
                  <a:srgbClr val="000000"/>
                </a:solidFill>
                <a:latin typeface="Open Sans Bold"/>
              </a:rPr>
              <a:t>RESUMEN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EFFF9"/>
        </a:solidFill>
      </p:bgPr>
    </p:bg>
    <p:spTree>
      <p:nvGrpSpPr>
        <p:cNvPr id="1" name=""/>
        <p:cNvGrpSpPr/>
        <p:nvPr/>
      </p:nvGrpSpPr>
      <p:grpSpPr>
        <a:xfrm>
          <a:off x="0" y="0"/>
          <a:ext cx="0" cy="0"/>
          <a:chOff x="0" y="0"/>
          <a:chExt cx="0" cy="0"/>
        </a:xfrm>
      </p:grpSpPr>
      <p:sp>
        <p:nvSpPr>
          <p:cNvPr name="Freeform 2" id="2"/>
          <p:cNvSpPr/>
          <p:nvPr/>
        </p:nvSpPr>
        <p:spPr>
          <a:xfrm flipH="false" flipV="false" rot="0">
            <a:off x="14609783" y="6326441"/>
            <a:ext cx="3094310" cy="2931859"/>
          </a:xfrm>
          <a:custGeom>
            <a:avLst/>
            <a:gdLst/>
            <a:ahLst/>
            <a:cxnLst/>
            <a:rect r="r" b="b" t="t" l="l"/>
            <a:pathLst>
              <a:path h="2931859" w="3094310">
                <a:moveTo>
                  <a:pt x="0" y="0"/>
                </a:moveTo>
                <a:lnTo>
                  <a:pt x="3094310" y="0"/>
                </a:lnTo>
                <a:lnTo>
                  <a:pt x="3094310" y="2931859"/>
                </a:lnTo>
                <a:lnTo>
                  <a:pt x="0" y="293185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371527">
            <a:off x="-3506223" y="6418688"/>
            <a:ext cx="7978954" cy="3873419"/>
          </a:xfrm>
          <a:custGeom>
            <a:avLst/>
            <a:gdLst/>
            <a:ahLst/>
            <a:cxnLst/>
            <a:rect r="r" b="b" t="t" l="l"/>
            <a:pathLst>
              <a:path h="3873419" w="7978954">
                <a:moveTo>
                  <a:pt x="0" y="0"/>
                </a:moveTo>
                <a:lnTo>
                  <a:pt x="7978954" y="0"/>
                </a:lnTo>
                <a:lnTo>
                  <a:pt x="7978954" y="3873419"/>
                </a:lnTo>
                <a:lnTo>
                  <a:pt x="0" y="3873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2089954" y="0"/>
            <a:ext cx="12712656" cy="11527223"/>
            <a:chOff x="0" y="0"/>
            <a:chExt cx="16950207" cy="15369630"/>
          </a:xfrm>
        </p:grpSpPr>
        <p:sp>
          <p:nvSpPr>
            <p:cNvPr name="TextBox 5" id="5"/>
            <p:cNvSpPr txBox="true"/>
            <p:nvPr/>
          </p:nvSpPr>
          <p:spPr>
            <a:xfrm rot="0">
              <a:off x="0" y="171450"/>
              <a:ext cx="12895112" cy="1448224"/>
            </a:xfrm>
            <a:prstGeom prst="rect">
              <a:avLst/>
            </a:prstGeom>
          </p:spPr>
          <p:txBody>
            <a:bodyPr anchor="t" rtlCol="false" tIns="0" lIns="0" bIns="0" rIns="0">
              <a:spAutoFit/>
            </a:bodyPr>
            <a:lstStyle/>
            <a:p>
              <a:pPr algn="l">
                <a:lnSpc>
                  <a:spcPts val="7760"/>
                </a:lnSpc>
              </a:pPr>
              <a:r>
                <a:rPr lang="en-US" sz="8000">
                  <a:solidFill>
                    <a:srgbClr val="B5C6AA"/>
                  </a:solidFill>
                  <a:latin typeface="Sweet Apricot Bold"/>
                </a:rPr>
                <a:t>plabras clave</a:t>
              </a:r>
            </a:p>
          </p:txBody>
        </p:sp>
        <p:sp>
          <p:nvSpPr>
            <p:cNvPr name="TextBox 6" id="6"/>
            <p:cNvSpPr txBox="true"/>
            <p:nvPr/>
          </p:nvSpPr>
          <p:spPr>
            <a:xfrm rot="0">
              <a:off x="0" y="2367370"/>
              <a:ext cx="8110191" cy="13002260"/>
            </a:xfrm>
            <a:prstGeom prst="rect">
              <a:avLst/>
            </a:prstGeom>
          </p:spPr>
          <p:txBody>
            <a:bodyPr anchor="t" rtlCol="false" tIns="0" lIns="0" bIns="0" rIns="0">
              <a:spAutoFit/>
            </a:bodyPr>
            <a:lstStyle/>
            <a:p>
              <a:pPr algn="l">
                <a:lnSpc>
                  <a:spcPts val="3720"/>
                </a:lnSpc>
              </a:pPr>
              <a:r>
                <a:rPr lang="en-US" sz="2400">
                  <a:solidFill>
                    <a:srgbClr val="000000"/>
                  </a:solidFill>
                  <a:latin typeface="Berton"/>
                </a:rPr>
                <a:t>Tubo: Pieza hueca de forma cilíndrica y generalmente abierta por ambos extremos</a:t>
              </a:r>
            </a:p>
            <a:p>
              <a:pPr algn="l">
                <a:lnSpc>
                  <a:spcPts val="3720"/>
                </a:lnSpc>
              </a:pPr>
              <a:r>
                <a:rPr lang="en-US" sz="2400">
                  <a:solidFill>
                    <a:srgbClr val="000000"/>
                  </a:solidFill>
                  <a:latin typeface="Berton"/>
                </a:rPr>
                <a:t>Agua: Liquido transparente, incoloro, inoloro elido en estado puro molecular formado por oxigeno e hidrogeno</a:t>
              </a:r>
            </a:p>
            <a:p>
              <a:pPr algn="l">
                <a:lnSpc>
                  <a:spcPts val="3720"/>
                </a:lnSpc>
              </a:pPr>
              <a:r>
                <a:rPr lang="en-US" sz="2400">
                  <a:solidFill>
                    <a:srgbClr val="000000"/>
                  </a:solidFill>
                  <a:latin typeface="Berton"/>
                </a:rPr>
                <a:t>Planta: Ser vivo autótrofo y fotosintético</a:t>
              </a:r>
            </a:p>
            <a:p>
              <a:pPr algn="l">
                <a:lnSpc>
                  <a:spcPts val="3720"/>
                </a:lnSpc>
              </a:pPr>
              <a:r>
                <a:rPr lang="en-US" sz="2400">
                  <a:solidFill>
                    <a:srgbClr val="000000"/>
                  </a:solidFill>
                  <a:latin typeface="Berton"/>
                </a:rPr>
                <a:t>Natural: Pertenece a algo relativo a la naturaleza </a:t>
              </a:r>
            </a:p>
            <a:p>
              <a:pPr algn="l">
                <a:lnSpc>
                  <a:spcPts val="3720"/>
                </a:lnSpc>
              </a:pPr>
              <a:r>
                <a:rPr lang="en-US" sz="2400">
                  <a:solidFill>
                    <a:srgbClr val="000000"/>
                  </a:solidFill>
                  <a:latin typeface="Berton"/>
                </a:rPr>
                <a:t>Reciclado: Acción y efecto de reciclar</a:t>
              </a:r>
            </a:p>
            <a:p>
              <a:pPr algn="l">
                <a:lnSpc>
                  <a:spcPts val="3720"/>
                </a:lnSpc>
              </a:pPr>
              <a:r>
                <a:rPr lang="en-US" sz="2400">
                  <a:solidFill>
                    <a:srgbClr val="000000"/>
                  </a:solidFill>
                  <a:latin typeface="Berton"/>
                </a:rPr>
                <a:t>Tierra: Superficie del planeta tierra</a:t>
              </a:r>
            </a:p>
            <a:p>
              <a:pPr algn="l">
                <a:lnSpc>
                  <a:spcPts val="3720"/>
                </a:lnSpc>
              </a:pPr>
              <a:r>
                <a:rPr lang="en-US" sz="2400">
                  <a:solidFill>
                    <a:srgbClr val="000000"/>
                  </a:solidFill>
                  <a:latin typeface="Berton"/>
                </a:rPr>
                <a:t>Hoja: Cada una de las láminas generalmente verdes, planos y delgadas</a:t>
              </a:r>
            </a:p>
            <a:p>
              <a:pPr algn="l">
                <a:lnSpc>
                  <a:spcPts val="3720"/>
                </a:lnSpc>
              </a:pPr>
            </a:p>
            <a:p>
              <a:pPr algn="l">
                <a:lnSpc>
                  <a:spcPts val="3720"/>
                </a:lnSpc>
              </a:pPr>
            </a:p>
            <a:p>
              <a:pPr algn="l">
                <a:lnSpc>
                  <a:spcPts val="3720"/>
                </a:lnSpc>
              </a:pPr>
            </a:p>
            <a:p>
              <a:pPr algn="l">
                <a:lnSpc>
                  <a:spcPts val="3720"/>
                </a:lnSpc>
              </a:pPr>
            </a:p>
            <a:p>
              <a:pPr algn="l">
                <a:lnSpc>
                  <a:spcPts val="3720"/>
                </a:lnSpc>
              </a:pPr>
            </a:p>
            <a:p>
              <a:pPr algn="l">
                <a:lnSpc>
                  <a:spcPts val="3720"/>
                </a:lnSpc>
              </a:pPr>
            </a:p>
            <a:p>
              <a:pPr algn="l">
                <a:lnSpc>
                  <a:spcPts val="3720"/>
                </a:lnSpc>
              </a:pPr>
            </a:p>
            <a:p>
              <a:pPr algn="l">
                <a:lnSpc>
                  <a:spcPts val="3720"/>
                </a:lnSpc>
              </a:pPr>
            </a:p>
            <a:p>
              <a:pPr algn="l" marL="0" indent="0" lvl="0">
                <a:lnSpc>
                  <a:spcPts val="3720"/>
                </a:lnSpc>
              </a:pPr>
            </a:p>
          </p:txBody>
        </p:sp>
        <p:sp>
          <p:nvSpPr>
            <p:cNvPr name="TextBox 7" id="7"/>
            <p:cNvSpPr txBox="true"/>
            <p:nvPr/>
          </p:nvSpPr>
          <p:spPr>
            <a:xfrm rot="0">
              <a:off x="8840017" y="2367370"/>
              <a:ext cx="8110191" cy="6156960"/>
            </a:xfrm>
            <a:prstGeom prst="rect">
              <a:avLst/>
            </a:prstGeom>
          </p:spPr>
          <p:txBody>
            <a:bodyPr anchor="t" rtlCol="false" tIns="0" lIns="0" bIns="0" rIns="0">
              <a:spAutoFit/>
            </a:bodyPr>
            <a:lstStyle/>
            <a:p>
              <a:pPr algn="l">
                <a:lnSpc>
                  <a:spcPts val="3720"/>
                </a:lnSpc>
              </a:pPr>
            </a:p>
            <a:p>
              <a:pPr algn="l">
                <a:lnSpc>
                  <a:spcPts val="3720"/>
                </a:lnSpc>
              </a:pPr>
              <a:r>
                <a:rPr lang="en-US" sz="2400">
                  <a:solidFill>
                    <a:srgbClr val="000000"/>
                  </a:solidFill>
                  <a:latin typeface="Berton"/>
                </a:rPr>
                <a:t>Célula: Unidad fundamental de los organismos vivos</a:t>
              </a:r>
            </a:p>
            <a:p>
              <a:pPr algn="l">
                <a:lnSpc>
                  <a:spcPts val="3720"/>
                </a:lnSpc>
              </a:pPr>
              <a:r>
                <a:rPr lang="en-US" sz="2400">
                  <a:solidFill>
                    <a:srgbClr val="000000"/>
                  </a:solidFill>
                  <a:latin typeface="Berton"/>
                </a:rPr>
                <a:t>Hidroponía: Cultivo de plantas en soluciones acezosas por lo general canarí grasa, etc.</a:t>
              </a:r>
            </a:p>
            <a:p>
              <a:pPr algn="l">
                <a:lnSpc>
                  <a:spcPts val="3720"/>
                </a:lnSpc>
              </a:pPr>
              <a:r>
                <a:rPr lang="en-US" sz="2400">
                  <a:solidFill>
                    <a:srgbClr val="000000"/>
                  </a:solidFill>
                  <a:latin typeface="Berton"/>
                </a:rPr>
                <a:t>Tomate: Baya roja del fruto de la tomatera</a:t>
              </a:r>
            </a:p>
            <a:p>
              <a:pPr algn="l">
                <a:lnSpc>
                  <a:spcPts val="3720"/>
                </a:lnSpc>
              </a:pPr>
              <a:r>
                <a:rPr lang="en-US" sz="2400">
                  <a:solidFill>
                    <a:srgbClr val="000000"/>
                  </a:solidFill>
                  <a:latin typeface="Berton"/>
                </a:rPr>
                <a:t>Zanahoria: Planta herbácea umbelífera</a:t>
              </a:r>
            </a:p>
            <a:p>
              <a:pPr algn="l">
                <a:lnSpc>
                  <a:spcPts val="3720"/>
                </a:lnSpc>
              </a:pPr>
            </a:p>
            <a:p>
              <a:pPr algn="l" marL="0" indent="0" lvl="0">
                <a:lnSpc>
                  <a:spcPts val="3720"/>
                </a:lnSpc>
                <a:spcBef>
                  <a:spcPct val="0"/>
                </a:spcBef>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pic>
        <p:nvPicPr>
          <p:cNvPr name="Picture 3" id="3"/>
          <p:cNvPicPr>
            <a:picLocks noChangeAspect="true"/>
          </p:cNvPicPr>
          <p:nvPr/>
        </p:nvPicPr>
        <p:blipFill>
          <a:blip r:embed="rId3"/>
          <a:srcRect l="0" t="0" r="0" b="0"/>
          <a:stretch>
            <a:fillRect/>
          </a:stretch>
        </p:blipFill>
        <p:spPr>
          <a:xfrm flipH="false" flipV="false" rot="-10800000">
            <a:off x="-865006" y="-613839"/>
            <a:ext cx="5728552" cy="5757339"/>
          </a:xfrm>
          <a:prstGeom prst="rect">
            <a:avLst/>
          </a:prstGeom>
        </p:spPr>
      </p:pic>
      <p:sp>
        <p:nvSpPr>
          <p:cNvPr name="Freeform 4" id="4"/>
          <p:cNvSpPr/>
          <p:nvPr/>
        </p:nvSpPr>
        <p:spPr>
          <a:xfrm flipH="false" flipV="false" rot="-9437294">
            <a:off x="12279587" y="6034635"/>
            <a:ext cx="7940554" cy="3854778"/>
          </a:xfrm>
          <a:custGeom>
            <a:avLst/>
            <a:gdLst/>
            <a:ahLst/>
            <a:cxnLst/>
            <a:rect r="r" b="b" t="t" l="l"/>
            <a:pathLst>
              <a:path h="3854778" w="7940554">
                <a:moveTo>
                  <a:pt x="0" y="0"/>
                </a:moveTo>
                <a:lnTo>
                  <a:pt x="7940554" y="0"/>
                </a:lnTo>
                <a:lnTo>
                  <a:pt x="7940554" y="3854778"/>
                </a:lnTo>
                <a:lnTo>
                  <a:pt x="0" y="38547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805717" y="-243041"/>
            <a:ext cx="8845234" cy="10530041"/>
          </a:xfrm>
          <a:custGeom>
            <a:avLst/>
            <a:gdLst/>
            <a:ahLst/>
            <a:cxnLst/>
            <a:rect r="r" b="b" t="t" l="l"/>
            <a:pathLst>
              <a:path h="10530041" w="8845234">
                <a:moveTo>
                  <a:pt x="0" y="0"/>
                </a:moveTo>
                <a:lnTo>
                  <a:pt x="8845234" y="0"/>
                </a:lnTo>
                <a:lnTo>
                  <a:pt x="8845234" y="10530041"/>
                </a:lnTo>
                <a:lnTo>
                  <a:pt x="0" y="105300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11197368" y="2668429"/>
            <a:ext cx="6061932" cy="5921624"/>
            <a:chOff x="0" y="0"/>
            <a:chExt cx="4828540" cy="4716780"/>
          </a:xfrm>
        </p:grpSpPr>
        <p:sp>
          <p:nvSpPr>
            <p:cNvPr name="Freeform 7" id="7"/>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8"/>
              <a:stretch>
                <a:fillRect l="-23225" t="0" r="-23225" b="0"/>
              </a:stretch>
            </a:blipFill>
          </p:spPr>
        </p:sp>
      </p:grpSp>
      <p:grpSp>
        <p:nvGrpSpPr>
          <p:cNvPr name="Group 8" id="8"/>
          <p:cNvGrpSpPr/>
          <p:nvPr/>
        </p:nvGrpSpPr>
        <p:grpSpPr>
          <a:xfrm rot="0">
            <a:off x="1571546" y="8735712"/>
            <a:ext cx="15144908" cy="3643788"/>
            <a:chOff x="0" y="0"/>
            <a:chExt cx="20193210" cy="4858384"/>
          </a:xfrm>
        </p:grpSpPr>
        <p:sp>
          <p:nvSpPr>
            <p:cNvPr name="Freeform 9" id="9"/>
            <p:cNvSpPr/>
            <p:nvPr/>
          </p:nvSpPr>
          <p:spPr>
            <a:xfrm flipH="false" flipV="false" rot="-10800000">
              <a:off x="16827675"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10800000">
              <a:off x="13462140"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10800000">
              <a:off x="10096605"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10800000">
              <a:off x="6731070"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10800000">
              <a:off x="3365535"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10800000">
              <a:off x="0" y="0"/>
              <a:ext cx="3365535" cy="4858384"/>
            </a:xfrm>
            <a:custGeom>
              <a:avLst/>
              <a:gdLst/>
              <a:ahLst/>
              <a:cxnLst/>
              <a:rect r="r" b="b" t="t" l="l"/>
              <a:pathLst>
                <a:path h="4858384" w="3365535">
                  <a:moveTo>
                    <a:pt x="0" y="0"/>
                  </a:moveTo>
                  <a:lnTo>
                    <a:pt x="3365535" y="0"/>
                  </a:lnTo>
                  <a:lnTo>
                    <a:pt x="3365535" y="4858384"/>
                  </a:lnTo>
                  <a:lnTo>
                    <a:pt x="0" y="48583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15" id="15"/>
          <p:cNvSpPr txBox="true"/>
          <p:nvPr/>
        </p:nvSpPr>
        <p:spPr>
          <a:xfrm rot="0">
            <a:off x="1028700" y="4186220"/>
            <a:ext cx="9164590" cy="2984076"/>
          </a:xfrm>
          <a:prstGeom prst="rect">
            <a:avLst/>
          </a:prstGeom>
        </p:spPr>
        <p:txBody>
          <a:bodyPr anchor="t" rtlCol="false" tIns="0" lIns="0" bIns="0" rIns="0">
            <a:spAutoFit/>
          </a:bodyPr>
          <a:lstStyle/>
          <a:p>
            <a:pPr algn="ctr">
              <a:lnSpc>
                <a:spcPts val="3990"/>
              </a:lnSpc>
            </a:pPr>
            <a:r>
              <a:rPr lang="en-US" sz="2850" spc="71">
                <a:solidFill>
                  <a:srgbClr val="4F7344"/>
                </a:solidFill>
                <a:latin typeface="Quicksand Medium"/>
              </a:rPr>
              <a:t>fue introducida como herramienta de enseñanza e investigación en el curso de Fisiología Vegetal en la Universidad Nacional Agraria La Molina (UNALM) en los años 70 por el Dr. Ulises Moreno, en ese entonces, profesor Principal del Departamento de Biología, Facultad de Ciencias.</a:t>
            </a:r>
          </a:p>
        </p:txBody>
      </p:sp>
      <p:sp>
        <p:nvSpPr>
          <p:cNvPr name="TextBox 16" id="16"/>
          <p:cNvSpPr txBox="true"/>
          <p:nvPr/>
        </p:nvSpPr>
        <p:spPr>
          <a:xfrm rot="0">
            <a:off x="1028700" y="819150"/>
            <a:ext cx="10814591" cy="1849279"/>
          </a:xfrm>
          <a:prstGeom prst="rect">
            <a:avLst/>
          </a:prstGeom>
        </p:spPr>
        <p:txBody>
          <a:bodyPr anchor="t" rtlCol="false" tIns="0" lIns="0" bIns="0" rIns="0">
            <a:spAutoFit/>
          </a:bodyPr>
          <a:lstStyle/>
          <a:p>
            <a:pPr algn="l">
              <a:lnSpc>
                <a:spcPts val="15146"/>
              </a:lnSpc>
            </a:pPr>
            <a:r>
              <a:rPr lang="en-US" sz="10818">
                <a:solidFill>
                  <a:srgbClr val="2B3825"/>
                </a:solidFill>
                <a:latin typeface="Gagalin"/>
              </a:rPr>
              <a:t>Antecedentes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2E9D9"/>
        </a:solidFill>
      </p:bgPr>
    </p:bg>
    <p:spTree>
      <p:nvGrpSpPr>
        <p:cNvPr id="1" name=""/>
        <p:cNvGrpSpPr/>
        <p:nvPr/>
      </p:nvGrpSpPr>
      <p:grpSpPr>
        <a:xfrm>
          <a:off x="0" y="0"/>
          <a:ext cx="0" cy="0"/>
          <a:chOff x="0" y="0"/>
          <a:chExt cx="0" cy="0"/>
        </a:xfrm>
      </p:grpSpPr>
      <p:sp>
        <p:nvSpPr>
          <p:cNvPr name="Freeform 2" id="2"/>
          <p:cNvSpPr/>
          <p:nvPr/>
        </p:nvSpPr>
        <p:spPr>
          <a:xfrm flipH="false" flipV="false" rot="0">
            <a:off x="14214348" y="0"/>
            <a:ext cx="4073652" cy="4114800"/>
          </a:xfrm>
          <a:custGeom>
            <a:avLst/>
            <a:gdLst/>
            <a:ahLst/>
            <a:cxnLst/>
            <a:rect r="r" b="b" t="t" l="l"/>
            <a:pathLst>
              <a:path h="4114800" w="4073652">
                <a:moveTo>
                  <a:pt x="0" y="0"/>
                </a:moveTo>
                <a:lnTo>
                  <a:pt x="4073652" y="0"/>
                </a:lnTo>
                <a:lnTo>
                  <a:pt x="407365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66" y="-243041"/>
            <a:ext cx="8845234" cy="10530041"/>
          </a:xfrm>
          <a:custGeom>
            <a:avLst/>
            <a:gdLst/>
            <a:ahLst/>
            <a:cxnLst/>
            <a:rect r="r" b="b" t="t" l="l"/>
            <a:pathLst>
              <a:path h="10530041" w="8845234">
                <a:moveTo>
                  <a:pt x="0" y="0"/>
                </a:moveTo>
                <a:lnTo>
                  <a:pt x="8845234" y="0"/>
                </a:lnTo>
                <a:lnTo>
                  <a:pt x="8845234" y="10530041"/>
                </a:lnTo>
                <a:lnTo>
                  <a:pt x="0" y="105300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8827724"/>
            <a:ext cx="8628846" cy="1459276"/>
          </a:xfrm>
          <a:custGeom>
            <a:avLst/>
            <a:gdLst/>
            <a:ahLst/>
            <a:cxnLst/>
            <a:rect r="r" b="b" t="t" l="l"/>
            <a:pathLst>
              <a:path h="1459276" w="8628846">
                <a:moveTo>
                  <a:pt x="0" y="0"/>
                </a:moveTo>
                <a:lnTo>
                  <a:pt x="8628846" y="0"/>
                </a:lnTo>
                <a:lnTo>
                  <a:pt x="8628846" y="1459276"/>
                </a:lnTo>
                <a:lnTo>
                  <a:pt x="0" y="1459276"/>
                </a:lnTo>
                <a:lnTo>
                  <a:pt x="0" y="0"/>
                </a:lnTo>
                <a:close/>
              </a:path>
            </a:pathLst>
          </a:custGeom>
          <a:blipFill>
            <a:blip r:embed="rId6"/>
            <a:stretch>
              <a:fillRect l="0" t="-1000" r="0" b="-1000"/>
            </a:stretch>
          </a:blipFill>
        </p:spPr>
      </p:sp>
      <p:sp>
        <p:nvSpPr>
          <p:cNvPr name="Freeform 5" id="5"/>
          <p:cNvSpPr/>
          <p:nvPr/>
        </p:nvSpPr>
        <p:spPr>
          <a:xfrm flipH="false" flipV="false" rot="0">
            <a:off x="8459568" y="8827724"/>
            <a:ext cx="8459568" cy="1459276"/>
          </a:xfrm>
          <a:custGeom>
            <a:avLst/>
            <a:gdLst/>
            <a:ahLst/>
            <a:cxnLst/>
            <a:rect r="r" b="b" t="t" l="l"/>
            <a:pathLst>
              <a:path h="1459276" w="8459568">
                <a:moveTo>
                  <a:pt x="0" y="0"/>
                </a:moveTo>
                <a:lnTo>
                  <a:pt x="8459569" y="0"/>
                </a:lnTo>
                <a:lnTo>
                  <a:pt x="8459569" y="1459276"/>
                </a:lnTo>
                <a:lnTo>
                  <a:pt x="0" y="1459276"/>
                </a:lnTo>
                <a:lnTo>
                  <a:pt x="0" y="0"/>
                </a:lnTo>
                <a:close/>
              </a:path>
            </a:pathLst>
          </a:custGeom>
          <a:blipFill>
            <a:blip r:embed="rId6"/>
            <a:stretch>
              <a:fillRect l="0" t="0" r="0" b="0"/>
            </a:stretch>
          </a:blipFill>
        </p:spPr>
      </p:sp>
      <p:sp>
        <p:nvSpPr>
          <p:cNvPr name="Freeform 6" id="6"/>
          <p:cNvSpPr/>
          <p:nvPr/>
        </p:nvSpPr>
        <p:spPr>
          <a:xfrm flipH="false" flipV="false" rot="0">
            <a:off x="16919137" y="8827724"/>
            <a:ext cx="8459568" cy="1459276"/>
          </a:xfrm>
          <a:custGeom>
            <a:avLst/>
            <a:gdLst/>
            <a:ahLst/>
            <a:cxnLst/>
            <a:rect r="r" b="b" t="t" l="l"/>
            <a:pathLst>
              <a:path h="1459276" w="8459568">
                <a:moveTo>
                  <a:pt x="0" y="0"/>
                </a:moveTo>
                <a:lnTo>
                  <a:pt x="8459568" y="0"/>
                </a:lnTo>
                <a:lnTo>
                  <a:pt x="8459568" y="1459276"/>
                </a:lnTo>
                <a:lnTo>
                  <a:pt x="0" y="1459276"/>
                </a:lnTo>
                <a:lnTo>
                  <a:pt x="0" y="0"/>
                </a:lnTo>
                <a:close/>
              </a:path>
            </a:pathLst>
          </a:custGeom>
          <a:blipFill>
            <a:blip r:embed="rId6"/>
            <a:stretch>
              <a:fillRect l="0" t="0" r="0" b="0"/>
            </a:stretch>
          </a:blipFill>
        </p:spPr>
      </p:sp>
      <p:grpSp>
        <p:nvGrpSpPr>
          <p:cNvPr name="Group 7" id="7"/>
          <p:cNvGrpSpPr/>
          <p:nvPr/>
        </p:nvGrpSpPr>
        <p:grpSpPr>
          <a:xfrm rot="0">
            <a:off x="458456" y="2057400"/>
            <a:ext cx="5709285" cy="5709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31189" y="0"/>
                  </a:moveTo>
                  <a:lnTo>
                    <a:pt x="781611" y="0"/>
                  </a:lnTo>
                  <a:cubicBezTo>
                    <a:pt x="789883" y="0"/>
                    <a:pt x="797816" y="3286"/>
                    <a:pt x="803665" y="9135"/>
                  </a:cubicBezTo>
                  <a:cubicBezTo>
                    <a:pt x="809514" y="14984"/>
                    <a:pt x="812800" y="22917"/>
                    <a:pt x="812800" y="31189"/>
                  </a:cubicBezTo>
                  <a:lnTo>
                    <a:pt x="812800" y="781611"/>
                  </a:lnTo>
                  <a:cubicBezTo>
                    <a:pt x="812800" y="789883"/>
                    <a:pt x="809514" y="797816"/>
                    <a:pt x="803665" y="803665"/>
                  </a:cubicBezTo>
                  <a:cubicBezTo>
                    <a:pt x="797816" y="809514"/>
                    <a:pt x="789883" y="812800"/>
                    <a:pt x="781611" y="812800"/>
                  </a:cubicBezTo>
                  <a:lnTo>
                    <a:pt x="31189" y="812800"/>
                  </a:lnTo>
                  <a:cubicBezTo>
                    <a:pt x="22917" y="812800"/>
                    <a:pt x="14984" y="809514"/>
                    <a:pt x="9135" y="803665"/>
                  </a:cubicBezTo>
                  <a:cubicBezTo>
                    <a:pt x="3286" y="797816"/>
                    <a:pt x="0" y="789883"/>
                    <a:pt x="0" y="781611"/>
                  </a:cubicBezTo>
                  <a:lnTo>
                    <a:pt x="0" y="31189"/>
                  </a:lnTo>
                  <a:cubicBezTo>
                    <a:pt x="0" y="22917"/>
                    <a:pt x="3286" y="14984"/>
                    <a:pt x="9135" y="9135"/>
                  </a:cubicBezTo>
                  <a:cubicBezTo>
                    <a:pt x="14984" y="3286"/>
                    <a:pt x="22917" y="0"/>
                    <a:pt x="31189" y="0"/>
                  </a:cubicBezTo>
                  <a:close/>
                </a:path>
              </a:pathLst>
            </a:custGeom>
            <a:blipFill>
              <a:blip r:embed="rId7"/>
              <a:stretch>
                <a:fillRect l="-25329" t="0" r="-25329" b="0"/>
              </a:stretch>
            </a:blipFill>
          </p:spPr>
        </p:sp>
      </p:grpSp>
      <p:sp>
        <p:nvSpPr>
          <p:cNvPr name="TextBox 9" id="9"/>
          <p:cNvSpPr txBox="true"/>
          <p:nvPr/>
        </p:nvSpPr>
        <p:spPr>
          <a:xfrm rot="0">
            <a:off x="6919426" y="1776982"/>
            <a:ext cx="8978696" cy="1585263"/>
          </a:xfrm>
          <a:prstGeom prst="rect">
            <a:avLst/>
          </a:prstGeom>
        </p:spPr>
        <p:txBody>
          <a:bodyPr anchor="t" rtlCol="false" tIns="0" lIns="0" bIns="0" rIns="0">
            <a:spAutoFit/>
          </a:bodyPr>
          <a:lstStyle/>
          <a:p>
            <a:pPr algn="ctr">
              <a:lnSpc>
                <a:spcPts val="11820"/>
              </a:lnSpc>
            </a:pPr>
            <a:r>
              <a:rPr lang="en-US" sz="11939">
                <a:solidFill>
                  <a:srgbClr val="000000"/>
                </a:solidFill>
                <a:latin typeface="Nickainley"/>
              </a:rPr>
              <a:t>Antecedentes 2</a:t>
            </a:r>
          </a:p>
        </p:txBody>
      </p:sp>
      <p:sp>
        <p:nvSpPr>
          <p:cNvPr name="TextBox 10" id="10"/>
          <p:cNvSpPr txBox="true"/>
          <p:nvPr/>
        </p:nvSpPr>
        <p:spPr>
          <a:xfrm rot="0">
            <a:off x="7066652" y="4930621"/>
            <a:ext cx="8684245" cy="2982681"/>
          </a:xfrm>
          <a:prstGeom prst="rect">
            <a:avLst/>
          </a:prstGeom>
        </p:spPr>
        <p:txBody>
          <a:bodyPr anchor="t" rtlCol="false" tIns="0" lIns="0" bIns="0" rIns="0">
            <a:spAutoFit/>
          </a:bodyPr>
          <a:lstStyle/>
          <a:p>
            <a:pPr algn="ctr">
              <a:lnSpc>
                <a:spcPts val="4831"/>
              </a:lnSpc>
            </a:pPr>
            <a:r>
              <a:rPr lang="en-US" sz="3451" spc="279">
                <a:solidFill>
                  <a:srgbClr val="000000"/>
                </a:solidFill>
                <a:latin typeface="Didact Gothic"/>
              </a:rPr>
              <a:t>En la localidad de rio Gallegas, el foto periodismo en época invernal y lo toma límite para la producción de horticultor motivo por el cual parado  tener cultos todo el año.</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2E9D9"/>
        </a:solidFill>
      </p:bgPr>
    </p:bg>
    <p:spTree>
      <p:nvGrpSpPr>
        <p:cNvPr id="1" name=""/>
        <p:cNvGrpSpPr/>
        <p:nvPr/>
      </p:nvGrpSpPr>
      <p:grpSpPr>
        <a:xfrm>
          <a:off x="0" y="0"/>
          <a:ext cx="0" cy="0"/>
          <a:chOff x="0" y="0"/>
          <a:chExt cx="0" cy="0"/>
        </a:xfrm>
      </p:grpSpPr>
      <p:sp>
        <p:nvSpPr>
          <p:cNvPr name="Freeform 2" id="2"/>
          <p:cNvSpPr/>
          <p:nvPr/>
        </p:nvSpPr>
        <p:spPr>
          <a:xfrm flipH="false" flipV="false" rot="0">
            <a:off x="14214348" y="0"/>
            <a:ext cx="4073652" cy="4114800"/>
          </a:xfrm>
          <a:custGeom>
            <a:avLst/>
            <a:gdLst/>
            <a:ahLst/>
            <a:cxnLst/>
            <a:rect r="r" b="b" t="t" l="l"/>
            <a:pathLst>
              <a:path h="4114800" w="4073652">
                <a:moveTo>
                  <a:pt x="0" y="0"/>
                </a:moveTo>
                <a:lnTo>
                  <a:pt x="4073652" y="0"/>
                </a:lnTo>
                <a:lnTo>
                  <a:pt x="407365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85666" y="-243041"/>
            <a:ext cx="8845234" cy="10530041"/>
          </a:xfrm>
          <a:custGeom>
            <a:avLst/>
            <a:gdLst/>
            <a:ahLst/>
            <a:cxnLst/>
            <a:rect r="r" b="b" t="t" l="l"/>
            <a:pathLst>
              <a:path h="10530041" w="8845234">
                <a:moveTo>
                  <a:pt x="0" y="0"/>
                </a:moveTo>
                <a:lnTo>
                  <a:pt x="8845234" y="0"/>
                </a:lnTo>
                <a:lnTo>
                  <a:pt x="8845234" y="10530041"/>
                </a:lnTo>
                <a:lnTo>
                  <a:pt x="0" y="105300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8827724"/>
            <a:ext cx="8628846" cy="1459276"/>
          </a:xfrm>
          <a:custGeom>
            <a:avLst/>
            <a:gdLst/>
            <a:ahLst/>
            <a:cxnLst/>
            <a:rect r="r" b="b" t="t" l="l"/>
            <a:pathLst>
              <a:path h="1459276" w="8628846">
                <a:moveTo>
                  <a:pt x="0" y="0"/>
                </a:moveTo>
                <a:lnTo>
                  <a:pt x="8628846" y="0"/>
                </a:lnTo>
                <a:lnTo>
                  <a:pt x="8628846" y="1459276"/>
                </a:lnTo>
                <a:lnTo>
                  <a:pt x="0" y="1459276"/>
                </a:lnTo>
                <a:lnTo>
                  <a:pt x="0" y="0"/>
                </a:lnTo>
                <a:close/>
              </a:path>
            </a:pathLst>
          </a:custGeom>
          <a:blipFill>
            <a:blip r:embed="rId6"/>
            <a:stretch>
              <a:fillRect l="0" t="-1000" r="0" b="-1000"/>
            </a:stretch>
          </a:blipFill>
        </p:spPr>
      </p:sp>
      <p:sp>
        <p:nvSpPr>
          <p:cNvPr name="Freeform 5" id="5"/>
          <p:cNvSpPr/>
          <p:nvPr/>
        </p:nvSpPr>
        <p:spPr>
          <a:xfrm flipH="false" flipV="false" rot="0">
            <a:off x="8459568" y="8827724"/>
            <a:ext cx="8459568" cy="1459276"/>
          </a:xfrm>
          <a:custGeom>
            <a:avLst/>
            <a:gdLst/>
            <a:ahLst/>
            <a:cxnLst/>
            <a:rect r="r" b="b" t="t" l="l"/>
            <a:pathLst>
              <a:path h="1459276" w="8459568">
                <a:moveTo>
                  <a:pt x="0" y="0"/>
                </a:moveTo>
                <a:lnTo>
                  <a:pt x="8459569" y="0"/>
                </a:lnTo>
                <a:lnTo>
                  <a:pt x="8459569" y="1459276"/>
                </a:lnTo>
                <a:lnTo>
                  <a:pt x="0" y="1459276"/>
                </a:lnTo>
                <a:lnTo>
                  <a:pt x="0" y="0"/>
                </a:lnTo>
                <a:close/>
              </a:path>
            </a:pathLst>
          </a:custGeom>
          <a:blipFill>
            <a:blip r:embed="rId6"/>
            <a:stretch>
              <a:fillRect l="0" t="0" r="0" b="0"/>
            </a:stretch>
          </a:blipFill>
        </p:spPr>
      </p:sp>
      <p:sp>
        <p:nvSpPr>
          <p:cNvPr name="Freeform 6" id="6"/>
          <p:cNvSpPr/>
          <p:nvPr/>
        </p:nvSpPr>
        <p:spPr>
          <a:xfrm flipH="false" flipV="false" rot="0">
            <a:off x="16919137" y="8827724"/>
            <a:ext cx="8459568" cy="1459276"/>
          </a:xfrm>
          <a:custGeom>
            <a:avLst/>
            <a:gdLst/>
            <a:ahLst/>
            <a:cxnLst/>
            <a:rect r="r" b="b" t="t" l="l"/>
            <a:pathLst>
              <a:path h="1459276" w="8459568">
                <a:moveTo>
                  <a:pt x="0" y="0"/>
                </a:moveTo>
                <a:lnTo>
                  <a:pt x="8459568" y="0"/>
                </a:lnTo>
                <a:lnTo>
                  <a:pt x="8459568" y="1459276"/>
                </a:lnTo>
                <a:lnTo>
                  <a:pt x="0" y="1459276"/>
                </a:lnTo>
                <a:lnTo>
                  <a:pt x="0" y="0"/>
                </a:lnTo>
                <a:close/>
              </a:path>
            </a:pathLst>
          </a:custGeom>
          <a:blipFill>
            <a:blip r:embed="rId6"/>
            <a:stretch>
              <a:fillRect l="0" t="0" r="0" b="0"/>
            </a:stretch>
          </a:blipFill>
        </p:spPr>
      </p:sp>
      <p:grpSp>
        <p:nvGrpSpPr>
          <p:cNvPr name="Group 7" id="7"/>
          <p:cNvGrpSpPr/>
          <p:nvPr/>
        </p:nvGrpSpPr>
        <p:grpSpPr>
          <a:xfrm rot="0">
            <a:off x="458456" y="2057400"/>
            <a:ext cx="5709285" cy="5709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31189" y="0"/>
                  </a:moveTo>
                  <a:lnTo>
                    <a:pt x="781611" y="0"/>
                  </a:lnTo>
                  <a:cubicBezTo>
                    <a:pt x="789883" y="0"/>
                    <a:pt x="797816" y="3286"/>
                    <a:pt x="803665" y="9135"/>
                  </a:cubicBezTo>
                  <a:cubicBezTo>
                    <a:pt x="809514" y="14984"/>
                    <a:pt x="812800" y="22917"/>
                    <a:pt x="812800" y="31189"/>
                  </a:cubicBezTo>
                  <a:lnTo>
                    <a:pt x="812800" y="781611"/>
                  </a:lnTo>
                  <a:cubicBezTo>
                    <a:pt x="812800" y="789883"/>
                    <a:pt x="809514" y="797816"/>
                    <a:pt x="803665" y="803665"/>
                  </a:cubicBezTo>
                  <a:cubicBezTo>
                    <a:pt x="797816" y="809514"/>
                    <a:pt x="789883" y="812800"/>
                    <a:pt x="781611" y="812800"/>
                  </a:cubicBezTo>
                  <a:lnTo>
                    <a:pt x="31189" y="812800"/>
                  </a:lnTo>
                  <a:cubicBezTo>
                    <a:pt x="22917" y="812800"/>
                    <a:pt x="14984" y="809514"/>
                    <a:pt x="9135" y="803665"/>
                  </a:cubicBezTo>
                  <a:cubicBezTo>
                    <a:pt x="3286" y="797816"/>
                    <a:pt x="0" y="789883"/>
                    <a:pt x="0" y="781611"/>
                  </a:cubicBezTo>
                  <a:lnTo>
                    <a:pt x="0" y="31189"/>
                  </a:lnTo>
                  <a:cubicBezTo>
                    <a:pt x="0" y="22917"/>
                    <a:pt x="3286" y="14984"/>
                    <a:pt x="9135" y="9135"/>
                  </a:cubicBezTo>
                  <a:cubicBezTo>
                    <a:pt x="14984" y="3286"/>
                    <a:pt x="22917" y="0"/>
                    <a:pt x="31189" y="0"/>
                  </a:cubicBezTo>
                  <a:close/>
                </a:path>
              </a:pathLst>
            </a:custGeom>
            <a:blipFill>
              <a:blip r:embed="rId7"/>
              <a:stretch>
                <a:fillRect l="-44339" t="0" r="-44339" b="0"/>
              </a:stretch>
            </a:blipFill>
          </p:spPr>
        </p:sp>
      </p:grpSp>
      <p:sp>
        <p:nvSpPr>
          <p:cNvPr name="TextBox 9" id="9"/>
          <p:cNvSpPr txBox="true"/>
          <p:nvPr/>
        </p:nvSpPr>
        <p:spPr>
          <a:xfrm rot="0">
            <a:off x="6919426" y="1776982"/>
            <a:ext cx="8978696" cy="1585263"/>
          </a:xfrm>
          <a:prstGeom prst="rect">
            <a:avLst/>
          </a:prstGeom>
        </p:spPr>
        <p:txBody>
          <a:bodyPr anchor="t" rtlCol="false" tIns="0" lIns="0" bIns="0" rIns="0">
            <a:spAutoFit/>
          </a:bodyPr>
          <a:lstStyle/>
          <a:p>
            <a:pPr algn="ctr">
              <a:lnSpc>
                <a:spcPts val="11820"/>
              </a:lnSpc>
            </a:pPr>
            <a:r>
              <a:rPr lang="en-US" sz="11939">
                <a:solidFill>
                  <a:srgbClr val="000000"/>
                </a:solidFill>
                <a:latin typeface="Nickainley"/>
              </a:rPr>
              <a:t>Antecedentes 3</a:t>
            </a:r>
          </a:p>
        </p:txBody>
      </p:sp>
      <p:sp>
        <p:nvSpPr>
          <p:cNvPr name="TextBox 10" id="10"/>
          <p:cNvSpPr txBox="true"/>
          <p:nvPr/>
        </p:nvSpPr>
        <p:spPr>
          <a:xfrm rot="0">
            <a:off x="7066652" y="4629303"/>
            <a:ext cx="8684245" cy="3585318"/>
          </a:xfrm>
          <a:prstGeom prst="rect">
            <a:avLst/>
          </a:prstGeom>
        </p:spPr>
        <p:txBody>
          <a:bodyPr anchor="t" rtlCol="false" tIns="0" lIns="0" bIns="0" rIns="0">
            <a:spAutoFit/>
          </a:bodyPr>
          <a:lstStyle/>
          <a:p>
            <a:pPr algn="ctr">
              <a:lnSpc>
                <a:spcPts val="4831"/>
              </a:lnSpc>
            </a:pPr>
            <a:r>
              <a:rPr lang="en-US" sz="3451" spc="279">
                <a:solidFill>
                  <a:srgbClr val="000000"/>
                </a:solidFill>
                <a:latin typeface="Didact Gothic"/>
              </a:rPr>
              <a:t>Las mujeres que trabajan en campo han experimentado y sigue experimentando situaciones que, en muchas ocasiones le resultan muy gratificantes debido a las actividades que desempeña en su profesión.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3DDCD"/>
        </a:solidFill>
      </p:bgPr>
    </p:bg>
    <p:spTree>
      <p:nvGrpSpPr>
        <p:cNvPr id="1" name=""/>
        <p:cNvGrpSpPr/>
        <p:nvPr/>
      </p:nvGrpSpPr>
      <p:grpSpPr>
        <a:xfrm>
          <a:off x="0" y="0"/>
          <a:ext cx="0" cy="0"/>
          <a:chOff x="0" y="0"/>
          <a:chExt cx="0" cy="0"/>
        </a:xfrm>
      </p:grpSpPr>
      <p:sp>
        <p:nvSpPr>
          <p:cNvPr name="Freeform 2" id="2"/>
          <p:cNvSpPr/>
          <p:nvPr/>
        </p:nvSpPr>
        <p:spPr>
          <a:xfrm flipH="false" flipV="false" rot="0">
            <a:off x="7963438" y="2332112"/>
            <a:ext cx="6985934" cy="1397187"/>
          </a:xfrm>
          <a:custGeom>
            <a:avLst/>
            <a:gdLst/>
            <a:ahLst/>
            <a:cxnLst/>
            <a:rect r="r" b="b" t="t" l="l"/>
            <a:pathLst>
              <a:path h="1397187" w="6985934">
                <a:moveTo>
                  <a:pt x="0" y="0"/>
                </a:moveTo>
                <a:lnTo>
                  <a:pt x="6985934" y="0"/>
                </a:lnTo>
                <a:lnTo>
                  <a:pt x="6985934" y="1397186"/>
                </a:lnTo>
                <a:lnTo>
                  <a:pt x="0" y="1397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963438" y="5913412"/>
            <a:ext cx="6985934" cy="1397187"/>
          </a:xfrm>
          <a:custGeom>
            <a:avLst/>
            <a:gdLst/>
            <a:ahLst/>
            <a:cxnLst/>
            <a:rect r="r" b="b" t="t" l="l"/>
            <a:pathLst>
              <a:path h="1397187" w="6985934">
                <a:moveTo>
                  <a:pt x="0" y="0"/>
                </a:moveTo>
                <a:lnTo>
                  <a:pt x="6985934" y="0"/>
                </a:lnTo>
                <a:lnTo>
                  <a:pt x="6985934" y="1397186"/>
                </a:lnTo>
                <a:lnTo>
                  <a:pt x="0" y="1397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23328" y="690160"/>
            <a:ext cx="4952667" cy="745901"/>
            <a:chOff x="0" y="0"/>
            <a:chExt cx="1304406" cy="196451"/>
          </a:xfrm>
        </p:grpSpPr>
        <p:sp>
          <p:nvSpPr>
            <p:cNvPr name="Freeform 5" id="5"/>
            <p:cNvSpPr/>
            <p:nvPr/>
          </p:nvSpPr>
          <p:spPr>
            <a:xfrm flipH="false" flipV="false" rot="0">
              <a:off x="0" y="0"/>
              <a:ext cx="1304406" cy="196451"/>
            </a:xfrm>
            <a:custGeom>
              <a:avLst/>
              <a:gdLst/>
              <a:ahLst/>
              <a:cxnLst/>
              <a:rect r="r" b="b" t="t" l="l"/>
              <a:pathLst>
                <a:path h="196451" w="1304406">
                  <a:moveTo>
                    <a:pt x="15632" y="0"/>
                  </a:moveTo>
                  <a:lnTo>
                    <a:pt x="1288774" y="0"/>
                  </a:lnTo>
                  <a:cubicBezTo>
                    <a:pt x="1292920" y="0"/>
                    <a:pt x="1296896" y="1647"/>
                    <a:pt x="1299828" y="4578"/>
                  </a:cubicBezTo>
                  <a:cubicBezTo>
                    <a:pt x="1302759" y="7510"/>
                    <a:pt x="1304406" y="11486"/>
                    <a:pt x="1304406" y="15632"/>
                  </a:cubicBezTo>
                  <a:lnTo>
                    <a:pt x="1304406" y="180819"/>
                  </a:lnTo>
                  <a:cubicBezTo>
                    <a:pt x="1304406" y="184965"/>
                    <a:pt x="1302759" y="188941"/>
                    <a:pt x="1299828" y="191873"/>
                  </a:cubicBezTo>
                  <a:cubicBezTo>
                    <a:pt x="1296896" y="194804"/>
                    <a:pt x="1292920" y="196451"/>
                    <a:pt x="1288774" y="196451"/>
                  </a:cubicBezTo>
                  <a:lnTo>
                    <a:pt x="15632" y="196451"/>
                  </a:lnTo>
                  <a:cubicBezTo>
                    <a:pt x="11486" y="196451"/>
                    <a:pt x="7510" y="194804"/>
                    <a:pt x="4578" y="191873"/>
                  </a:cubicBezTo>
                  <a:cubicBezTo>
                    <a:pt x="1647" y="188941"/>
                    <a:pt x="0" y="184965"/>
                    <a:pt x="0" y="180819"/>
                  </a:cubicBezTo>
                  <a:lnTo>
                    <a:pt x="0" y="15632"/>
                  </a:lnTo>
                  <a:cubicBezTo>
                    <a:pt x="0" y="11486"/>
                    <a:pt x="1647" y="7510"/>
                    <a:pt x="4578" y="4578"/>
                  </a:cubicBezTo>
                  <a:cubicBezTo>
                    <a:pt x="7510" y="1647"/>
                    <a:pt x="11486" y="0"/>
                    <a:pt x="15632" y="0"/>
                  </a:cubicBezTo>
                  <a:close/>
                </a:path>
              </a:pathLst>
            </a:custGeom>
            <a:solidFill>
              <a:srgbClr val="034D4F"/>
            </a:solidFill>
          </p:spPr>
        </p:sp>
        <p:sp>
          <p:nvSpPr>
            <p:cNvPr name="TextBox 6" id="6"/>
            <p:cNvSpPr txBox="true"/>
            <p:nvPr/>
          </p:nvSpPr>
          <p:spPr>
            <a:xfrm>
              <a:off x="0" y="-47625"/>
              <a:ext cx="1304406" cy="244076"/>
            </a:xfrm>
            <a:prstGeom prst="rect">
              <a:avLst/>
            </a:prstGeom>
          </p:spPr>
          <p:txBody>
            <a:bodyPr anchor="ctr" rtlCol="false" tIns="50800" lIns="50800" bIns="50800" rIns="50800"/>
            <a:lstStyle/>
            <a:p>
              <a:pPr algn="ctr">
                <a:lnSpc>
                  <a:spcPts val="2659"/>
                </a:lnSpc>
              </a:pPr>
            </a:p>
          </p:txBody>
        </p:sp>
      </p:grpSp>
      <p:grpSp>
        <p:nvGrpSpPr>
          <p:cNvPr name="Group 7" id="7"/>
          <p:cNvGrpSpPr>
            <a:grpSpLocks noChangeAspect="true"/>
          </p:cNvGrpSpPr>
          <p:nvPr/>
        </p:nvGrpSpPr>
        <p:grpSpPr>
          <a:xfrm rot="0">
            <a:off x="2001880" y="1799540"/>
            <a:ext cx="4871690" cy="8227742"/>
            <a:chOff x="0" y="0"/>
            <a:chExt cx="13716000" cy="23164800"/>
          </a:xfrm>
        </p:grpSpPr>
        <p:sp>
          <p:nvSpPr>
            <p:cNvPr name="Freeform 8" id="8"/>
            <p:cNvSpPr/>
            <p:nvPr/>
          </p:nvSpPr>
          <p:spPr>
            <a:xfrm flipH="false" flipV="false" rot="0">
              <a:off x="0" y="0"/>
              <a:ext cx="13716000" cy="23164800"/>
            </a:xfrm>
            <a:custGeom>
              <a:avLst/>
              <a:gdLst/>
              <a:ahLst/>
              <a:cxnLst/>
              <a:rect r="r" b="b" t="t" l="l"/>
              <a:pathLst>
                <a:path h="23164800" w="13716000">
                  <a:moveTo>
                    <a:pt x="13716000" y="23164800"/>
                  </a:moveTo>
                  <a:lnTo>
                    <a:pt x="0" y="23164800"/>
                  </a:lnTo>
                  <a:lnTo>
                    <a:pt x="0" y="0"/>
                  </a:lnTo>
                  <a:lnTo>
                    <a:pt x="13716000" y="0"/>
                  </a:lnTo>
                  <a:lnTo>
                    <a:pt x="13716000" y="23164800"/>
                  </a:lnTo>
                  <a:close/>
                </a:path>
              </a:pathLst>
            </a:custGeom>
            <a:blipFill>
              <a:blip r:embed="rId4"/>
              <a:stretch>
                <a:fillRect l="0" t="-178" r="0" b="-178"/>
              </a:stretch>
            </a:blipFill>
          </p:spPr>
        </p:sp>
        <p:sp>
          <p:nvSpPr>
            <p:cNvPr name="Freeform 9" id="9"/>
            <p:cNvSpPr/>
            <p:nvPr/>
          </p:nvSpPr>
          <p:spPr>
            <a:xfrm flipH="false" flipV="false" rot="0">
              <a:off x="609600" y="2095500"/>
              <a:ext cx="12496800" cy="18973800"/>
            </a:xfrm>
            <a:custGeom>
              <a:avLst/>
              <a:gdLst/>
              <a:ahLst/>
              <a:cxnLst/>
              <a:rect r="r" b="b" t="t" l="l"/>
              <a:pathLst>
                <a:path h="18973800" w="12496800">
                  <a:moveTo>
                    <a:pt x="12496800" y="18973800"/>
                  </a:moveTo>
                  <a:lnTo>
                    <a:pt x="0" y="18973800"/>
                  </a:lnTo>
                  <a:lnTo>
                    <a:pt x="0" y="0"/>
                  </a:lnTo>
                  <a:lnTo>
                    <a:pt x="12496800" y="0"/>
                  </a:lnTo>
                  <a:lnTo>
                    <a:pt x="12496800" y="18973800"/>
                  </a:lnTo>
                  <a:close/>
                </a:path>
              </a:pathLst>
            </a:custGeom>
            <a:blipFill>
              <a:blip r:embed="rId5"/>
              <a:stretch>
                <a:fillRect l="-109785" t="0" r="-18101" b="0"/>
              </a:stretch>
            </a:blipFill>
          </p:spPr>
        </p:sp>
      </p:grpSp>
      <p:sp>
        <p:nvSpPr>
          <p:cNvPr name="Freeform 10" id="10"/>
          <p:cNvSpPr/>
          <p:nvPr/>
        </p:nvSpPr>
        <p:spPr>
          <a:xfrm flipH="false" flipV="false" rot="-5629609">
            <a:off x="16095754" y="355418"/>
            <a:ext cx="2327092" cy="2161287"/>
          </a:xfrm>
          <a:custGeom>
            <a:avLst/>
            <a:gdLst/>
            <a:ahLst/>
            <a:cxnLst/>
            <a:rect r="r" b="b" t="t" l="l"/>
            <a:pathLst>
              <a:path h="2161287" w="2327092">
                <a:moveTo>
                  <a:pt x="0" y="0"/>
                </a:moveTo>
                <a:lnTo>
                  <a:pt x="2327092" y="0"/>
                </a:lnTo>
                <a:lnTo>
                  <a:pt x="2327092" y="2161286"/>
                </a:lnTo>
                <a:lnTo>
                  <a:pt x="0" y="2161286"/>
                </a:lnTo>
                <a:lnTo>
                  <a:pt x="0" y="0"/>
                </a:lnTo>
                <a:close/>
              </a:path>
            </a:pathLst>
          </a:custGeom>
          <a:blipFill>
            <a:blip r:embed="rId6"/>
            <a:stretch>
              <a:fillRect l="0" t="0" r="0" b="0"/>
            </a:stretch>
          </a:blipFill>
        </p:spPr>
      </p:sp>
      <p:sp>
        <p:nvSpPr>
          <p:cNvPr name="TextBox 11" id="11"/>
          <p:cNvSpPr txBox="true"/>
          <p:nvPr/>
        </p:nvSpPr>
        <p:spPr>
          <a:xfrm rot="0">
            <a:off x="8548458" y="3975222"/>
            <a:ext cx="6768861" cy="2111375"/>
          </a:xfrm>
          <a:prstGeom prst="rect">
            <a:avLst/>
          </a:prstGeom>
        </p:spPr>
        <p:txBody>
          <a:bodyPr anchor="t" rtlCol="false" tIns="0" lIns="0" bIns="0" rIns="0">
            <a:spAutoFit/>
          </a:bodyPr>
          <a:lstStyle/>
          <a:p>
            <a:pPr algn="l">
              <a:lnSpc>
                <a:spcPts val="2800"/>
              </a:lnSpc>
            </a:pPr>
            <a:r>
              <a:rPr lang="en-US" sz="2000">
                <a:solidFill>
                  <a:srgbClr val="000000"/>
                </a:solidFill>
                <a:latin typeface="DM Sans"/>
              </a:rPr>
              <a:t>El fin de este proyecto es el resolver problemas en los cultivos como que la tierra es muy dura o infértil también la temperatura solo que para eso  es una cosa externa y tener la diferencia de ser reciclado y portátil ya planteado todo eso ¿será posible crear una hidroponía portátil y reciclada?</a:t>
            </a:r>
          </a:p>
        </p:txBody>
      </p:sp>
      <p:sp>
        <p:nvSpPr>
          <p:cNvPr name="TextBox 12" id="12"/>
          <p:cNvSpPr txBox="true"/>
          <p:nvPr/>
        </p:nvSpPr>
        <p:spPr>
          <a:xfrm rot="0">
            <a:off x="8548458" y="2740823"/>
            <a:ext cx="5815895" cy="405765"/>
          </a:xfrm>
          <a:prstGeom prst="rect">
            <a:avLst/>
          </a:prstGeom>
        </p:spPr>
        <p:txBody>
          <a:bodyPr anchor="t" rtlCol="false" tIns="0" lIns="0" bIns="0" rIns="0">
            <a:spAutoFit/>
          </a:bodyPr>
          <a:lstStyle/>
          <a:p>
            <a:pPr algn="l">
              <a:lnSpc>
                <a:spcPts val="3359"/>
              </a:lnSpc>
              <a:spcBef>
                <a:spcPct val="0"/>
              </a:spcBef>
            </a:pPr>
            <a:r>
              <a:rPr lang="en-US" sz="2399">
                <a:solidFill>
                  <a:srgbClr val="442A22"/>
                </a:solidFill>
                <a:latin typeface="DM Sans Bold"/>
              </a:rPr>
              <a:t>definicion del problema</a:t>
            </a:r>
          </a:p>
        </p:txBody>
      </p:sp>
      <p:sp>
        <p:nvSpPr>
          <p:cNvPr name="TextBox 13" id="13"/>
          <p:cNvSpPr txBox="true"/>
          <p:nvPr/>
        </p:nvSpPr>
        <p:spPr>
          <a:xfrm rot="0">
            <a:off x="8548458" y="6564380"/>
            <a:ext cx="6178662" cy="405765"/>
          </a:xfrm>
          <a:prstGeom prst="rect">
            <a:avLst/>
          </a:prstGeom>
        </p:spPr>
        <p:txBody>
          <a:bodyPr anchor="t" rtlCol="false" tIns="0" lIns="0" bIns="0" rIns="0">
            <a:spAutoFit/>
          </a:bodyPr>
          <a:lstStyle/>
          <a:p>
            <a:pPr algn="l" marL="0" indent="0" lvl="0">
              <a:lnSpc>
                <a:spcPts val="3359"/>
              </a:lnSpc>
              <a:spcBef>
                <a:spcPct val="0"/>
              </a:spcBef>
            </a:pPr>
            <a:r>
              <a:rPr lang="en-US" sz="2399">
                <a:solidFill>
                  <a:srgbClr val="442A22"/>
                </a:solidFill>
                <a:latin typeface="DM Sans Bold"/>
              </a:rPr>
              <a:t>justificacion</a:t>
            </a:r>
          </a:p>
        </p:txBody>
      </p:sp>
      <p:sp>
        <p:nvSpPr>
          <p:cNvPr name="TextBox 14" id="14"/>
          <p:cNvSpPr txBox="true"/>
          <p:nvPr/>
        </p:nvSpPr>
        <p:spPr>
          <a:xfrm rot="0">
            <a:off x="2364669" y="747860"/>
            <a:ext cx="3498580" cy="563880"/>
          </a:xfrm>
          <a:prstGeom prst="rect">
            <a:avLst/>
          </a:prstGeom>
        </p:spPr>
        <p:txBody>
          <a:bodyPr anchor="t" rtlCol="false" tIns="0" lIns="0" bIns="0" rIns="0">
            <a:spAutoFit/>
          </a:bodyPr>
          <a:lstStyle/>
          <a:p>
            <a:pPr algn="l">
              <a:lnSpc>
                <a:spcPts val="4620"/>
              </a:lnSpc>
              <a:spcBef>
                <a:spcPct val="0"/>
              </a:spcBef>
            </a:pPr>
            <a:r>
              <a:rPr lang="en-US" sz="3300">
                <a:solidFill>
                  <a:srgbClr val="FFFFFF"/>
                </a:solidFill>
                <a:latin typeface="DM Sans Bold"/>
              </a:rPr>
              <a:t>etiqueta </a:t>
            </a:r>
          </a:p>
        </p:txBody>
      </p:sp>
      <p:sp>
        <p:nvSpPr>
          <p:cNvPr name="TextBox 15" id="15"/>
          <p:cNvSpPr txBox="true"/>
          <p:nvPr/>
        </p:nvSpPr>
        <p:spPr>
          <a:xfrm rot="0">
            <a:off x="8725672" y="7672548"/>
            <a:ext cx="6768861" cy="1758950"/>
          </a:xfrm>
          <a:prstGeom prst="rect">
            <a:avLst/>
          </a:prstGeom>
        </p:spPr>
        <p:txBody>
          <a:bodyPr anchor="t" rtlCol="false" tIns="0" lIns="0" bIns="0" rIns="0">
            <a:spAutoFit/>
          </a:bodyPr>
          <a:lstStyle/>
          <a:p>
            <a:pPr algn="l">
              <a:lnSpc>
                <a:spcPts val="2800"/>
              </a:lnSpc>
            </a:pPr>
            <a:r>
              <a:rPr lang="en-US" sz="2000">
                <a:solidFill>
                  <a:srgbClr val="000000"/>
                </a:solidFill>
                <a:latin typeface="DM Sans"/>
              </a:rPr>
              <a:t>El motivo para hacer este proyecto es el ayudar en las plantas y cuidar el medio ambiente y a no tirar tanta basura y a quien no tiene tanta  comida o tanto dinero como para comprar comida también  ahorraría dinero en la creación del proyecto.</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FBF6F1"/>
        </a:solidFill>
      </p:bgPr>
    </p:bg>
    <p:spTree>
      <p:nvGrpSpPr>
        <p:cNvPr id="1" name=""/>
        <p:cNvGrpSpPr/>
        <p:nvPr/>
      </p:nvGrpSpPr>
      <p:grpSpPr>
        <a:xfrm>
          <a:off x="0" y="0"/>
          <a:ext cx="0" cy="0"/>
          <a:chOff x="0" y="0"/>
          <a:chExt cx="0" cy="0"/>
        </a:xfrm>
      </p:grpSpPr>
      <p:sp>
        <p:nvSpPr>
          <p:cNvPr name="TextBox 2" id="2"/>
          <p:cNvSpPr txBox="true"/>
          <p:nvPr/>
        </p:nvSpPr>
        <p:spPr>
          <a:xfrm rot="0">
            <a:off x="2878134" y="1417743"/>
            <a:ext cx="12531731" cy="1095375"/>
          </a:xfrm>
          <a:prstGeom prst="rect">
            <a:avLst/>
          </a:prstGeom>
        </p:spPr>
        <p:txBody>
          <a:bodyPr anchor="t" rtlCol="false" tIns="0" lIns="0" bIns="0" rIns="0">
            <a:spAutoFit/>
          </a:bodyPr>
          <a:lstStyle/>
          <a:p>
            <a:pPr algn="ctr">
              <a:lnSpc>
                <a:spcPts val="8699"/>
              </a:lnSpc>
            </a:pPr>
            <a:r>
              <a:rPr lang="en-US" sz="7499">
                <a:solidFill>
                  <a:srgbClr val="94AB6F"/>
                </a:solidFill>
                <a:latin typeface="Martel Heavy"/>
              </a:rPr>
              <a:t>objetivos</a:t>
            </a:r>
          </a:p>
        </p:txBody>
      </p:sp>
      <p:grpSp>
        <p:nvGrpSpPr>
          <p:cNvPr name="Group 3" id="3"/>
          <p:cNvGrpSpPr/>
          <p:nvPr/>
        </p:nvGrpSpPr>
        <p:grpSpPr>
          <a:xfrm rot="0">
            <a:off x="1310074" y="4083541"/>
            <a:ext cx="7598409" cy="4823816"/>
            <a:chOff x="0" y="0"/>
            <a:chExt cx="1959087" cy="1243717"/>
          </a:xfrm>
        </p:grpSpPr>
        <p:sp>
          <p:nvSpPr>
            <p:cNvPr name="Freeform 4" id="4"/>
            <p:cNvSpPr/>
            <p:nvPr/>
          </p:nvSpPr>
          <p:spPr>
            <a:xfrm flipH="false" flipV="false" rot="0">
              <a:off x="0" y="0"/>
              <a:ext cx="1959087" cy="1243717"/>
            </a:xfrm>
            <a:custGeom>
              <a:avLst/>
              <a:gdLst/>
              <a:ahLst/>
              <a:cxnLst/>
              <a:rect r="r" b="b" t="t" l="l"/>
              <a:pathLst>
                <a:path h="1243717" w="1959087">
                  <a:moveTo>
                    <a:pt x="15283" y="0"/>
                  </a:moveTo>
                  <a:lnTo>
                    <a:pt x="1943803" y="0"/>
                  </a:lnTo>
                  <a:cubicBezTo>
                    <a:pt x="1952244" y="0"/>
                    <a:pt x="1959087" y="6843"/>
                    <a:pt x="1959087" y="15283"/>
                  </a:cubicBezTo>
                  <a:lnTo>
                    <a:pt x="1959087" y="1228434"/>
                  </a:lnTo>
                  <a:cubicBezTo>
                    <a:pt x="1959087" y="1236875"/>
                    <a:pt x="1952244" y="1243717"/>
                    <a:pt x="1943803" y="1243717"/>
                  </a:cubicBezTo>
                  <a:lnTo>
                    <a:pt x="15283" y="1243717"/>
                  </a:lnTo>
                  <a:cubicBezTo>
                    <a:pt x="6843" y="1243717"/>
                    <a:pt x="0" y="1236875"/>
                    <a:pt x="0" y="1228434"/>
                  </a:cubicBezTo>
                  <a:lnTo>
                    <a:pt x="0" y="15283"/>
                  </a:lnTo>
                  <a:cubicBezTo>
                    <a:pt x="0" y="6843"/>
                    <a:pt x="6843" y="0"/>
                    <a:pt x="15283" y="0"/>
                  </a:cubicBezTo>
                  <a:close/>
                </a:path>
              </a:pathLst>
            </a:custGeom>
            <a:solidFill>
              <a:srgbClr val="94AB6F"/>
            </a:solidFill>
          </p:spPr>
        </p:sp>
        <p:sp>
          <p:nvSpPr>
            <p:cNvPr name="TextBox 5" id="5"/>
            <p:cNvSpPr txBox="true"/>
            <p:nvPr/>
          </p:nvSpPr>
          <p:spPr>
            <a:xfrm>
              <a:off x="0" y="85725"/>
              <a:ext cx="1959087" cy="1157992"/>
            </a:xfrm>
            <a:prstGeom prst="rect">
              <a:avLst/>
            </a:prstGeom>
          </p:spPr>
          <p:txBody>
            <a:bodyPr anchor="ctr" rtlCol="false" tIns="50800" lIns="50800" bIns="50800" rIns="50800"/>
            <a:lstStyle/>
            <a:p>
              <a:pPr algn="ctr">
                <a:lnSpc>
                  <a:spcPts val="1925"/>
                </a:lnSpc>
              </a:pPr>
            </a:p>
          </p:txBody>
        </p:sp>
      </p:grpSp>
      <p:grpSp>
        <p:nvGrpSpPr>
          <p:cNvPr name="Group 6" id="6"/>
          <p:cNvGrpSpPr/>
          <p:nvPr/>
        </p:nvGrpSpPr>
        <p:grpSpPr>
          <a:xfrm rot="0">
            <a:off x="9379517" y="4083541"/>
            <a:ext cx="7598409" cy="4823816"/>
            <a:chOff x="0" y="0"/>
            <a:chExt cx="1959087" cy="1243717"/>
          </a:xfrm>
        </p:grpSpPr>
        <p:sp>
          <p:nvSpPr>
            <p:cNvPr name="Freeform 7" id="7"/>
            <p:cNvSpPr/>
            <p:nvPr/>
          </p:nvSpPr>
          <p:spPr>
            <a:xfrm flipH="false" flipV="false" rot="0">
              <a:off x="0" y="0"/>
              <a:ext cx="1959087" cy="1243717"/>
            </a:xfrm>
            <a:custGeom>
              <a:avLst/>
              <a:gdLst/>
              <a:ahLst/>
              <a:cxnLst/>
              <a:rect r="r" b="b" t="t" l="l"/>
              <a:pathLst>
                <a:path h="1243717" w="1959087">
                  <a:moveTo>
                    <a:pt x="15283" y="0"/>
                  </a:moveTo>
                  <a:lnTo>
                    <a:pt x="1943803" y="0"/>
                  </a:lnTo>
                  <a:cubicBezTo>
                    <a:pt x="1952244" y="0"/>
                    <a:pt x="1959087" y="6843"/>
                    <a:pt x="1959087" y="15283"/>
                  </a:cubicBezTo>
                  <a:lnTo>
                    <a:pt x="1959087" y="1228434"/>
                  </a:lnTo>
                  <a:cubicBezTo>
                    <a:pt x="1959087" y="1236875"/>
                    <a:pt x="1952244" y="1243717"/>
                    <a:pt x="1943803" y="1243717"/>
                  </a:cubicBezTo>
                  <a:lnTo>
                    <a:pt x="15283" y="1243717"/>
                  </a:lnTo>
                  <a:cubicBezTo>
                    <a:pt x="6843" y="1243717"/>
                    <a:pt x="0" y="1236875"/>
                    <a:pt x="0" y="1228434"/>
                  </a:cubicBezTo>
                  <a:lnTo>
                    <a:pt x="0" y="15283"/>
                  </a:lnTo>
                  <a:cubicBezTo>
                    <a:pt x="0" y="6843"/>
                    <a:pt x="6843" y="0"/>
                    <a:pt x="15283" y="0"/>
                  </a:cubicBezTo>
                  <a:close/>
                </a:path>
              </a:pathLst>
            </a:custGeom>
            <a:solidFill>
              <a:srgbClr val="94AB6F"/>
            </a:solidFill>
          </p:spPr>
        </p:sp>
        <p:sp>
          <p:nvSpPr>
            <p:cNvPr name="TextBox 8" id="8"/>
            <p:cNvSpPr txBox="true"/>
            <p:nvPr/>
          </p:nvSpPr>
          <p:spPr>
            <a:xfrm>
              <a:off x="0" y="85725"/>
              <a:ext cx="1959087" cy="1157992"/>
            </a:xfrm>
            <a:prstGeom prst="rect">
              <a:avLst/>
            </a:prstGeom>
          </p:spPr>
          <p:txBody>
            <a:bodyPr anchor="ctr" rtlCol="false" tIns="50800" lIns="50800" bIns="50800" rIns="50800"/>
            <a:lstStyle/>
            <a:p>
              <a:pPr algn="ctr">
                <a:lnSpc>
                  <a:spcPts val="1925"/>
                </a:lnSpc>
              </a:pPr>
            </a:p>
          </p:txBody>
        </p:sp>
      </p:grpSp>
      <p:sp>
        <p:nvSpPr>
          <p:cNvPr name="TextBox 9" id="9"/>
          <p:cNvSpPr txBox="true"/>
          <p:nvPr/>
        </p:nvSpPr>
        <p:spPr>
          <a:xfrm rot="0">
            <a:off x="2133786" y="5845343"/>
            <a:ext cx="5950984" cy="2294895"/>
          </a:xfrm>
          <a:prstGeom prst="rect">
            <a:avLst/>
          </a:prstGeom>
        </p:spPr>
        <p:txBody>
          <a:bodyPr anchor="t" rtlCol="false" tIns="0" lIns="0" bIns="0" rIns="0">
            <a:spAutoFit/>
          </a:bodyPr>
          <a:lstStyle/>
          <a:p>
            <a:pPr algn="just">
              <a:lnSpc>
                <a:spcPts val="3105"/>
              </a:lnSpc>
            </a:pPr>
          </a:p>
          <a:p>
            <a:pPr algn="just">
              <a:lnSpc>
                <a:spcPts val="3105"/>
              </a:lnSpc>
            </a:pPr>
            <a:r>
              <a:rPr lang="en-US" sz="2097" spc="33">
                <a:solidFill>
                  <a:srgbClr val="FBF6F1"/>
                </a:solidFill>
                <a:latin typeface="Montserrat"/>
              </a:rPr>
              <a:t> Crear un generador de energía que ayude a los sectores o comunidades que no tienen este Servicio a demás que ayude a la disminución. de impacto ambiental</a:t>
            </a:r>
          </a:p>
          <a:p>
            <a:pPr algn="just" marL="0" indent="0" lvl="0">
              <a:lnSpc>
                <a:spcPts val="3105"/>
              </a:lnSpc>
            </a:pPr>
            <a:r>
              <a:rPr lang="en-US" sz="2097" spc="33">
                <a:solidFill>
                  <a:srgbClr val="FBF6F1"/>
                </a:solidFill>
                <a:latin typeface="Montserrat"/>
              </a:rPr>
              <a:t>.</a:t>
            </a:r>
          </a:p>
        </p:txBody>
      </p:sp>
      <p:sp>
        <p:nvSpPr>
          <p:cNvPr name="TextBox 10" id="10"/>
          <p:cNvSpPr txBox="true"/>
          <p:nvPr/>
        </p:nvSpPr>
        <p:spPr>
          <a:xfrm rot="0">
            <a:off x="2937131" y="4869709"/>
            <a:ext cx="4344295" cy="660381"/>
          </a:xfrm>
          <a:prstGeom prst="rect">
            <a:avLst/>
          </a:prstGeom>
        </p:spPr>
        <p:txBody>
          <a:bodyPr anchor="t" rtlCol="false" tIns="0" lIns="0" bIns="0" rIns="0">
            <a:spAutoFit/>
          </a:bodyPr>
          <a:lstStyle/>
          <a:p>
            <a:pPr algn="ctr">
              <a:lnSpc>
                <a:spcPts val="5214"/>
              </a:lnSpc>
            </a:pPr>
            <a:r>
              <a:rPr lang="en-US" sz="4495">
                <a:solidFill>
                  <a:srgbClr val="FBF6F1"/>
                </a:solidFill>
                <a:latin typeface="Martel Heavy"/>
              </a:rPr>
              <a:t>generales</a:t>
            </a:r>
          </a:p>
        </p:txBody>
      </p:sp>
      <p:sp>
        <p:nvSpPr>
          <p:cNvPr name="TextBox 11" id="11"/>
          <p:cNvSpPr txBox="true"/>
          <p:nvPr/>
        </p:nvSpPr>
        <p:spPr>
          <a:xfrm rot="0">
            <a:off x="9379517" y="4652949"/>
            <a:ext cx="29495225" cy="6907903"/>
          </a:xfrm>
          <a:prstGeom prst="rect">
            <a:avLst/>
          </a:prstGeom>
        </p:spPr>
        <p:txBody>
          <a:bodyPr anchor="t" rtlCol="false" tIns="0" lIns="0" bIns="0" rIns="0">
            <a:spAutoFit/>
          </a:bodyPr>
          <a:lstStyle/>
          <a:p>
            <a:pPr algn="just">
              <a:lnSpc>
                <a:spcPts val="3722"/>
              </a:lnSpc>
            </a:pPr>
          </a:p>
          <a:p>
            <a:pPr algn="just">
              <a:lnSpc>
                <a:spcPts val="3722"/>
              </a:lnSpc>
            </a:pPr>
          </a:p>
          <a:p>
            <a:pPr algn="just">
              <a:lnSpc>
                <a:spcPts val="3722"/>
              </a:lnSpc>
            </a:pPr>
            <a:r>
              <a:rPr lang="en-US" sz="2515" spc="40">
                <a:solidFill>
                  <a:srgbClr val="FBF6F1"/>
                </a:solidFill>
                <a:latin typeface="Montserrat"/>
              </a:rPr>
              <a:t>1.- Investigar sobre el tema del proyecto</a:t>
            </a:r>
          </a:p>
          <a:p>
            <a:pPr algn="just">
              <a:lnSpc>
                <a:spcPts val="3722"/>
              </a:lnSpc>
            </a:pPr>
          </a:p>
          <a:p>
            <a:pPr algn="just">
              <a:lnSpc>
                <a:spcPts val="3722"/>
              </a:lnSpc>
            </a:pPr>
            <a:r>
              <a:rPr lang="en-US" sz="2515" spc="40">
                <a:solidFill>
                  <a:srgbClr val="FBF6F1"/>
                </a:solidFill>
                <a:latin typeface="Montserrat"/>
              </a:rPr>
              <a:t>2- Selección de materiales y metodología para su elaboración.</a:t>
            </a:r>
          </a:p>
          <a:p>
            <a:pPr algn="just">
              <a:lnSpc>
                <a:spcPts val="3722"/>
              </a:lnSpc>
            </a:pPr>
          </a:p>
          <a:p>
            <a:pPr algn="just">
              <a:lnSpc>
                <a:spcPts val="3722"/>
              </a:lnSpc>
            </a:pPr>
            <a:r>
              <a:rPr lang="en-US" sz="2515" spc="40">
                <a:solidFill>
                  <a:srgbClr val="FBF6F1"/>
                </a:solidFill>
                <a:latin typeface="Montserrat"/>
              </a:rPr>
              <a:t>3-Crear prototipo</a:t>
            </a:r>
          </a:p>
          <a:p>
            <a:pPr algn="just">
              <a:lnSpc>
                <a:spcPts val="3722"/>
              </a:lnSpc>
            </a:pPr>
          </a:p>
          <a:p>
            <a:pPr algn="just">
              <a:lnSpc>
                <a:spcPts val="3722"/>
              </a:lnSpc>
            </a:pPr>
            <a:r>
              <a:rPr lang="en-US" sz="2515" spc="40">
                <a:solidFill>
                  <a:srgbClr val="FBF6F1"/>
                </a:solidFill>
                <a:latin typeface="Montserrat"/>
              </a:rPr>
              <a:t>4.- Analizar su Funcionalidad y comprobar su efectividad</a:t>
            </a:r>
          </a:p>
          <a:p>
            <a:pPr algn="just">
              <a:lnSpc>
                <a:spcPts val="3722"/>
              </a:lnSpc>
            </a:pPr>
          </a:p>
          <a:p>
            <a:pPr algn="just">
              <a:lnSpc>
                <a:spcPts val="3722"/>
              </a:lnSpc>
            </a:pPr>
          </a:p>
          <a:p>
            <a:pPr algn="just">
              <a:lnSpc>
                <a:spcPts val="3722"/>
              </a:lnSpc>
            </a:pPr>
          </a:p>
          <a:p>
            <a:pPr algn="just">
              <a:lnSpc>
                <a:spcPts val="3722"/>
              </a:lnSpc>
            </a:pPr>
          </a:p>
          <a:p>
            <a:pPr algn="just">
              <a:lnSpc>
                <a:spcPts val="3722"/>
              </a:lnSpc>
            </a:pPr>
          </a:p>
          <a:p>
            <a:pPr algn="just" marL="0" indent="0" lvl="0">
              <a:lnSpc>
                <a:spcPts val="3722"/>
              </a:lnSpc>
            </a:pPr>
          </a:p>
        </p:txBody>
      </p:sp>
      <p:sp>
        <p:nvSpPr>
          <p:cNvPr name="TextBox 12" id="12"/>
          <p:cNvSpPr txBox="true"/>
          <p:nvPr/>
        </p:nvSpPr>
        <p:spPr>
          <a:xfrm rot="0">
            <a:off x="11006574" y="4869709"/>
            <a:ext cx="4344295" cy="660381"/>
          </a:xfrm>
          <a:prstGeom prst="rect">
            <a:avLst/>
          </a:prstGeom>
        </p:spPr>
        <p:txBody>
          <a:bodyPr anchor="t" rtlCol="false" tIns="0" lIns="0" bIns="0" rIns="0">
            <a:spAutoFit/>
          </a:bodyPr>
          <a:lstStyle/>
          <a:p>
            <a:pPr algn="ctr">
              <a:lnSpc>
                <a:spcPts val="5214"/>
              </a:lnSpc>
            </a:pPr>
            <a:r>
              <a:rPr lang="en-US" sz="4495">
                <a:solidFill>
                  <a:srgbClr val="FBF6F1"/>
                </a:solidFill>
                <a:latin typeface="Martel Heavy"/>
              </a:rPr>
              <a:t>espesificos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D2E9D9"/>
        </a:solidFill>
      </p:bgPr>
    </p:bg>
    <p:spTree>
      <p:nvGrpSpPr>
        <p:cNvPr id="1" name=""/>
        <p:cNvGrpSpPr/>
        <p:nvPr/>
      </p:nvGrpSpPr>
      <p:grpSpPr>
        <a:xfrm>
          <a:off x="0" y="0"/>
          <a:ext cx="0" cy="0"/>
          <a:chOff x="0" y="0"/>
          <a:chExt cx="0" cy="0"/>
        </a:xfrm>
      </p:grpSpPr>
      <p:sp>
        <p:nvSpPr>
          <p:cNvPr name="Freeform 2" id="2"/>
          <p:cNvSpPr/>
          <p:nvPr/>
        </p:nvSpPr>
        <p:spPr>
          <a:xfrm flipH="false" flipV="false" rot="63701">
            <a:off x="5651033" y="1093301"/>
            <a:ext cx="6985934" cy="1397187"/>
          </a:xfrm>
          <a:custGeom>
            <a:avLst/>
            <a:gdLst/>
            <a:ahLst/>
            <a:cxnLst/>
            <a:rect r="r" b="b" t="t" l="l"/>
            <a:pathLst>
              <a:path h="1397187" w="6985934">
                <a:moveTo>
                  <a:pt x="0" y="0"/>
                </a:moveTo>
                <a:lnTo>
                  <a:pt x="6985934" y="0"/>
                </a:lnTo>
                <a:lnTo>
                  <a:pt x="6985934" y="1397187"/>
                </a:lnTo>
                <a:lnTo>
                  <a:pt x="0" y="13971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805725" y="1415850"/>
            <a:ext cx="6676549" cy="810895"/>
          </a:xfrm>
          <a:prstGeom prst="rect">
            <a:avLst/>
          </a:prstGeom>
        </p:spPr>
        <p:txBody>
          <a:bodyPr anchor="t" rtlCol="false" tIns="0" lIns="0" bIns="0" rIns="0">
            <a:spAutoFit/>
          </a:bodyPr>
          <a:lstStyle/>
          <a:p>
            <a:pPr algn="ctr">
              <a:lnSpc>
                <a:spcPts val="5739"/>
              </a:lnSpc>
            </a:pPr>
            <a:r>
              <a:rPr lang="en-US" sz="4666">
                <a:solidFill>
                  <a:srgbClr val="FFFFFF"/>
                </a:solidFill>
                <a:latin typeface="Cranberry"/>
              </a:rPr>
              <a:t>Hipotesis</a:t>
            </a:r>
          </a:p>
        </p:txBody>
      </p:sp>
      <p:sp>
        <p:nvSpPr>
          <p:cNvPr name="Freeform 4" id="4"/>
          <p:cNvSpPr/>
          <p:nvPr/>
        </p:nvSpPr>
        <p:spPr>
          <a:xfrm flipH="false" flipV="false" rot="0">
            <a:off x="2206042" y="2923364"/>
            <a:ext cx="13875915" cy="5499908"/>
          </a:xfrm>
          <a:custGeom>
            <a:avLst/>
            <a:gdLst/>
            <a:ahLst/>
            <a:cxnLst/>
            <a:rect r="r" b="b" t="t" l="l"/>
            <a:pathLst>
              <a:path h="5499908" w="13875915">
                <a:moveTo>
                  <a:pt x="0" y="0"/>
                </a:moveTo>
                <a:lnTo>
                  <a:pt x="13875916" y="0"/>
                </a:lnTo>
                <a:lnTo>
                  <a:pt x="13875916" y="5499908"/>
                </a:lnTo>
                <a:lnTo>
                  <a:pt x="0" y="54999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695483" y="3811704"/>
            <a:ext cx="10897034" cy="329438"/>
          </a:xfrm>
          <a:prstGeom prst="rect">
            <a:avLst/>
          </a:prstGeom>
        </p:spPr>
        <p:txBody>
          <a:bodyPr anchor="t" rtlCol="false" tIns="0" lIns="0" bIns="0" rIns="0">
            <a:spAutoFit/>
          </a:bodyPr>
          <a:lstStyle/>
          <a:p>
            <a:pPr algn="ctr">
              <a:lnSpc>
                <a:spcPts val="2595"/>
              </a:lnSpc>
              <a:spcBef>
                <a:spcPct val="0"/>
              </a:spcBef>
            </a:pPr>
          </a:p>
        </p:txBody>
      </p:sp>
      <p:sp>
        <p:nvSpPr>
          <p:cNvPr name="TextBox 6" id="6"/>
          <p:cNvSpPr txBox="true"/>
          <p:nvPr/>
        </p:nvSpPr>
        <p:spPr>
          <a:xfrm rot="0">
            <a:off x="2484699" y="4011307"/>
            <a:ext cx="13318602" cy="2856586"/>
          </a:xfrm>
          <a:prstGeom prst="rect">
            <a:avLst/>
          </a:prstGeom>
        </p:spPr>
        <p:txBody>
          <a:bodyPr anchor="t" rtlCol="false" tIns="0" lIns="0" bIns="0" rIns="0">
            <a:spAutoFit/>
          </a:bodyPr>
          <a:lstStyle/>
          <a:p>
            <a:pPr algn="ctr">
              <a:lnSpc>
                <a:spcPts val="4594"/>
              </a:lnSpc>
              <a:spcBef>
                <a:spcPct val="0"/>
              </a:spcBef>
            </a:pPr>
            <a:r>
              <a:rPr lang="en-US" sz="3893">
                <a:solidFill>
                  <a:srgbClr val="000000"/>
                </a:solidFill>
                <a:latin typeface="DM Sans"/>
              </a:rPr>
              <a:t>Gracias a toda la investigación realizada y a anteriores proyectos realizados del tema y relacionados a este tema y buscando los materiales reciclados que podrían usarse podemos decir con toda seguridad que si es posible realizar una hidroponia reciclada y portátil.</a:t>
            </a:r>
          </a:p>
        </p:txBody>
      </p:sp>
      <p:sp>
        <p:nvSpPr>
          <p:cNvPr name="Freeform 7" id="7"/>
          <p:cNvSpPr/>
          <p:nvPr/>
        </p:nvSpPr>
        <p:spPr>
          <a:xfrm flipH="false" flipV="false" rot="-995860">
            <a:off x="2040092" y="2850088"/>
            <a:ext cx="2169614" cy="714000"/>
          </a:xfrm>
          <a:custGeom>
            <a:avLst/>
            <a:gdLst/>
            <a:ahLst/>
            <a:cxnLst/>
            <a:rect r="r" b="b" t="t" l="l"/>
            <a:pathLst>
              <a:path h="714000" w="2169614">
                <a:moveTo>
                  <a:pt x="0" y="0"/>
                </a:moveTo>
                <a:lnTo>
                  <a:pt x="2169613" y="0"/>
                </a:lnTo>
                <a:lnTo>
                  <a:pt x="2169613" y="714000"/>
                </a:lnTo>
                <a:lnTo>
                  <a:pt x="0" y="714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DAGDSepddjU</dc:identifier>
  <dcterms:modified xsi:type="dcterms:W3CDTF">2011-08-01T06:04:30Z</dcterms:modified>
  <cp:revision>1</cp:revision>
  <dc:title>maestra :Maria Romina flores peña fecha: hoy</dc:title>
</cp:coreProperties>
</file>