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0"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8" d="100"/>
          <a:sy n="68" d="100"/>
        </p:scale>
        <p:origin x="81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78E5EAC3-5A27-4788-A862-46BAA3176D20}" type="datetimeFigureOut">
              <a:rPr lang="es-MX" smtClean="0"/>
              <a:t>30/04/2024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85B1A6B-72B8-4170-8C64-40A925B50C04}" type="slidenum">
              <a:rPr lang="es-MX" smtClean="0"/>
              <a:t>‹Nº›</a:t>
            </a:fld>
            <a:endParaRPr lang="es-MX"/>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7856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78E5EAC3-5A27-4788-A862-46BAA3176D20}" type="datetimeFigureOut">
              <a:rPr lang="es-MX" smtClean="0"/>
              <a:t>30/04/2024</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085B1A6B-72B8-4170-8C64-40A925B50C04}" type="slidenum">
              <a:rPr lang="es-MX" smtClean="0"/>
              <a:t>‹Nº›</a:t>
            </a:fld>
            <a:endParaRPr lang="es-MX"/>
          </a:p>
        </p:txBody>
      </p:sp>
    </p:spTree>
    <p:extLst>
      <p:ext uri="{BB962C8B-B14F-4D97-AF65-F5344CB8AC3E}">
        <p14:creationId xmlns:p14="http://schemas.microsoft.com/office/powerpoint/2010/main" val="422416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8E5EAC3-5A27-4788-A862-46BAA3176D20}" type="datetimeFigureOut">
              <a:rPr lang="es-MX" smtClean="0"/>
              <a:t>30/04/2024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85B1A6B-72B8-4170-8C64-40A925B50C04}" type="slidenum">
              <a:rPr lang="es-MX" smtClean="0"/>
              <a:t>‹Nº›</a:t>
            </a:fld>
            <a:endParaRPr lang="es-MX"/>
          </a:p>
        </p:txBody>
      </p:sp>
    </p:spTree>
    <p:extLst>
      <p:ext uri="{BB962C8B-B14F-4D97-AF65-F5344CB8AC3E}">
        <p14:creationId xmlns:p14="http://schemas.microsoft.com/office/powerpoint/2010/main" val="832402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8E5EAC3-5A27-4788-A862-46BAA3176D20}" type="datetimeFigureOut">
              <a:rPr lang="es-MX" smtClean="0"/>
              <a:t>30/04/2024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85B1A6B-72B8-4170-8C64-40A925B50C04}" type="slidenum">
              <a:rPr lang="es-MX" smtClean="0"/>
              <a:t>‹Nº›</a:t>
            </a:fld>
            <a:endParaRPr lang="es-MX"/>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33570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8E5EAC3-5A27-4788-A862-46BAA3176D20}" type="datetimeFigureOut">
              <a:rPr lang="es-MX" smtClean="0"/>
              <a:t>30/04/2024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85B1A6B-72B8-4170-8C64-40A925B50C04}" type="slidenum">
              <a:rPr lang="es-MX" smtClean="0"/>
              <a:t>‹Nº›</a:t>
            </a:fld>
            <a:endParaRPr lang="es-MX"/>
          </a:p>
        </p:txBody>
      </p:sp>
    </p:spTree>
    <p:extLst>
      <p:ext uri="{BB962C8B-B14F-4D97-AF65-F5344CB8AC3E}">
        <p14:creationId xmlns:p14="http://schemas.microsoft.com/office/powerpoint/2010/main" val="4233658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8E5EAC3-5A27-4788-A862-46BAA3176D20}" type="datetimeFigureOut">
              <a:rPr lang="es-MX" smtClean="0"/>
              <a:t>30/04/2024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85B1A6B-72B8-4170-8C64-40A925B50C04}" type="slidenum">
              <a:rPr lang="es-MX" smtClean="0"/>
              <a:t>‹Nº›</a:t>
            </a:fld>
            <a:endParaRPr lang="es-MX"/>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781971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8E5EAC3-5A27-4788-A862-46BAA3176D20}" type="datetimeFigureOut">
              <a:rPr lang="es-MX" smtClean="0"/>
              <a:t>30/04/2024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85B1A6B-72B8-4170-8C64-40A925B50C04}" type="slidenum">
              <a:rPr lang="es-MX" smtClean="0"/>
              <a:t>‹Nº›</a:t>
            </a:fld>
            <a:endParaRPr lang="es-MX"/>
          </a:p>
        </p:txBody>
      </p:sp>
    </p:spTree>
    <p:extLst>
      <p:ext uri="{BB962C8B-B14F-4D97-AF65-F5344CB8AC3E}">
        <p14:creationId xmlns:p14="http://schemas.microsoft.com/office/powerpoint/2010/main" val="4031792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8E5EAC3-5A27-4788-A862-46BAA3176D20}" type="datetimeFigureOut">
              <a:rPr lang="es-MX" smtClean="0"/>
              <a:t>30/04/2024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85B1A6B-72B8-4170-8C64-40A925B50C04}" type="slidenum">
              <a:rPr lang="es-MX" smtClean="0"/>
              <a:t>‹Nº›</a:t>
            </a:fld>
            <a:endParaRPr lang="es-MX"/>
          </a:p>
        </p:txBody>
      </p:sp>
    </p:spTree>
    <p:extLst>
      <p:ext uri="{BB962C8B-B14F-4D97-AF65-F5344CB8AC3E}">
        <p14:creationId xmlns:p14="http://schemas.microsoft.com/office/powerpoint/2010/main" val="4018797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8E5EAC3-5A27-4788-A862-46BAA3176D20}" type="datetimeFigureOut">
              <a:rPr lang="es-MX" smtClean="0"/>
              <a:t>30/04/2024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85B1A6B-72B8-4170-8C64-40A925B50C04}" type="slidenum">
              <a:rPr lang="es-MX" smtClean="0"/>
              <a:t>‹Nº›</a:t>
            </a:fld>
            <a:endParaRPr lang="es-MX"/>
          </a:p>
        </p:txBody>
      </p:sp>
    </p:spTree>
    <p:extLst>
      <p:ext uri="{BB962C8B-B14F-4D97-AF65-F5344CB8AC3E}">
        <p14:creationId xmlns:p14="http://schemas.microsoft.com/office/powerpoint/2010/main" val="3235841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8E5EAC3-5A27-4788-A862-46BAA3176D20}" type="datetimeFigureOut">
              <a:rPr lang="es-MX" smtClean="0"/>
              <a:t>30/04/2024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85B1A6B-72B8-4170-8C64-40A925B50C04}" type="slidenum">
              <a:rPr lang="es-MX" smtClean="0"/>
              <a:t>‹Nº›</a:t>
            </a:fld>
            <a:endParaRPr lang="es-MX"/>
          </a:p>
        </p:txBody>
      </p:sp>
    </p:spTree>
    <p:extLst>
      <p:ext uri="{BB962C8B-B14F-4D97-AF65-F5344CB8AC3E}">
        <p14:creationId xmlns:p14="http://schemas.microsoft.com/office/powerpoint/2010/main" val="449010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8E5EAC3-5A27-4788-A862-46BAA3176D20}" type="datetimeFigureOut">
              <a:rPr lang="es-MX" smtClean="0"/>
              <a:t>30/04/2024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085B1A6B-72B8-4170-8C64-40A925B50C04}" type="slidenum">
              <a:rPr lang="es-MX" smtClean="0"/>
              <a:t>‹Nº›</a:t>
            </a:fld>
            <a:endParaRPr lang="es-MX"/>
          </a:p>
        </p:txBody>
      </p:sp>
    </p:spTree>
    <p:extLst>
      <p:ext uri="{BB962C8B-B14F-4D97-AF65-F5344CB8AC3E}">
        <p14:creationId xmlns:p14="http://schemas.microsoft.com/office/powerpoint/2010/main" val="1349026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8E5EAC3-5A27-4788-A862-46BAA3176D20}" type="datetimeFigureOut">
              <a:rPr lang="es-MX" smtClean="0"/>
              <a:t>30/04/2024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85B1A6B-72B8-4170-8C64-40A925B50C04}" type="slidenum">
              <a:rPr lang="es-MX" smtClean="0"/>
              <a:t>‹Nº›</a:t>
            </a:fld>
            <a:endParaRPr lang="es-MX"/>
          </a:p>
        </p:txBody>
      </p:sp>
    </p:spTree>
    <p:extLst>
      <p:ext uri="{BB962C8B-B14F-4D97-AF65-F5344CB8AC3E}">
        <p14:creationId xmlns:p14="http://schemas.microsoft.com/office/powerpoint/2010/main" val="2182765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8E5EAC3-5A27-4788-A862-46BAA3176D20}" type="datetimeFigureOut">
              <a:rPr lang="es-MX" smtClean="0"/>
              <a:t>30/04/2024</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085B1A6B-72B8-4170-8C64-40A925B50C04}" type="slidenum">
              <a:rPr lang="es-MX" smtClean="0"/>
              <a:t>‹Nº›</a:t>
            </a:fld>
            <a:endParaRPr lang="es-MX"/>
          </a:p>
        </p:txBody>
      </p:sp>
    </p:spTree>
    <p:extLst>
      <p:ext uri="{BB962C8B-B14F-4D97-AF65-F5344CB8AC3E}">
        <p14:creationId xmlns:p14="http://schemas.microsoft.com/office/powerpoint/2010/main" val="243364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8E5EAC3-5A27-4788-A862-46BAA3176D20}" type="datetimeFigureOut">
              <a:rPr lang="es-MX" smtClean="0"/>
              <a:t>30/04/2024</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085B1A6B-72B8-4170-8C64-40A925B50C04}" type="slidenum">
              <a:rPr lang="es-MX" smtClean="0"/>
              <a:t>‹Nº›</a:t>
            </a:fld>
            <a:endParaRPr lang="es-MX"/>
          </a:p>
        </p:txBody>
      </p:sp>
    </p:spTree>
    <p:extLst>
      <p:ext uri="{BB962C8B-B14F-4D97-AF65-F5344CB8AC3E}">
        <p14:creationId xmlns:p14="http://schemas.microsoft.com/office/powerpoint/2010/main" val="4273168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E5EAC3-5A27-4788-A862-46BAA3176D20}" type="datetimeFigureOut">
              <a:rPr lang="es-MX" smtClean="0"/>
              <a:t>30/04/2024</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085B1A6B-72B8-4170-8C64-40A925B50C04}" type="slidenum">
              <a:rPr lang="es-MX" smtClean="0"/>
              <a:t>‹Nº›</a:t>
            </a:fld>
            <a:endParaRPr lang="es-MX"/>
          </a:p>
        </p:txBody>
      </p:sp>
    </p:spTree>
    <p:extLst>
      <p:ext uri="{BB962C8B-B14F-4D97-AF65-F5344CB8AC3E}">
        <p14:creationId xmlns:p14="http://schemas.microsoft.com/office/powerpoint/2010/main" val="1685585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8E5EAC3-5A27-4788-A862-46BAA3176D20}" type="datetimeFigureOut">
              <a:rPr lang="es-MX" smtClean="0"/>
              <a:t>30/04/2024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85B1A6B-72B8-4170-8C64-40A925B50C04}" type="slidenum">
              <a:rPr lang="es-MX" smtClean="0"/>
              <a:t>‹Nº›</a:t>
            </a:fld>
            <a:endParaRPr lang="es-MX"/>
          </a:p>
        </p:txBody>
      </p:sp>
    </p:spTree>
    <p:extLst>
      <p:ext uri="{BB962C8B-B14F-4D97-AF65-F5344CB8AC3E}">
        <p14:creationId xmlns:p14="http://schemas.microsoft.com/office/powerpoint/2010/main" val="1561938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8E5EAC3-5A27-4788-A862-46BAA3176D20}" type="datetimeFigureOut">
              <a:rPr lang="es-MX" smtClean="0"/>
              <a:t>30/04/2024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085B1A6B-72B8-4170-8C64-40A925B50C04}" type="slidenum">
              <a:rPr lang="es-MX" smtClean="0"/>
              <a:t>‹Nº›</a:t>
            </a:fld>
            <a:endParaRPr lang="es-MX"/>
          </a:p>
        </p:txBody>
      </p:sp>
    </p:spTree>
    <p:extLst>
      <p:ext uri="{BB962C8B-B14F-4D97-AF65-F5344CB8AC3E}">
        <p14:creationId xmlns:p14="http://schemas.microsoft.com/office/powerpoint/2010/main" val="3232091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78E5EAC3-5A27-4788-A862-46BAA3176D20}" type="datetimeFigureOut">
              <a:rPr lang="es-MX" smtClean="0"/>
              <a:t>30/04/2024</a:t>
            </a:fld>
            <a:endParaRPr lang="es-MX"/>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s-MX"/>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085B1A6B-72B8-4170-8C64-40A925B50C04}" type="slidenum">
              <a:rPr lang="es-MX" smtClean="0"/>
              <a:t>‹Nº›</a:t>
            </a:fld>
            <a:endParaRPr lang="es-MX"/>
          </a:p>
        </p:txBody>
      </p:sp>
    </p:spTree>
    <p:extLst>
      <p:ext uri="{BB962C8B-B14F-4D97-AF65-F5344CB8AC3E}">
        <p14:creationId xmlns:p14="http://schemas.microsoft.com/office/powerpoint/2010/main" val="1457431233"/>
      </p:ext>
    </p:extLst>
  </p:cSld>
  <p:clrMap bg1="dk1" tx1="lt1" bg2="dk2" tx2="lt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 id="2147484005" r:id="rId15"/>
    <p:sldLayoutId id="2147484006" r:id="rId16"/>
    <p:sldLayoutId id="214748400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56E1320-A267-026A-BF2A-904B3CFB6C20}"/>
              </a:ext>
            </a:extLst>
          </p:cNvPr>
          <p:cNvSpPr>
            <a:spLocks noGrp="1"/>
          </p:cNvSpPr>
          <p:nvPr>
            <p:ph type="ctrTitle"/>
          </p:nvPr>
        </p:nvSpPr>
        <p:spPr>
          <a:xfrm>
            <a:off x="689317" y="309489"/>
            <a:ext cx="10578905" cy="1589649"/>
          </a:xfrm>
        </p:spPr>
        <p:txBody>
          <a:bodyPr>
            <a:normAutofit/>
          </a:bodyPr>
          <a:lstStyle/>
          <a:p>
            <a:pPr algn="ctr"/>
            <a:r>
              <a:rPr lang="es-MX" dirty="0"/>
              <a:t>El pacto de solidaridad económica (PRONASOL)</a:t>
            </a:r>
          </a:p>
        </p:txBody>
      </p:sp>
      <p:sp>
        <p:nvSpPr>
          <p:cNvPr id="5" name="Subtítulo 4">
            <a:extLst>
              <a:ext uri="{FF2B5EF4-FFF2-40B4-BE49-F238E27FC236}">
                <a16:creationId xmlns:a16="http://schemas.microsoft.com/office/drawing/2014/main" id="{BECB7F12-CD25-5AE1-EFD3-C4F72D448956}"/>
              </a:ext>
            </a:extLst>
          </p:cNvPr>
          <p:cNvSpPr>
            <a:spLocks noGrp="1"/>
          </p:cNvSpPr>
          <p:nvPr>
            <p:ph type="subTitle" idx="1"/>
          </p:nvPr>
        </p:nvSpPr>
        <p:spPr>
          <a:xfrm>
            <a:off x="684212" y="2053883"/>
            <a:ext cx="10091640" cy="3737317"/>
          </a:xfrm>
        </p:spPr>
        <p:txBody>
          <a:bodyPr/>
          <a:lstStyle/>
          <a:p>
            <a:endParaRPr lang="es-MX" dirty="0"/>
          </a:p>
        </p:txBody>
      </p:sp>
      <p:pic>
        <p:nvPicPr>
          <p:cNvPr id="7" name="Imagen 6">
            <a:extLst>
              <a:ext uri="{FF2B5EF4-FFF2-40B4-BE49-F238E27FC236}">
                <a16:creationId xmlns:a16="http://schemas.microsoft.com/office/drawing/2014/main" id="{C3F9C550-BDE3-81FF-19B5-2A0D37A0C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625" y="2053883"/>
            <a:ext cx="11451101" cy="4494628"/>
          </a:xfrm>
          <a:prstGeom prst="rect">
            <a:avLst/>
          </a:prstGeom>
        </p:spPr>
      </p:pic>
    </p:spTree>
    <p:extLst>
      <p:ext uri="{BB962C8B-B14F-4D97-AF65-F5344CB8AC3E}">
        <p14:creationId xmlns:p14="http://schemas.microsoft.com/office/powerpoint/2010/main" val="3847487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5CDCF082-743D-CF4D-2BA7-FB2E73B088A8}"/>
              </a:ext>
            </a:extLst>
          </p:cNvPr>
          <p:cNvSpPr>
            <a:spLocks noGrp="1"/>
          </p:cNvSpPr>
          <p:nvPr>
            <p:ph type="title"/>
          </p:nvPr>
        </p:nvSpPr>
        <p:spPr/>
        <p:txBody>
          <a:bodyPr/>
          <a:lstStyle/>
          <a:p>
            <a:endParaRPr lang="es-MX"/>
          </a:p>
        </p:txBody>
      </p:sp>
      <p:pic>
        <p:nvPicPr>
          <p:cNvPr id="10" name="Marcador de contenido 9">
            <a:extLst>
              <a:ext uri="{FF2B5EF4-FFF2-40B4-BE49-F238E27FC236}">
                <a16:creationId xmlns:a16="http://schemas.microsoft.com/office/drawing/2014/main" id="{D9843D70-B48D-29CD-431E-A132F7FB57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8872" y="309489"/>
            <a:ext cx="5775996" cy="6274191"/>
          </a:xfrm>
        </p:spPr>
      </p:pic>
      <p:sp>
        <p:nvSpPr>
          <p:cNvPr id="8" name="Marcador de texto 7">
            <a:extLst>
              <a:ext uri="{FF2B5EF4-FFF2-40B4-BE49-F238E27FC236}">
                <a16:creationId xmlns:a16="http://schemas.microsoft.com/office/drawing/2014/main" id="{CD13C29A-537E-152A-C130-02B663AC8C07}"/>
              </a:ext>
            </a:extLst>
          </p:cNvPr>
          <p:cNvSpPr>
            <a:spLocks noGrp="1"/>
          </p:cNvSpPr>
          <p:nvPr>
            <p:ph type="body" sz="half" idx="2"/>
          </p:nvPr>
        </p:nvSpPr>
        <p:spPr>
          <a:xfrm>
            <a:off x="7085012" y="506437"/>
            <a:ext cx="4886594" cy="6077243"/>
          </a:xfrm>
        </p:spPr>
        <p:txBody>
          <a:bodyPr>
            <a:normAutofit lnSpcReduction="10000"/>
          </a:bodyPr>
          <a:lstStyle/>
          <a:p>
            <a:pPr algn="just"/>
            <a:endParaRPr lang="es-MX" sz="1600" b="0" i="0" u="none" strike="noStrike" baseline="0" dirty="0">
              <a:solidFill>
                <a:srgbClr val="000000"/>
              </a:solidFill>
              <a:latin typeface="Calibri" panose="020F0502020204030204" pitchFamily="34" charset="0"/>
              <a:cs typeface="Calibri" panose="020F0502020204030204" pitchFamily="34" charset="0"/>
            </a:endParaRPr>
          </a:p>
          <a:p>
            <a:pPr algn="just"/>
            <a:r>
              <a:rPr lang="es-MX" sz="2200" b="0" i="0" u="none" strike="noStrike" baseline="0" dirty="0">
                <a:solidFill>
                  <a:srgbClr val="000000"/>
                </a:solidFill>
                <a:latin typeface="Calibri" panose="020F0502020204030204" pitchFamily="34" charset="0"/>
                <a:cs typeface="Calibri" panose="020F0502020204030204" pitchFamily="34" charset="0"/>
              </a:rPr>
              <a:t> </a:t>
            </a:r>
            <a:r>
              <a:rPr lang="es-MX" sz="2200" b="0" i="0" u="none" strike="noStrike" baseline="0" dirty="0">
                <a:latin typeface="Calibri" panose="020F0502020204030204" pitchFamily="34" charset="0"/>
                <a:cs typeface="Calibri" panose="020F0502020204030204" pitchFamily="34" charset="0"/>
              </a:rPr>
              <a:t>El instrumento de política social más ambicioso puesto en práctica en México en los últimos años fue el Programa Nacional de Solidaridad. Su objetivo se centró en la lucha contra la pobreza extrema. Sin embargo, al margen de los alcances que tuvo en términos de reducir los rezagos en servicios esenciales y mejorar las condiciones de vida de la población, puede hacerse una interpretación más profunda a partir de las características en el contexto político del programa, los llamados </a:t>
            </a:r>
            <a:r>
              <a:rPr lang="es-MX" sz="2200" b="1" i="0" u="none" strike="noStrike" baseline="0" dirty="0">
                <a:latin typeface="Calibri" panose="020F0502020204030204" pitchFamily="34" charset="0"/>
                <a:cs typeface="Calibri" panose="020F0502020204030204" pitchFamily="34" charset="0"/>
              </a:rPr>
              <a:t>Comités Solidaridad </a:t>
            </a:r>
            <a:r>
              <a:rPr lang="es-MX" sz="2200" b="0" i="0" u="none" strike="noStrike" baseline="0" dirty="0">
                <a:latin typeface="Calibri" panose="020F0502020204030204" pitchFamily="34" charset="0"/>
                <a:cs typeface="Calibri" panose="020F0502020204030204" pitchFamily="34" charset="0"/>
              </a:rPr>
              <a:t>adquirieron un papel clave, puesto que eran las de una nueva organización, pensada para conformar nuevas bases legitimidad al sistema de gobierno. </a:t>
            </a:r>
            <a:endParaRPr lang="es-MX" sz="2200" dirty="0">
              <a:latin typeface="Calibri" panose="020F0502020204030204" pitchFamily="34" charset="0"/>
              <a:cs typeface="Calibri" panose="020F0502020204030204" pitchFamily="34" charset="0"/>
            </a:endParaRPr>
          </a:p>
          <a:p>
            <a:endParaRPr lang="es-MX" dirty="0"/>
          </a:p>
        </p:txBody>
      </p:sp>
    </p:spTree>
    <p:extLst>
      <p:ext uri="{BB962C8B-B14F-4D97-AF65-F5344CB8AC3E}">
        <p14:creationId xmlns:p14="http://schemas.microsoft.com/office/powerpoint/2010/main" val="4276613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78ACCB-826B-EEF4-491E-58999F72E341}"/>
              </a:ext>
            </a:extLst>
          </p:cNvPr>
          <p:cNvSpPr>
            <a:spLocks noGrp="1"/>
          </p:cNvSpPr>
          <p:nvPr>
            <p:ph type="title"/>
          </p:nvPr>
        </p:nvSpPr>
        <p:spPr>
          <a:xfrm>
            <a:off x="684211" y="225083"/>
            <a:ext cx="10795026" cy="638517"/>
          </a:xfrm>
        </p:spPr>
        <p:txBody>
          <a:bodyPr>
            <a:normAutofit fontScale="90000"/>
          </a:bodyPr>
          <a:lstStyle/>
          <a:p>
            <a:pPr algn="just"/>
            <a:r>
              <a:rPr lang="es-MX" dirty="0"/>
              <a:t>Los </a:t>
            </a:r>
            <a:r>
              <a:rPr lang="es-MX"/>
              <a:t>cuatro puntos claves </a:t>
            </a:r>
            <a:r>
              <a:rPr lang="es-MX" dirty="0"/>
              <a:t>del programa</a:t>
            </a:r>
          </a:p>
        </p:txBody>
      </p:sp>
      <p:sp>
        <p:nvSpPr>
          <p:cNvPr id="3" name="Marcador de texto 2">
            <a:extLst>
              <a:ext uri="{FF2B5EF4-FFF2-40B4-BE49-F238E27FC236}">
                <a16:creationId xmlns:a16="http://schemas.microsoft.com/office/drawing/2014/main" id="{293B4DEB-572D-F6AA-3BE5-982DC1AAEF62}"/>
              </a:ext>
            </a:extLst>
          </p:cNvPr>
          <p:cNvSpPr>
            <a:spLocks noGrp="1"/>
          </p:cNvSpPr>
          <p:nvPr>
            <p:ph type="body" idx="1"/>
          </p:nvPr>
        </p:nvSpPr>
        <p:spPr>
          <a:xfrm>
            <a:off x="684212" y="863600"/>
            <a:ext cx="11217055" cy="4974492"/>
          </a:xfrm>
        </p:spPr>
        <p:txBody>
          <a:bodyPr/>
          <a:lstStyle/>
          <a:p>
            <a:pPr algn="just"/>
            <a:r>
              <a:rPr lang="es-MX" sz="2200" dirty="0">
                <a:latin typeface="Calibri" panose="020F0502020204030204" pitchFamily="34" charset="0"/>
                <a:cs typeface="Calibri" panose="020F0502020204030204" pitchFamily="34" charset="0"/>
              </a:rPr>
              <a:t>El Programa Nacional de Solidaridad (Solidaridad o </a:t>
            </a:r>
            <a:r>
              <a:rPr lang="es-MX" sz="2200" dirty="0" err="1">
                <a:latin typeface="Calibri" panose="020F0502020204030204" pitchFamily="34" charset="0"/>
                <a:cs typeface="Calibri" panose="020F0502020204030204" pitchFamily="34" charset="0"/>
              </a:rPr>
              <a:t>Pronasol</a:t>
            </a:r>
            <a:r>
              <a:rPr lang="es-MX" sz="2200" dirty="0">
                <a:latin typeface="Calibri" panose="020F0502020204030204" pitchFamily="34" charset="0"/>
                <a:cs typeface="Calibri" panose="020F0502020204030204" pitchFamily="34" charset="0"/>
              </a:rPr>
              <a:t>) ocupaba, en 1992, alrededor de 20% del total de inversión pública y cerca de 45% del gasto en desarrollo social .Este programa constituía el cuerpo central de la política social de la administración de Salinas de Gortari. En efecto, según la definición oficial, era el instrumento específico para emprender la lucha contra la pobreza extrema, con cuatro grandes objetivos: </a:t>
            </a:r>
          </a:p>
          <a:p>
            <a:pPr marL="457200" indent="-457200" algn="just">
              <a:buAutoNum type="arabicParenR"/>
            </a:pPr>
            <a:r>
              <a:rPr lang="es-MX" sz="2200" dirty="0">
                <a:latin typeface="Calibri" panose="020F0502020204030204" pitchFamily="34" charset="0"/>
                <a:cs typeface="Calibri" panose="020F0502020204030204" pitchFamily="34" charset="0"/>
              </a:rPr>
              <a:t>Mejorar las condiciones de vida de los grupos campesinos, indígenas y de colonos populares.</a:t>
            </a:r>
          </a:p>
          <a:p>
            <a:pPr marL="457200" indent="-457200" algn="just">
              <a:buAutoNum type="arabicParenR"/>
            </a:pPr>
            <a:r>
              <a:rPr lang="es-MX" sz="2200" dirty="0">
                <a:latin typeface="Calibri" panose="020F0502020204030204" pitchFamily="34" charset="0"/>
                <a:cs typeface="Calibri" panose="020F0502020204030204" pitchFamily="34" charset="0"/>
              </a:rPr>
              <a:t> Promover el desarrollo regional equilibrado y crear las condiciones para el mejoramiento productivo del nivel de vida.</a:t>
            </a:r>
          </a:p>
          <a:p>
            <a:pPr marL="457200" indent="-457200" algn="just">
              <a:buAutoNum type="arabicParenR"/>
            </a:pPr>
            <a:r>
              <a:rPr lang="es-MX" sz="2200" dirty="0">
                <a:latin typeface="Calibri" panose="020F0502020204030204" pitchFamily="34" charset="0"/>
                <a:cs typeface="Calibri" panose="020F0502020204030204" pitchFamily="34" charset="0"/>
              </a:rPr>
              <a:t> Promover y fortalecer la participación y la gestión de las organizaciones sociales y de las autoridades locales; </a:t>
            </a:r>
          </a:p>
          <a:p>
            <a:pPr marL="457200" indent="-457200" algn="just">
              <a:buAutoNum type="arabicParenR"/>
            </a:pPr>
            <a:r>
              <a:rPr lang="es-MX" sz="2200" dirty="0">
                <a:latin typeface="Calibri" panose="020F0502020204030204" pitchFamily="34" charset="0"/>
                <a:cs typeface="Calibri" panose="020F0502020204030204" pitchFamily="34" charset="0"/>
              </a:rPr>
              <a:t>Constituir a la solidaridad como una forma permanente de convivencia y relación de los mexicanos y en un vehículo de concertación entre el Estado y la sociedad civil.</a:t>
            </a:r>
          </a:p>
        </p:txBody>
      </p:sp>
    </p:spTree>
    <p:extLst>
      <p:ext uri="{BB962C8B-B14F-4D97-AF65-F5344CB8AC3E}">
        <p14:creationId xmlns:p14="http://schemas.microsoft.com/office/powerpoint/2010/main" val="3163330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36364A-1977-3E3D-4D34-1A13B9C932C6}"/>
              </a:ext>
            </a:extLst>
          </p:cNvPr>
          <p:cNvSpPr>
            <a:spLocks noGrp="1"/>
          </p:cNvSpPr>
          <p:nvPr>
            <p:ph type="title"/>
          </p:nvPr>
        </p:nvSpPr>
        <p:spPr>
          <a:xfrm>
            <a:off x="7085012" y="685800"/>
            <a:ext cx="4703714" cy="425548"/>
          </a:xfrm>
        </p:spPr>
        <p:txBody>
          <a:bodyPr>
            <a:normAutofit fontScale="90000"/>
          </a:bodyPr>
          <a:lstStyle/>
          <a:p>
            <a:pPr algn="just"/>
            <a:r>
              <a:rPr lang="es-MX" dirty="0"/>
              <a:t>Comités de solidaridad </a:t>
            </a:r>
          </a:p>
        </p:txBody>
      </p:sp>
      <p:pic>
        <p:nvPicPr>
          <p:cNvPr id="6" name="Marcador de contenido 5">
            <a:extLst>
              <a:ext uri="{FF2B5EF4-FFF2-40B4-BE49-F238E27FC236}">
                <a16:creationId xmlns:a16="http://schemas.microsoft.com/office/drawing/2014/main" id="{32EF2DD6-897F-0F7E-F243-22E92BF72F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274" y="685800"/>
            <a:ext cx="6560234" cy="5433646"/>
          </a:xfrm>
        </p:spPr>
      </p:pic>
      <p:sp>
        <p:nvSpPr>
          <p:cNvPr id="3" name="Marcador de texto 2">
            <a:extLst>
              <a:ext uri="{FF2B5EF4-FFF2-40B4-BE49-F238E27FC236}">
                <a16:creationId xmlns:a16="http://schemas.microsoft.com/office/drawing/2014/main" id="{05EF918F-A0CF-FD92-783B-E704C9260E40}"/>
              </a:ext>
            </a:extLst>
          </p:cNvPr>
          <p:cNvSpPr>
            <a:spLocks noGrp="1"/>
          </p:cNvSpPr>
          <p:nvPr>
            <p:ph type="body" sz="half" idx="2"/>
          </p:nvPr>
        </p:nvSpPr>
        <p:spPr>
          <a:xfrm>
            <a:off x="7085012" y="1111349"/>
            <a:ext cx="3657600" cy="3189718"/>
          </a:xfrm>
        </p:spPr>
        <p:txBody>
          <a:bodyPr>
            <a:noAutofit/>
          </a:bodyPr>
          <a:lstStyle/>
          <a:p>
            <a:pPr algn="just"/>
            <a:r>
              <a:rPr lang="es-ES" sz="2400" dirty="0">
                <a:latin typeface="Calibri" panose="020F0502020204030204" pitchFamily="34" charset="0"/>
                <a:cs typeface="Calibri" panose="020F0502020204030204" pitchFamily="34" charset="0"/>
              </a:rPr>
              <a:t>Los </a:t>
            </a:r>
            <a:r>
              <a:rPr lang="es-ES" sz="2400" b="1" dirty="0">
                <a:latin typeface="Calibri" panose="020F0502020204030204" pitchFamily="34" charset="0"/>
                <a:cs typeface="Calibri" panose="020F0502020204030204" pitchFamily="34" charset="0"/>
              </a:rPr>
              <a:t>Comités de Solidaridad</a:t>
            </a:r>
            <a:r>
              <a:rPr lang="es-ES" sz="2400" dirty="0">
                <a:latin typeface="Calibri" panose="020F0502020204030204" pitchFamily="34" charset="0"/>
                <a:cs typeface="Calibri" panose="020F0502020204030204" pitchFamily="34" charset="0"/>
              </a:rPr>
              <a:t> fueron instancias conformadas por la comunidad. Su tarea consistía en representar a las comunidades demandantes de servicios ante las autoridades responsables del programa para la realización de las obras de </a:t>
            </a:r>
            <a:r>
              <a:rPr lang="es-ES" sz="2400" b="1" dirty="0">
                <a:latin typeface="Calibri" panose="020F0502020204030204" pitchFamily="34" charset="0"/>
                <a:cs typeface="Calibri" panose="020F0502020204030204" pitchFamily="34" charset="0"/>
              </a:rPr>
              <a:t>Solidaridad</a:t>
            </a:r>
            <a:r>
              <a:rPr lang="es-ES" sz="2400" dirty="0">
                <a:latin typeface="Calibri" panose="020F0502020204030204" pitchFamily="34" charset="0"/>
                <a:cs typeface="Calibri" panose="020F0502020204030204" pitchFamily="34" charset="0"/>
              </a:rPr>
              <a:t>.</a:t>
            </a:r>
            <a:endParaRPr lang="es-MX"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2695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85DEFA-F9AA-B444-B9A1-9B1DB091C213}"/>
              </a:ext>
            </a:extLst>
          </p:cNvPr>
          <p:cNvSpPr>
            <a:spLocks noGrp="1"/>
          </p:cNvSpPr>
          <p:nvPr>
            <p:ph type="title"/>
          </p:nvPr>
        </p:nvSpPr>
        <p:spPr>
          <a:xfrm>
            <a:off x="684212" y="-112541"/>
            <a:ext cx="8534400" cy="914400"/>
          </a:xfrm>
        </p:spPr>
        <p:txBody>
          <a:bodyPr/>
          <a:lstStyle/>
          <a:p>
            <a:pPr algn="just"/>
            <a:r>
              <a:rPr lang="es-MX" dirty="0">
                <a:latin typeface="Calibri" panose="020F0502020204030204" pitchFamily="34" charset="0"/>
                <a:cs typeface="Calibri" panose="020F0502020204030204" pitchFamily="34" charset="0"/>
              </a:rPr>
              <a:t>PROMOVIENDO EL PROGRAMA</a:t>
            </a:r>
          </a:p>
        </p:txBody>
      </p:sp>
      <p:pic>
        <p:nvPicPr>
          <p:cNvPr id="4" name="Solidaridad - Videoclip Original">
            <a:hlinkClick r:id="" action="ppaction://media"/>
            <a:extLst>
              <a:ext uri="{FF2B5EF4-FFF2-40B4-BE49-F238E27FC236}">
                <a16:creationId xmlns:a16="http://schemas.microsoft.com/office/drawing/2014/main" id="{0A3E04E6-CB3F-3E7A-3503-6B97329A548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44063" y="685799"/>
            <a:ext cx="11085340" cy="5542653"/>
          </a:xfrm>
        </p:spPr>
      </p:pic>
    </p:spTree>
    <p:extLst>
      <p:ext uri="{BB962C8B-B14F-4D97-AF65-F5344CB8AC3E}">
        <p14:creationId xmlns:p14="http://schemas.microsoft.com/office/powerpoint/2010/main" val="298011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1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B9B48-37D6-E01F-3DA6-DAA86BBAB004}"/>
              </a:ext>
            </a:extLst>
          </p:cNvPr>
          <p:cNvSpPr>
            <a:spLocks noGrp="1"/>
          </p:cNvSpPr>
          <p:nvPr>
            <p:ph type="title"/>
          </p:nvPr>
        </p:nvSpPr>
        <p:spPr>
          <a:xfrm>
            <a:off x="684212" y="1"/>
            <a:ext cx="8534400" cy="685800"/>
          </a:xfrm>
        </p:spPr>
        <p:txBody>
          <a:bodyPr/>
          <a:lstStyle/>
          <a:p>
            <a:pPr algn="just"/>
            <a:r>
              <a:rPr lang="es-MX" dirty="0"/>
              <a:t>¡palabra!</a:t>
            </a:r>
          </a:p>
        </p:txBody>
      </p:sp>
      <p:pic>
        <p:nvPicPr>
          <p:cNvPr id="7" name="Comercial - Solidaridad (A la Palabra)">
            <a:hlinkClick r:id="" action="ppaction://media"/>
            <a:extLst>
              <a:ext uri="{FF2B5EF4-FFF2-40B4-BE49-F238E27FC236}">
                <a16:creationId xmlns:a16="http://schemas.microsoft.com/office/drawing/2014/main" id="{B5D0A08C-09F4-6F4C-931F-9664F7E4183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84212" y="685800"/>
            <a:ext cx="10949769" cy="5827542"/>
          </a:xfrm>
        </p:spPr>
      </p:pic>
    </p:spTree>
    <p:extLst>
      <p:ext uri="{BB962C8B-B14F-4D97-AF65-F5344CB8AC3E}">
        <p14:creationId xmlns:p14="http://schemas.microsoft.com/office/powerpoint/2010/main" val="100909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B9B48-37D6-E01F-3DA6-DAA86BBAB004}"/>
              </a:ext>
            </a:extLst>
          </p:cNvPr>
          <p:cNvSpPr>
            <a:spLocks noGrp="1"/>
          </p:cNvSpPr>
          <p:nvPr>
            <p:ph type="title"/>
          </p:nvPr>
        </p:nvSpPr>
        <p:spPr>
          <a:xfrm>
            <a:off x="684212" y="1"/>
            <a:ext cx="8534400" cy="685800"/>
          </a:xfrm>
        </p:spPr>
        <p:txBody>
          <a:bodyPr/>
          <a:lstStyle/>
          <a:p>
            <a:pPr algn="just"/>
            <a:r>
              <a:rPr lang="es-MX" dirty="0"/>
              <a:t>¡No chille don </a:t>
            </a:r>
            <a:r>
              <a:rPr lang="es-MX" dirty="0" err="1"/>
              <a:t>beto</a:t>
            </a:r>
            <a:r>
              <a:rPr lang="es-MX" dirty="0"/>
              <a:t>!</a:t>
            </a:r>
          </a:p>
        </p:txBody>
      </p:sp>
      <p:pic>
        <p:nvPicPr>
          <p:cNvPr id="5" name="Don Beto Don Beto">
            <a:hlinkClick r:id="" action="ppaction://media"/>
            <a:extLst>
              <a:ext uri="{FF2B5EF4-FFF2-40B4-BE49-F238E27FC236}">
                <a16:creationId xmlns:a16="http://schemas.microsoft.com/office/drawing/2014/main" id="{B86B845D-675F-519D-0C58-36D1DE0BDC7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84211" y="685800"/>
            <a:ext cx="11076379" cy="5996336"/>
          </a:xfrm>
        </p:spPr>
      </p:pic>
    </p:spTree>
    <p:extLst>
      <p:ext uri="{BB962C8B-B14F-4D97-AF65-F5344CB8AC3E}">
        <p14:creationId xmlns:p14="http://schemas.microsoft.com/office/powerpoint/2010/main" val="78163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Sector">
  <a:themeElements>
    <a:clrScheme name="Sector">
      <a:dk1>
        <a:sysClr val="windowText" lastClr="000000"/>
      </a:dk1>
      <a:lt1>
        <a:sysClr val="window" lastClr="FFFFFF"/>
      </a:lt1>
      <a:dk2>
        <a:srgbClr val="AD2E03"/>
      </a:dk2>
      <a:lt2>
        <a:srgbClr val="D75626"/>
      </a:lt2>
      <a:accent1>
        <a:srgbClr val="760603"/>
      </a:accent1>
      <a:accent2>
        <a:srgbClr val="FA9C1F"/>
      </a:accent2>
      <a:accent3>
        <a:srgbClr val="D9BB55"/>
      </a:accent3>
      <a:accent4>
        <a:srgbClr val="829551"/>
      </a:accent4>
      <a:accent5>
        <a:srgbClr val="58A28B"/>
      </a:accent5>
      <a:accent6>
        <a:srgbClr val="426480"/>
      </a:accent6>
      <a:hlink>
        <a:srgbClr val="460402"/>
      </a:hlink>
      <a:folHlink>
        <a:srgbClr val="991111"/>
      </a:folHlink>
    </a:clrScheme>
    <a:fontScheme name="Secto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42000"/>
                <a:satMod val="200000"/>
                <a:lumMod val="118000"/>
              </a:schemeClr>
            </a:gs>
            <a:gs pos="100000">
              <a:schemeClr val="phClr">
                <a:shade val="94000"/>
                <a:hueMod val="22000"/>
                <a:satMod val="220000"/>
                <a:lumMod val="6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903AAAE-3EA5-424A-B142-CC51DC1F897D}"/>
    </a:ext>
  </a:extLst>
</a:theme>
</file>

<file path=docProps/app.xml><?xml version="1.0" encoding="utf-8"?>
<Properties xmlns="http://schemas.openxmlformats.org/officeDocument/2006/extended-properties" xmlns:vt="http://schemas.openxmlformats.org/officeDocument/2006/docPropsVTypes">
  <Template>Slice</Template>
  <TotalTime>104</TotalTime>
  <Words>340</Words>
  <Application>Microsoft Office PowerPoint</Application>
  <PresentationFormat>Panorámica</PresentationFormat>
  <Paragraphs>14</Paragraphs>
  <Slides>7</Slides>
  <Notes>0</Notes>
  <HiddenSlides>0</HiddenSlides>
  <MMClips>3</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7</vt:i4>
      </vt:variant>
    </vt:vector>
  </HeadingPairs>
  <TitlesOfParts>
    <vt:vector size="11" baseType="lpstr">
      <vt:lpstr>Calibri</vt:lpstr>
      <vt:lpstr>Century Gothic</vt:lpstr>
      <vt:lpstr>Wingdings 3</vt:lpstr>
      <vt:lpstr>Sector</vt:lpstr>
      <vt:lpstr>El pacto de solidaridad económica (PRONASOL)</vt:lpstr>
      <vt:lpstr>Presentación de PowerPoint</vt:lpstr>
      <vt:lpstr>Los cuatro puntos claves del programa</vt:lpstr>
      <vt:lpstr>Comités de solidaridad </vt:lpstr>
      <vt:lpstr>PROMOVIENDO EL PROGRAMA</vt:lpstr>
      <vt:lpstr>¡palabra!</vt:lpstr>
      <vt:lpstr>¡No chille don beto!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pacto de solidaridad económica (PRONASOL)</dc:title>
  <dc:creator>Hector Castro Ahumada</dc:creator>
  <cp:lastModifiedBy>Hector Castro Ahumada</cp:lastModifiedBy>
  <cp:revision>8</cp:revision>
  <dcterms:created xsi:type="dcterms:W3CDTF">2024-04-29T18:41:15Z</dcterms:created>
  <dcterms:modified xsi:type="dcterms:W3CDTF">2024-04-30T17:58:57Z</dcterms:modified>
</cp:coreProperties>
</file>