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lear Sans Italics" panose="020B0604020202020204" charset="0"/>
      <p:regular r:id="rId7"/>
    </p:embeddedFont>
    <p:embeddedFont>
      <p:font typeface="Flatory Slab Condensed" panose="020B0604020202020204" charset="-34"/>
      <p:regular r:id="rId8"/>
    </p:embeddedFont>
    <p:embeddedFont>
      <p:font typeface="Flatory Slab SemiCondensed" panose="020B0604020202020204" charset="-34"/>
      <p:regular r:id="rId9"/>
    </p:embeddedFont>
    <p:embeddedFont>
      <p:font typeface="Flatory Slab SemiCondensed Bold" panose="020B0604020202020204" charset="-34"/>
      <p:regular r:id="rId10"/>
    </p:embeddedFont>
    <p:embeddedFont>
      <p:font typeface="Open Sans" panose="020B0606030504020204" pitchFamily="34" charset="0"/>
      <p:regular r:id="rId11"/>
    </p:embeddedFont>
    <p:embeddedFont>
      <p:font typeface="Open Sans Bold" panose="020B0806030504020204" charset="0"/>
      <p:regular r:id="rId12"/>
    </p:embeddedFont>
    <p:embeddedFont>
      <p:font typeface="Poppins" panose="00000500000000000000" pitchFamily="2" charset="0"/>
      <p:regular r:id="rId13"/>
    </p:embeddedFont>
    <p:embeddedFont>
      <p:font typeface="TT Chocolates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lo.org.mx/scielo.php?script=sci_arttext&amp;pid=S2448-57052022000100147#B6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07587" y="0"/>
            <a:ext cx="16472825" cy="10287000"/>
            <a:chOff x="0" y="0"/>
            <a:chExt cx="1016009" cy="6344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16009" cy="634480"/>
            </a:xfrm>
            <a:custGeom>
              <a:avLst/>
              <a:gdLst/>
              <a:ahLst/>
              <a:cxnLst/>
              <a:rect l="l" t="t" r="r" b="b"/>
              <a:pathLst>
                <a:path w="1016009" h="634480">
                  <a:moveTo>
                    <a:pt x="203200" y="0"/>
                  </a:moveTo>
                  <a:lnTo>
                    <a:pt x="1016009" y="0"/>
                  </a:lnTo>
                  <a:lnTo>
                    <a:pt x="812809" y="634480"/>
                  </a:lnTo>
                  <a:lnTo>
                    <a:pt x="0" y="63448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>
                <a:alpha val="7490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01600" y="19050"/>
              <a:ext cx="812809" cy="6154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781034" y="4341262"/>
            <a:ext cx="12725931" cy="2410137"/>
            <a:chOff x="0" y="0"/>
            <a:chExt cx="16967908" cy="3213516"/>
          </a:xfrm>
        </p:grpSpPr>
        <p:sp>
          <p:nvSpPr>
            <p:cNvPr id="7" name="TextBox 7"/>
            <p:cNvSpPr txBox="1"/>
            <p:nvPr/>
          </p:nvSpPr>
          <p:spPr>
            <a:xfrm>
              <a:off x="0" y="2613653"/>
              <a:ext cx="16967908" cy="599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14"/>
                </a:lnSpc>
              </a:pPr>
              <a:r>
                <a:rPr lang="en-US" sz="2724" spc="1133">
                  <a:solidFill>
                    <a:srgbClr val="FFFFFF"/>
                  </a:solidFill>
                  <a:latin typeface="TT Chocolates Bold"/>
                </a:rPr>
                <a:t>LA EPIDEMIA DEL SIGLO XXI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5250"/>
              <a:ext cx="16967908" cy="209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800"/>
                </a:lnSpc>
              </a:pPr>
              <a:r>
                <a:rPr lang="en-US" sz="10800" dirty="0">
                  <a:solidFill>
                    <a:srgbClr val="FFFFFF"/>
                  </a:solidFill>
                  <a:latin typeface="Poppins"/>
                </a:rPr>
                <a:t>OBESIDAD</a:t>
              </a:r>
            </a:p>
          </p:txBody>
        </p:sp>
      </p:grpSp>
      <p:sp>
        <p:nvSpPr>
          <p:cNvPr id="9" name="AutoShape 9"/>
          <p:cNvSpPr/>
          <p:nvPr/>
        </p:nvSpPr>
        <p:spPr>
          <a:xfrm>
            <a:off x="-957862" y="7660481"/>
            <a:ext cx="5378168" cy="85725"/>
          </a:xfrm>
          <a:prstGeom prst="line">
            <a:avLst/>
          </a:prstGeom>
          <a:ln w="85725" cap="rnd">
            <a:solidFill>
              <a:srgbClr val="E6950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rot="-4329859">
            <a:off x="14734479" y="985838"/>
            <a:ext cx="5378168" cy="0"/>
          </a:xfrm>
          <a:prstGeom prst="line">
            <a:avLst/>
          </a:prstGeom>
          <a:ln w="85725" cap="rnd">
            <a:solidFill>
              <a:srgbClr val="E6950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rot="-4329859">
            <a:off x="11483779" y="11398766"/>
            <a:ext cx="5378168" cy="0"/>
          </a:xfrm>
          <a:prstGeom prst="line">
            <a:avLst/>
          </a:prstGeom>
          <a:ln w="85725" cap="rnd">
            <a:solidFill>
              <a:srgbClr val="38B6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-4329859">
            <a:off x="-1660384" y="8588522"/>
            <a:ext cx="5378168" cy="0"/>
          </a:xfrm>
          <a:prstGeom prst="line">
            <a:avLst/>
          </a:prstGeom>
          <a:ln w="85725" cap="rnd">
            <a:solidFill>
              <a:srgbClr val="38B6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-4329859">
            <a:off x="14031958" y="1913878"/>
            <a:ext cx="5378168" cy="0"/>
          </a:xfrm>
          <a:prstGeom prst="line">
            <a:avLst/>
          </a:prstGeom>
          <a:ln w="85725" cap="rnd">
            <a:solidFill>
              <a:srgbClr val="FF57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rot="-4329859">
            <a:off x="11483779" y="9998840"/>
            <a:ext cx="5378168" cy="0"/>
          </a:xfrm>
          <a:prstGeom prst="line">
            <a:avLst/>
          </a:prstGeom>
          <a:ln w="85725" cap="rnd">
            <a:solidFill>
              <a:srgbClr val="E6950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rot="-4329859">
            <a:off x="1752917" y="-760137"/>
            <a:ext cx="5378168" cy="0"/>
          </a:xfrm>
          <a:prstGeom prst="line">
            <a:avLst/>
          </a:prstGeom>
          <a:ln w="85725" cap="rnd">
            <a:solidFill>
              <a:srgbClr val="FF57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-4329859">
            <a:off x="1564163" y="-1587135"/>
            <a:ext cx="5378168" cy="0"/>
          </a:xfrm>
          <a:prstGeom prst="line">
            <a:avLst/>
          </a:prstGeom>
          <a:ln w="85725" cap="rnd">
            <a:solidFill>
              <a:srgbClr val="E6950A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079393" y="9239250"/>
            <a:ext cx="6435764" cy="0"/>
          </a:xfrm>
          <a:prstGeom prst="line">
            <a:avLst/>
          </a:prstGeom>
          <a:ln w="28575" cap="flat">
            <a:solidFill>
              <a:srgbClr val="E6950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8963648" y="9239250"/>
            <a:ext cx="798095" cy="0"/>
          </a:xfrm>
          <a:prstGeom prst="line">
            <a:avLst/>
          </a:prstGeom>
          <a:ln w="28575" cap="flat">
            <a:solidFill>
              <a:srgbClr val="E6950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9144000" y="2384255"/>
            <a:ext cx="6435764" cy="0"/>
          </a:xfrm>
          <a:prstGeom prst="line">
            <a:avLst/>
          </a:prstGeom>
          <a:ln w="28575" cap="flat">
            <a:solidFill>
              <a:srgbClr val="E6950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 rot="-10800000">
            <a:off x="-1821815" y="-65385"/>
            <a:ext cx="9619322" cy="11501496"/>
            <a:chOff x="0" y="0"/>
            <a:chExt cx="8603361" cy="10286746"/>
          </a:xfrm>
        </p:grpSpPr>
        <p:sp>
          <p:nvSpPr>
            <p:cNvPr id="6" name="Freeform 6"/>
            <p:cNvSpPr/>
            <p:nvPr/>
          </p:nvSpPr>
          <p:spPr>
            <a:xfrm flipV="1">
              <a:off x="-2794" y="-127"/>
              <a:ext cx="8606155" cy="10286873"/>
            </a:xfrm>
            <a:custGeom>
              <a:avLst/>
              <a:gdLst/>
              <a:ahLst/>
              <a:cxnLst/>
              <a:rect l="l" t="t" r="r" b="b"/>
              <a:pathLst>
                <a:path w="8606155" h="10286873">
                  <a:moveTo>
                    <a:pt x="8606155" y="35433"/>
                  </a:moveTo>
                  <a:cubicBezTo>
                    <a:pt x="8606155" y="2286"/>
                    <a:pt x="8595487" y="0"/>
                    <a:pt x="8567674" y="0"/>
                  </a:cubicBezTo>
                  <a:cubicBezTo>
                    <a:pt x="5713095" y="635"/>
                    <a:pt x="2858643" y="635"/>
                    <a:pt x="4064" y="635"/>
                  </a:cubicBezTo>
                  <a:cubicBezTo>
                    <a:pt x="0" y="14477"/>
                    <a:pt x="6350" y="27051"/>
                    <a:pt x="9271" y="39877"/>
                  </a:cubicBezTo>
                  <a:cubicBezTo>
                    <a:pt x="134747" y="601472"/>
                    <a:pt x="260350" y="1162939"/>
                    <a:pt x="386207" y="1724406"/>
                  </a:cubicBezTo>
                  <a:cubicBezTo>
                    <a:pt x="565658" y="2524887"/>
                    <a:pt x="745490" y="3325240"/>
                    <a:pt x="924814" y="4125722"/>
                  </a:cubicBezTo>
                  <a:cubicBezTo>
                    <a:pt x="1146302" y="5114290"/>
                    <a:pt x="1367282" y="6102858"/>
                    <a:pt x="1588643" y="7091299"/>
                  </a:cubicBezTo>
                  <a:cubicBezTo>
                    <a:pt x="1813560" y="8095488"/>
                    <a:pt x="2038604" y="9099550"/>
                    <a:pt x="2264156" y="10103612"/>
                  </a:cubicBezTo>
                  <a:cubicBezTo>
                    <a:pt x="2277872" y="10164699"/>
                    <a:pt x="2286635" y="10227183"/>
                    <a:pt x="2308860" y="10286238"/>
                  </a:cubicBezTo>
                  <a:cubicBezTo>
                    <a:pt x="4395216" y="10286238"/>
                    <a:pt x="6481572" y="10286238"/>
                    <a:pt x="8567928" y="10286873"/>
                  </a:cubicBezTo>
                  <a:cubicBezTo>
                    <a:pt x="8596249" y="10286873"/>
                    <a:pt x="8605901" y="10283444"/>
                    <a:pt x="8605901" y="10251059"/>
                  </a:cubicBezTo>
                  <a:cubicBezTo>
                    <a:pt x="8605139" y="6845808"/>
                    <a:pt x="8605139" y="3440557"/>
                    <a:pt x="8606155" y="35433"/>
                  </a:cubicBezTo>
                  <a:close/>
                </a:path>
              </a:pathLst>
            </a:custGeom>
            <a:blipFill>
              <a:blip r:embed="rId2"/>
              <a:stretch>
                <a:fillRect l="-39675" r="-39675"/>
              </a:stretch>
            </a:blipFill>
          </p:spPr>
        </p:sp>
      </p:grpSp>
      <p:sp>
        <p:nvSpPr>
          <p:cNvPr id="7" name="AutoShape 7"/>
          <p:cNvSpPr/>
          <p:nvPr/>
        </p:nvSpPr>
        <p:spPr>
          <a:xfrm flipV="1">
            <a:off x="5238505" y="5685363"/>
            <a:ext cx="1273331" cy="4590953"/>
          </a:xfrm>
          <a:prstGeom prst="line">
            <a:avLst/>
          </a:prstGeom>
          <a:ln w="85725" cap="rnd">
            <a:solidFill>
              <a:srgbClr val="E6950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-4673811">
            <a:off x="3404709" y="8813165"/>
            <a:ext cx="5277475" cy="0"/>
          </a:xfrm>
          <a:prstGeom prst="line">
            <a:avLst/>
          </a:prstGeom>
          <a:ln w="85725" cap="rnd">
            <a:solidFill>
              <a:srgbClr val="38B6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-4673811">
            <a:off x="5098274" y="-919944"/>
            <a:ext cx="5277475" cy="0"/>
          </a:xfrm>
          <a:prstGeom prst="line">
            <a:avLst/>
          </a:prstGeom>
          <a:ln w="85725" cap="rnd">
            <a:solidFill>
              <a:srgbClr val="38B6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8963648" y="908397"/>
            <a:ext cx="8890288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320"/>
              </a:lnSpc>
              <a:spcBef>
                <a:spcPct val="0"/>
              </a:spcBef>
            </a:pPr>
            <a:r>
              <a:rPr lang="en-US" sz="6100">
                <a:solidFill>
                  <a:srgbClr val="38B6FF"/>
                </a:solidFill>
                <a:latin typeface="Flatory Slab SemiCondensed"/>
              </a:rPr>
              <a:t>ENFERMEDAD CRÓNICA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440819" y="2922418"/>
            <a:ext cx="8295652" cy="595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>
              <a:lnSpc>
                <a:spcPts val="3600"/>
              </a:lnSpc>
            </a:pP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La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obesidad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 es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una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enfermedad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crónica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,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recurrente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, de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etiología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compleja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caracterizada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por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 un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desequilibrio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 de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energía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debido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 a un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estilo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 de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vida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sedentario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, un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consumo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excesivo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 de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energía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, o ambos. Se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desarrolla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 a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partir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 de la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interacción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 de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factores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genéticos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,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sociales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,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conductuales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,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psicológicos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,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metabólicos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,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celulares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 y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moleculares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. Se define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como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 la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acumulación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 anormal o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excesiva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 de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tejido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adiposo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en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relación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 con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el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 peso que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puede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 ser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perjudicial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 para la </a:t>
            </a:r>
            <a:r>
              <a:rPr lang="en-US" sz="3000" spc="438" dirty="0" err="1">
                <a:solidFill>
                  <a:srgbClr val="FFFFFF"/>
                </a:solidFill>
                <a:latin typeface="Flatory Slab Condensed"/>
              </a:rPr>
              <a:t>salud</a:t>
            </a:r>
            <a:r>
              <a:rPr lang="en-US" sz="3000" spc="438" dirty="0">
                <a:solidFill>
                  <a:srgbClr val="FFFFFF"/>
                </a:solidFill>
                <a:latin typeface="Flatory Slab Condensed"/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565236" y="0"/>
            <a:ext cx="14709236" cy="10276316"/>
          </a:xfrm>
          <a:custGeom>
            <a:avLst/>
            <a:gdLst/>
            <a:ahLst/>
            <a:cxnLst/>
            <a:rect l="l" t="t" r="r" b="b"/>
            <a:pathLst>
              <a:path w="14709236" h="10276316">
                <a:moveTo>
                  <a:pt x="0" y="0"/>
                </a:moveTo>
                <a:lnTo>
                  <a:pt x="14709236" y="0"/>
                </a:lnTo>
                <a:lnTo>
                  <a:pt x="14709236" y="10276316"/>
                </a:lnTo>
                <a:lnTo>
                  <a:pt x="0" y="102763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5881554" y="9834105"/>
            <a:ext cx="5277475" cy="85725"/>
          </a:xfrm>
          <a:prstGeom prst="line">
            <a:avLst/>
          </a:prstGeom>
          <a:ln w="85725" cap="rnd">
            <a:solidFill>
              <a:srgbClr val="E6950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rot="-4673811">
            <a:off x="4207256" y="8813165"/>
            <a:ext cx="5277475" cy="0"/>
          </a:xfrm>
          <a:prstGeom prst="line">
            <a:avLst/>
          </a:prstGeom>
          <a:ln w="85725" cap="rnd">
            <a:solidFill>
              <a:srgbClr val="E6950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rot="-4673811">
            <a:off x="5871983" y="-979623"/>
            <a:ext cx="5277475" cy="0"/>
          </a:xfrm>
          <a:prstGeom prst="line">
            <a:avLst/>
          </a:prstGeom>
          <a:ln w="85725" cap="rnd">
            <a:solidFill>
              <a:srgbClr val="E6950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-1758087" y="643736"/>
            <a:ext cx="9080938" cy="9248880"/>
            <a:chOff x="0" y="0"/>
            <a:chExt cx="1035112" cy="10542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35112" cy="1054255"/>
            </a:xfrm>
            <a:custGeom>
              <a:avLst/>
              <a:gdLst/>
              <a:ahLst/>
              <a:cxnLst/>
              <a:rect l="l" t="t" r="r" b="b"/>
              <a:pathLst>
                <a:path w="1035112" h="1054255">
                  <a:moveTo>
                    <a:pt x="203200" y="0"/>
                  </a:moveTo>
                  <a:lnTo>
                    <a:pt x="1035112" y="0"/>
                  </a:lnTo>
                  <a:lnTo>
                    <a:pt x="831912" y="1054255"/>
                  </a:lnTo>
                  <a:lnTo>
                    <a:pt x="0" y="105425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>
                <a:alpha val="72941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19050"/>
              <a:ext cx="831912" cy="10352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60293" y="1916921"/>
            <a:ext cx="3593913" cy="6278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1"/>
              </a:lnSpc>
              <a:spcBef>
                <a:spcPct val="0"/>
              </a:spcBef>
            </a:pPr>
            <a:r>
              <a:rPr lang="en-US" sz="3870">
                <a:solidFill>
                  <a:srgbClr val="FFFFFF"/>
                </a:solidFill>
                <a:latin typeface="Flatory Slab Condensed"/>
              </a:rPr>
              <a:t>La llamada epidemia de obesidad se ha convertido en una metáfora de los efectos adversos para la salud que se derivan de la vida económica y el avance tecnológico de las sociedades.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344150" y="1141095"/>
            <a:ext cx="6659586" cy="811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Flatory Slab Condensed"/>
              </a:rPr>
              <a:t>La obesidad no es simplemente un problema cosmético, debe aceptarse como una enfermedad en sí misma, que a su vez antecede o incluso es factor etiológico de diversas enfermedades crónicas. Una de las ventajas de reconocer la obesidad como una enfermedad es que ha aumentado su visibilidad y ha favorecido que se dirijan esfuerzos y se lleven a cabo acciones tanto de política pública como de atención, para prevenirla y para tratarla de tal manera que se abone a controlar la “epidemia” a la que actualmente se enfrentan un gran número de países (</a:t>
            </a:r>
            <a:r>
              <a:rPr lang="en-US" sz="3300" u="sng">
                <a:solidFill>
                  <a:srgbClr val="000000"/>
                </a:solidFill>
                <a:latin typeface="Flatory Slab Condensed"/>
                <a:hlinkClick r:id="rId3" tooltip="https://www.scielo.org.mx/scielo.php?script=sci_arttext&amp;pid=S2448-57052022000100147#B66"/>
              </a:rPr>
              <a:t>Rubino et al. 2020</a:t>
            </a:r>
            <a:r>
              <a:rPr lang="en-US" sz="3300">
                <a:solidFill>
                  <a:srgbClr val="000000"/>
                </a:solidFill>
                <a:latin typeface="Flatory Slab Condensed"/>
              </a:rPr>
              <a:t>), incluyendo México.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76167" y="533525"/>
            <a:ext cx="9553260" cy="9248880"/>
            <a:chOff x="0" y="0"/>
            <a:chExt cx="1088950" cy="10542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8950" cy="1054255"/>
            </a:xfrm>
            <a:custGeom>
              <a:avLst/>
              <a:gdLst/>
              <a:ahLst/>
              <a:cxnLst/>
              <a:rect l="l" t="t" r="r" b="b"/>
              <a:pathLst>
                <a:path w="1088950" h="1054255">
                  <a:moveTo>
                    <a:pt x="203200" y="0"/>
                  </a:moveTo>
                  <a:lnTo>
                    <a:pt x="1088950" y="0"/>
                  </a:lnTo>
                  <a:lnTo>
                    <a:pt x="885750" y="1054255"/>
                  </a:lnTo>
                  <a:lnTo>
                    <a:pt x="0" y="105425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19050"/>
              <a:ext cx="885750" cy="10352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5038355" y="8943301"/>
            <a:ext cx="5277475" cy="85725"/>
          </a:xfrm>
          <a:prstGeom prst="line">
            <a:avLst/>
          </a:prstGeom>
          <a:ln w="85725" cap="rnd">
            <a:solidFill>
              <a:srgbClr val="E6950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-4673811">
            <a:off x="4207256" y="8813165"/>
            <a:ext cx="5277475" cy="0"/>
          </a:xfrm>
          <a:prstGeom prst="line">
            <a:avLst/>
          </a:prstGeom>
          <a:ln w="85725" cap="rnd">
            <a:solidFill>
              <a:srgbClr val="E6950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7957451" y="1370397"/>
            <a:ext cx="9316581" cy="7491505"/>
          </a:xfrm>
          <a:custGeom>
            <a:avLst/>
            <a:gdLst/>
            <a:ahLst/>
            <a:cxnLst/>
            <a:rect l="l" t="t" r="r" b="b"/>
            <a:pathLst>
              <a:path w="9316581" h="7491505">
                <a:moveTo>
                  <a:pt x="0" y="0"/>
                </a:moveTo>
                <a:lnTo>
                  <a:pt x="9316581" y="0"/>
                </a:lnTo>
                <a:lnTo>
                  <a:pt x="9316581" y="7491505"/>
                </a:lnTo>
                <a:lnTo>
                  <a:pt x="0" y="74915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 rot="-4673811">
            <a:off x="5871983" y="-979623"/>
            <a:ext cx="5277475" cy="0"/>
          </a:xfrm>
          <a:prstGeom prst="line">
            <a:avLst/>
          </a:prstGeom>
          <a:ln w="85725" cap="rnd">
            <a:solidFill>
              <a:srgbClr val="E6950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1059534" y="1878272"/>
            <a:ext cx="5272129" cy="7904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14"/>
              </a:lnSpc>
            </a:pPr>
            <a:endParaRPr/>
          </a:p>
          <a:p>
            <a:pPr>
              <a:lnSpc>
                <a:spcPts val="4814"/>
              </a:lnSpc>
            </a:pPr>
            <a:r>
              <a:rPr lang="en-US" sz="3438">
                <a:solidFill>
                  <a:srgbClr val="FFFFFF"/>
                </a:solidFill>
                <a:latin typeface="Flatory Slab Condensed"/>
              </a:rPr>
              <a:t>La obesidad se desarrolla a partir de la interacción de factores genéticos, sociales, conductuales, psicológicos, metabólicos, celulares y moleculares.</a:t>
            </a:r>
          </a:p>
          <a:p>
            <a:pPr>
              <a:lnSpc>
                <a:spcPts val="4814"/>
              </a:lnSpc>
            </a:pPr>
            <a:r>
              <a:rPr lang="en-US" sz="3438">
                <a:solidFill>
                  <a:srgbClr val="FFFFFF"/>
                </a:solidFill>
                <a:latin typeface="Flatory Slab Condensed"/>
              </a:rPr>
              <a:t>Aunque cada uno de estos niveles se maneja de manera independiente, en realidad los tres tienen fuertes interconexiones, desde el nivel molecular hasta el social.</a:t>
            </a:r>
          </a:p>
          <a:p>
            <a:pPr>
              <a:lnSpc>
                <a:spcPts val="4814"/>
              </a:lnSpc>
            </a:pPr>
            <a:endParaRPr lang="en-US" sz="3438">
              <a:solidFill>
                <a:srgbClr val="FFFFFF"/>
              </a:solidFill>
              <a:latin typeface="Flatory Slab Condense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94381" y="1255973"/>
            <a:ext cx="5202436" cy="68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38B6FF"/>
                </a:solidFill>
                <a:latin typeface="Flatory Slab SemiCondensed Bold"/>
              </a:rPr>
              <a:t>Definición y clasificación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36956" y="8964930"/>
            <a:ext cx="6278483" cy="0"/>
          </a:xfrm>
          <a:prstGeom prst="line">
            <a:avLst/>
          </a:prstGeom>
          <a:ln w="19050" cap="flat">
            <a:solidFill>
              <a:srgbClr val="FF575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9638677" y="-27276"/>
            <a:ext cx="8649323" cy="10341701"/>
            <a:chOff x="0" y="0"/>
            <a:chExt cx="8603361" cy="10286746"/>
          </a:xfrm>
        </p:grpSpPr>
        <p:sp>
          <p:nvSpPr>
            <p:cNvPr id="4" name="Freeform 4"/>
            <p:cNvSpPr/>
            <p:nvPr/>
          </p:nvSpPr>
          <p:spPr>
            <a:xfrm>
              <a:off x="-2794" y="-127"/>
              <a:ext cx="8606155" cy="10286873"/>
            </a:xfrm>
            <a:custGeom>
              <a:avLst/>
              <a:gdLst/>
              <a:ahLst/>
              <a:cxnLst/>
              <a:rect l="l" t="t" r="r" b="b"/>
              <a:pathLst>
                <a:path w="8606155" h="10286873">
                  <a:moveTo>
                    <a:pt x="8606155" y="10251440"/>
                  </a:moveTo>
                  <a:cubicBezTo>
                    <a:pt x="8606155" y="10284587"/>
                    <a:pt x="8595487" y="10286873"/>
                    <a:pt x="8567674" y="10286873"/>
                  </a:cubicBezTo>
                  <a:cubicBezTo>
                    <a:pt x="5713095" y="10286238"/>
                    <a:pt x="2858643" y="10286238"/>
                    <a:pt x="4064" y="10286238"/>
                  </a:cubicBezTo>
                  <a:cubicBezTo>
                    <a:pt x="0" y="10272395"/>
                    <a:pt x="6350" y="10259822"/>
                    <a:pt x="9271" y="10246995"/>
                  </a:cubicBezTo>
                  <a:cubicBezTo>
                    <a:pt x="134747" y="9685401"/>
                    <a:pt x="260350" y="9123934"/>
                    <a:pt x="386207" y="8562467"/>
                  </a:cubicBezTo>
                  <a:cubicBezTo>
                    <a:pt x="565658" y="7761986"/>
                    <a:pt x="745490" y="6961632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5"/>
                    <a:pt x="8605139" y="6846316"/>
                    <a:pt x="8606155" y="10251440"/>
                  </a:cubicBezTo>
                  <a:close/>
                </a:path>
              </a:pathLst>
            </a:custGeom>
            <a:blipFill>
              <a:blip r:embed="rId2"/>
              <a:stretch>
                <a:fillRect l="-9783" r="-9783"/>
              </a:stretch>
            </a:blipFill>
          </p:spPr>
        </p:sp>
      </p:grpSp>
      <p:sp>
        <p:nvSpPr>
          <p:cNvPr id="5" name="AutoShape 5"/>
          <p:cNvSpPr/>
          <p:nvPr/>
        </p:nvSpPr>
        <p:spPr>
          <a:xfrm>
            <a:off x="8709234" y="2520629"/>
            <a:ext cx="5277475" cy="85725"/>
          </a:xfrm>
          <a:prstGeom prst="line">
            <a:avLst/>
          </a:prstGeom>
          <a:ln w="85725" cap="rnd">
            <a:solidFill>
              <a:srgbClr val="E6950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6126188">
            <a:off x="8457562" y="1360834"/>
            <a:ext cx="5277475" cy="0"/>
          </a:xfrm>
          <a:prstGeom prst="line">
            <a:avLst/>
          </a:prstGeom>
          <a:ln w="85725" cap="rnd">
            <a:solidFill>
              <a:srgbClr val="38B6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6126188">
            <a:off x="6847539" y="10952377"/>
            <a:ext cx="5277475" cy="0"/>
          </a:xfrm>
          <a:prstGeom prst="line">
            <a:avLst/>
          </a:prstGeom>
          <a:ln w="85725" cap="rnd">
            <a:solidFill>
              <a:srgbClr val="5CE1E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536789" y="9239250"/>
            <a:ext cx="6278651" cy="586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</a:pPr>
            <a:r>
              <a:rPr lang="en-US" sz="1800" u="sng">
                <a:solidFill>
                  <a:srgbClr val="FFFFFF"/>
                </a:solidFill>
                <a:latin typeface="Clear Sans Italics"/>
              </a:rPr>
              <a:t>https://www.scielo.org.mx/scielo.php?script=sci_arttext&amp;pid=S2448-57052022000100147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89366" y="1468170"/>
            <a:ext cx="8254634" cy="655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5"/>
              </a:lnSpc>
            </a:pPr>
            <a:r>
              <a:rPr lang="en-US" sz="2475" dirty="0">
                <a:solidFill>
                  <a:srgbClr val="FFFFFF"/>
                </a:solidFill>
                <a:latin typeface="Open Sans"/>
              </a:rPr>
              <a:t>Los altos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costos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-tanto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personales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como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sociales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- y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pobres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resultados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del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tratamiento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de la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obesidad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llevan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a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considerar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las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labores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de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prevención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como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fundamentales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, y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llegan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a ser tanto o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más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importantes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que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el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tratamiento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mismo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. La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acción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preventiva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debe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incluir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la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prevención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primaria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del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sobrepeso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y de la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obesidad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en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sí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mismos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; la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prevención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secundaria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,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donde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debe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encaminarse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a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evitar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que se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recupere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el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peso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después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de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perderlo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,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además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de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evitar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comorbilidades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en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personas con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obesidad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, y,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finalmente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, la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prevención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de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incrementos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de peso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adicionales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en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individuos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incapaces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de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perder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peso. La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identificación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de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periodos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de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riesgo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de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obesidad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,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particularmente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en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la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infancia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y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en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la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adolescencia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resulta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indispensable para las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labores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 de </a:t>
            </a:r>
            <a:r>
              <a:rPr lang="en-US" sz="2475" dirty="0" err="1">
                <a:solidFill>
                  <a:srgbClr val="FFFFFF"/>
                </a:solidFill>
                <a:latin typeface="Open Sans"/>
              </a:rPr>
              <a:t>prevención</a:t>
            </a:r>
            <a:r>
              <a:rPr lang="en-US" sz="2475" dirty="0">
                <a:solidFill>
                  <a:srgbClr val="FFFFFF"/>
                </a:solidFill>
                <a:latin typeface="Open Sans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89366" y="663899"/>
            <a:ext cx="3606434" cy="662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dirty="0">
                <a:solidFill>
                  <a:srgbClr val="38B6FF"/>
                </a:solidFill>
                <a:latin typeface="Open Sans Bold"/>
              </a:rPr>
              <a:t>PREVENCIÓN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Office PowerPoint</Application>
  <PresentationFormat>Personalizado</PresentationFormat>
  <Paragraphs>13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6" baseType="lpstr">
      <vt:lpstr>Calibri</vt:lpstr>
      <vt:lpstr>Arial</vt:lpstr>
      <vt:lpstr>Poppins</vt:lpstr>
      <vt:lpstr>Clear Sans Italics</vt:lpstr>
      <vt:lpstr>Open Sans Bold</vt:lpstr>
      <vt:lpstr>Flatory Slab Condensed</vt:lpstr>
      <vt:lpstr>TT Chocolates Bold</vt:lpstr>
      <vt:lpstr>Open Sans</vt:lpstr>
      <vt:lpstr>Flatory Slab SemiCondensed</vt:lpstr>
      <vt:lpstr>Flatory Slab SemiCondensed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OBESIDAD</dc:title>
  <cp:lastModifiedBy>user</cp:lastModifiedBy>
  <cp:revision>2</cp:revision>
  <dcterms:created xsi:type="dcterms:W3CDTF">2006-08-16T00:00:00Z</dcterms:created>
  <dcterms:modified xsi:type="dcterms:W3CDTF">2024-04-11T06:14:25Z</dcterms:modified>
  <dc:identifier>DAGCFWpn_Qw</dc:identifier>
</cp:coreProperties>
</file>