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172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743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590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282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4442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237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455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3197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00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383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867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52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567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691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143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839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32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ED11843-716A-404B-9BD9-B243115EC21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B2E9EE9-B615-42F2-9A35-2F9545AFE9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785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Uso de las mayúsculas</a:t>
            </a:r>
          </a:p>
        </p:txBody>
      </p:sp>
      <p:sp>
        <p:nvSpPr>
          <p:cNvPr id="4" name="AutoShape 2" descr="Resultado de imagen para caras fel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94" y="920313"/>
            <a:ext cx="2890009" cy="34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1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4089041" y="167426"/>
            <a:ext cx="3000777" cy="1197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SIGNOS DE ENTONACIÓN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7632879" y="1596980"/>
            <a:ext cx="3000777" cy="1197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LOS SIGNOS DE ADMIRACIÓN O EXCLAMACIÓN</a:t>
            </a:r>
          </a:p>
        </p:txBody>
      </p:sp>
      <p:sp>
        <p:nvSpPr>
          <p:cNvPr id="6" name="Elipse 5"/>
          <p:cNvSpPr/>
          <p:nvPr/>
        </p:nvSpPr>
        <p:spPr>
          <a:xfrm>
            <a:off x="433588" y="1596981"/>
            <a:ext cx="3000777" cy="1197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LOS SIGNOS DE INTERROGACIÓN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73486" y="3456783"/>
            <a:ext cx="3120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Estos signos son para realizar una interrogante. 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8154472" y="3179785"/>
            <a:ext cx="19575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Estos signos se usan en oraciones para indicar emoción, ironía, intensidad o exclamación. </a:t>
            </a:r>
            <a:endParaRPr lang="es-PE" dirty="0"/>
          </a:p>
        </p:txBody>
      </p:sp>
      <p:sp>
        <p:nvSpPr>
          <p:cNvPr id="7" name="Flecha izquierda, derecha y arriba 6"/>
          <p:cNvSpPr/>
          <p:nvPr/>
        </p:nvSpPr>
        <p:spPr>
          <a:xfrm>
            <a:off x="3709115" y="1596981"/>
            <a:ext cx="3760631" cy="100455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971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65043" y="145774"/>
            <a:ext cx="2014330" cy="5433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Regla 1</a:t>
            </a:r>
            <a:r>
              <a:rPr lang="es-PE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65043" y="840145"/>
            <a:ext cx="1066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usa mayúscula cuando la palabra es la inicial de un texto, o cuando va después de punto.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93913" y="1519534"/>
            <a:ext cx="848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sta casa es muy grande.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ara venderla hay que arreglarla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65043" y="2198923"/>
            <a:ext cx="2199861" cy="6228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Regla 2.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65043" y="3211056"/>
            <a:ext cx="11052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escribe con inicial mayúscula los nombres propios y sobrenombres; seres imaginarios y de animales (el nombre del perro, como Firulais, no la palabra perro); libros, periódicos y revistas; películas, calles, pueblos, ciudades y naciones.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93913" y="4500188"/>
            <a:ext cx="9713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alió un reportaje acerca de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ario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oreno “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antinflas”, en un periódico de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spaña llamado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aís.</a:t>
            </a:r>
          </a:p>
        </p:txBody>
      </p:sp>
    </p:spTree>
    <p:extLst>
      <p:ext uri="{BB962C8B-B14F-4D97-AF65-F5344CB8AC3E}">
        <p14:creationId xmlns:p14="http://schemas.microsoft.com/office/powerpoint/2010/main" val="367711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97566" y="265043"/>
            <a:ext cx="1934817" cy="5565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Regla 3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91547" y="992761"/>
            <a:ext cx="11052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Los nombres de jerarquías, dignidades y cargos se escriben con mayúsculas cuando se refieren a personas concretas.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16224" y="1810218"/>
            <a:ext cx="10402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residente salió a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uropa. Lo fueron a despedir funcionarios de toda clase, como secretarios, generales, diputados y líderes sindicales.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97566" y="2820702"/>
            <a:ext cx="2036542" cy="5889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Regla 4.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91547" y="3753609"/>
            <a:ext cx="10946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Las palabras anteriores no llevan mayúsculas cuando van seguidos de los nombres de las personas a las que se refieren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16224" y="4498973"/>
            <a:ext cx="10522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 papa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uan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ablo II recorrerá el próximo año parte de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mérica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atina. -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ulio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orres, subdirector de la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I.M.E.R.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, organizó una reunión esta mañana.</a:t>
            </a:r>
          </a:p>
        </p:txBody>
      </p:sp>
    </p:spTree>
    <p:extLst>
      <p:ext uri="{BB962C8B-B14F-4D97-AF65-F5344CB8AC3E}">
        <p14:creationId xmlns:p14="http://schemas.microsoft.com/office/powerpoint/2010/main" val="178316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15155" y="154546"/>
            <a:ext cx="2163651" cy="5409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Regla 5</a:t>
            </a:r>
            <a:r>
              <a:rPr lang="es-PE" dirty="0"/>
              <a:t>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515155" y="2910626"/>
            <a:ext cx="2150771" cy="6053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Regla 6</a:t>
            </a:r>
            <a:r>
              <a:rPr lang="es-PE" dirty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20709" y="859303"/>
            <a:ext cx="10771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escriben con mayúscula los nombres de organismos, instituciones, dependencias, sociedades, siglas y algunas abreviaturas.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15155" y="1766432"/>
            <a:ext cx="10444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 J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ulio trabaja en el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IMER.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nstituto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exicano de la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adio), ahí tiene el puesto de subdirector.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15155" y="3817340"/>
            <a:ext cx="10444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escribe con mayúscula la primera letra que está entre signos de exclamación, de interrogación y después de dos puntos.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62045" y="4765078"/>
            <a:ext cx="10297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- ¿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ómo te llamas? , ¿dónde vives? , ¿dónde trabajas? (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oordinadas)    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                - ¡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ué bonito gato! ¿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ómo se llama?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onito nombre. </a:t>
            </a:r>
          </a:p>
        </p:txBody>
      </p:sp>
    </p:spTree>
    <p:extLst>
      <p:ext uri="{BB962C8B-B14F-4D97-AF65-F5344CB8AC3E}">
        <p14:creationId xmlns:p14="http://schemas.microsoft.com/office/powerpoint/2010/main" val="257156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89398" y="217020"/>
            <a:ext cx="2009103" cy="5280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Regla 7</a:t>
            </a:r>
            <a:r>
              <a:rPr lang="es-PE" dirty="0"/>
              <a:t>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53791" y="2927454"/>
            <a:ext cx="1944710" cy="5537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Regla 8</a:t>
            </a:r>
            <a:r>
              <a:rPr lang="es-PE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89396" y="1008889"/>
            <a:ext cx="10238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escriben con mayúsculas los nombres de planetas, signos zodiacales y los nombres de los puntos cardinales sólo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 forman parte de un nombre propio o de una expresión denominativa que así lo requiera: América del Norte, Corea del Norte, Europa del Este, Transportes Cruz del Sur, etc.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4044" y="1829672"/>
            <a:ext cx="10024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 planeta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aturno tiene anillos.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                 -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 mapa indica que vayamos al este. 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3790" y="3673111"/>
            <a:ext cx="11011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No se escriben con mayúscula los días de la semana, los meses, las estaciones y las profesiones, salvo que estén al principio del párrafo, después de punto o que estén usados como nombre propio. Los meses y los días pueden ir en mayúscula si se refieren a una fecha conmemorativa de importancia reconocida.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59852" y="4639387"/>
            <a:ext cx="10805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              -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n septiembre me voy de vacaciones.  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              -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omingo de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amos es una fiesta católica. 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              - </a:t>
            </a:r>
            <a:r>
              <a:rPr lang="es-P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os domingos voy a nadar.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8481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5503" y="685800"/>
            <a:ext cx="3718774" cy="1452093"/>
          </a:xfrm>
        </p:spPr>
        <p:txBody>
          <a:bodyPr>
            <a:normAutofit fontScale="90000"/>
          </a:bodyPr>
          <a:lstStyle/>
          <a:p>
            <a:r>
              <a:rPr lang="es-P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SIGNOS DE PUNTUACIÓN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55503" y="2369714"/>
            <a:ext cx="3628621" cy="1322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Facilita la comprensión de lo que se escribe o lee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Dar entonación adecuada a la lectura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5576552" y="2187435"/>
            <a:ext cx="1068946" cy="64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lecha derecha 5"/>
          <p:cNvSpPr/>
          <p:nvPr/>
        </p:nvSpPr>
        <p:spPr>
          <a:xfrm>
            <a:off x="5718220" y="3693137"/>
            <a:ext cx="1068946" cy="64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lecha curvada hacia la derecha 7"/>
          <p:cNvSpPr/>
          <p:nvPr/>
        </p:nvSpPr>
        <p:spPr>
          <a:xfrm>
            <a:off x="347730" y="1236373"/>
            <a:ext cx="862884" cy="15841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954591" y="1725770"/>
            <a:ext cx="2485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SIGNOS PARA INDICAR PAUSA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440215" y="890411"/>
            <a:ext cx="17128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Coma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Puntos suspensivos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Punto y coma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Dos puntos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964250" y="3757095"/>
            <a:ext cx="211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SIGNOS DE ENTONACIÓN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937938" y="3484459"/>
            <a:ext cx="191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signos de interrogación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signos de admiración</a:t>
            </a:r>
          </a:p>
        </p:txBody>
      </p:sp>
      <p:sp>
        <p:nvSpPr>
          <p:cNvPr id="13" name="Abrir llave 12"/>
          <p:cNvSpPr/>
          <p:nvPr/>
        </p:nvSpPr>
        <p:spPr>
          <a:xfrm>
            <a:off x="9076386" y="890411"/>
            <a:ext cx="363829" cy="20313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Abrir llave 13"/>
          <p:cNvSpPr/>
          <p:nvPr/>
        </p:nvSpPr>
        <p:spPr>
          <a:xfrm>
            <a:off x="8397025" y="3461110"/>
            <a:ext cx="540913" cy="12003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702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738388" y="371341"/>
            <a:ext cx="1888902" cy="991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LA COMA</a:t>
            </a:r>
          </a:p>
        </p:txBody>
      </p:sp>
      <p:sp>
        <p:nvSpPr>
          <p:cNvPr id="5" name="Elipse 4"/>
          <p:cNvSpPr/>
          <p:nvPr/>
        </p:nvSpPr>
        <p:spPr>
          <a:xfrm>
            <a:off x="5902280" y="1685095"/>
            <a:ext cx="1959736" cy="637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HIPERBÁTICA</a:t>
            </a:r>
          </a:p>
        </p:txBody>
      </p:sp>
      <p:sp>
        <p:nvSpPr>
          <p:cNvPr id="6" name="Elipse 5"/>
          <p:cNvSpPr/>
          <p:nvPr/>
        </p:nvSpPr>
        <p:spPr>
          <a:xfrm>
            <a:off x="6136247" y="4313397"/>
            <a:ext cx="1725769" cy="558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APOSITIVA</a:t>
            </a:r>
          </a:p>
        </p:txBody>
      </p:sp>
      <p:sp>
        <p:nvSpPr>
          <p:cNvPr id="7" name="Elipse 6"/>
          <p:cNvSpPr/>
          <p:nvPr/>
        </p:nvSpPr>
        <p:spPr>
          <a:xfrm>
            <a:off x="321300" y="3666372"/>
            <a:ext cx="1725769" cy="577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VOCATIVA</a:t>
            </a:r>
          </a:p>
        </p:txBody>
      </p:sp>
      <p:sp>
        <p:nvSpPr>
          <p:cNvPr id="8" name="Elipse 7"/>
          <p:cNvSpPr/>
          <p:nvPr/>
        </p:nvSpPr>
        <p:spPr>
          <a:xfrm>
            <a:off x="202304" y="2021107"/>
            <a:ext cx="2120721" cy="618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ENUMERATIVA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3065172" y="572036"/>
            <a:ext cx="2026275" cy="590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FUNCIONES</a:t>
            </a:r>
          </a:p>
        </p:txBody>
      </p:sp>
      <p:sp>
        <p:nvSpPr>
          <p:cNvPr id="10" name="Abrir llave 9"/>
          <p:cNvSpPr/>
          <p:nvPr/>
        </p:nvSpPr>
        <p:spPr>
          <a:xfrm>
            <a:off x="5473521" y="180304"/>
            <a:ext cx="528034" cy="11827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/>
          <p:cNvSpPr txBox="1"/>
          <p:nvPr/>
        </p:nvSpPr>
        <p:spPr>
          <a:xfrm>
            <a:off x="5737537" y="280652"/>
            <a:ext cx="563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Separar los términos de una enumeración o serie.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Encerrar una palabra o una frase incidental dentro de una oración principal.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286001" y="1481521"/>
            <a:ext cx="89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CLASES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511380" y="2513510"/>
            <a:ext cx="2962141" cy="54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658949" y="2003848"/>
            <a:ext cx="2962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Separa elementos nombrados de una manera análoga</a:t>
            </a:r>
          </a:p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EJM: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Compraré arroz</a:t>
            </a:r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  <a:r>
              <a:rPr lang="es-P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fideos y harina</a:t>
            </a:r>
          </a:p>
          <a:p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339074" y="4232092"/>
            <a:ext cx="31381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Es aquella que contiene una forma diferente de llamar a un sujeto</a:t>
            </a:r>
          </a:p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EJM: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i="1" dirty="0">
                <a:latin typeface="Arial" panose="020B0604020202020204" pitchFamily="34" charset="0"/>
                <a:cs typeface="Arial" panose="020B0604020202020204" pitchFamily="34" charset="0"/>
              </a:rPr>
              <a:t>Miguel Grau, el Caballero de los Mares, murió en Angamos.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286001" y="3647317"/>
            <a:ext cx="37332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Separa al vocativo( persona o cosa a quien se dirige)</a:t>
            </a:r>
          </a:p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EJM: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No olvides </a:t>
            </a:r>
            <a:r>
              <a:rPr lang="es-P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Ricardo</a:t>
            </a:r>
            <a:r>
              <a:rPr lang="es-P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 que conozco tus secretos</a:t>
            </a:r>
          </a:p>
        </p:txBody>
      </p:sp>
      <p:sp>
        <p:nvSpPr>
          <p:cNvPr id="18" name="Elipse 17"/>
          <p:cNvSpPr/>
          <p:nvPr/>
        </p:nvSpPr>
        <p:spPr>
          <a:xfrm>
            <a:off x="6136247" y="2896046"/>
            <a:ext cx="1725769" cy="558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ELÍPTICA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374489" y="3119626"/>
            <a:ext cx="3290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Reemplaza al verbo sobreentendido.</a:t>
            </a:r>
          </a:p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EJM: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Julio perdió su billetera;Juliana</a:t>
            </a:r>
            <a:r>
              <a:rPr lang="es-P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su mochila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326192" y="1516339"/>
            <a:ext cx="27045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Indica que el orden gramatical del texto se ha invertido</a:t>
            </a:r>
          </a:p>
          <a:p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EJEM: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Cuando estoy estudiando, no quiero ruidos</a:t>
            </a:r>
          </a:p>
        </p:txBody>
      </p:sp>
    </p:spTree>
    <p:extLst>
      <p:ext uri="{BB962C8B-B14F-4D97-AF65-F5344CB8AC3E}">
        <p14:creationId xmlns:p14="http://schemas.microsoft.com/office/powerpoint/2010/main" val="78373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14400" y="515156"/>
            <a:ext cx="2408349" cy="75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EL PUNTO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00035" y="515156"/>
            <a:ext cx="490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usa para indicar el final de un enunciado, de un párrafo o de un texto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3554569" y="708338"/>
            <a:ext cx="1339403" cy="453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redondeado 6"/>
          <p:cNvSpPr/>
          <p:nvPr/>
        </p:nvSpPr>
        <p:spPr>
          <a:xfrm>
            <a:off x="2485621" y="2111061"/>
            <a:ext cx="2137893" cy="57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PUNTO SEGUIDO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498500" y="3268550"/>
            <a:ext cx="2137893" cy="57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PUNTO Y APARTE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485622" y="4426039"/>
            <a:ext cx="2137893" cy="57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PUNTO FINAL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040193" y="1767281"/>
            <a:ext cx="5087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usa el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punto y seguido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al finalizar cada oración de un mismo párrafo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040193" y="3096660"/>
            <a:ext cx="5409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llama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punto y aparte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al que termina un párrafo y el texto continúa en otro párrafo.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40193" y="4254149"/>
            <a:ext cx="6027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usa </a:t>
            </a: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punto final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cuando termina (acaba) un escrito </a:t>
            </a: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o una división importante de un texto 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5100035" y="2273155"/>
            <a:ext cx="734095" cy="289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Flecha derecha 11"/>
          <p:cNvSpPr/>
          <p:nvPr/>
        </p:nvSpPr>
        <p:spPr>
          <a:xfrm>
            <a:off x="5066765" y="3413437"/>
            <a:ext cx="734095" cy="289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Flecha derecha 12"/>
          <p:cNvSpPr/>
          <p:nvPr/>
        </p:nvSpPr>
        <p:spPr>
          <a:xfrm>
            <a:off x="5066766" y="4570926"/>
            <a:ext cx="734095" cy="289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5" name="Conector recto 14"/>
          <p:cNvCxnSpPr/>
          <p:nvPr/>
        </p:nvCxnSpPr>
        <p:spPr>
          <a:xfrm flipH="1">
            <a:off x="1757963" y="1591787"/>
            <a:ext cx="12879" cy="3585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39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429555" y="862885"/>
            <a:ext cx="2292439" cy="708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PUNTOS SUSPENSIVOS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429554" y="2509234"/>
            <a:ext cx="1828801" cy="710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PUNTO Y COMA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29554" y="4155582"/>
            <a:ext cx="1828801" cy="723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DOS PUNTOS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091707" y="592428"/>
            <a:ext cx="4971245" cy="112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5739684" y="592428"/>
            <a:ext cx="5190186" cy="124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4970255" y="4048087"/>
            <a:ext cx="521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Lo que se escribe después de los dos puntos sirve para completar, aclarar o resumir lo que ha expuesto anteriormente.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108620" y="6171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PE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Se expresa incertidumbre, expectación, duda, temor, ironía, indecisión, etc.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108620" y="2685176"/>
            <a:ext cx="5077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00000"/>
                </a:solidFill>
                <a:latin typeface="Calibri" panose="020F0502020204030204" pitchFamily="34" charset="0"/>
              </a:rPr>
              <a:t>Señala una pausa y un descenso en la entonación. </a:t>
            </a:r>
            <a:endParaRPr lang="es-PE" dirty="0"/>
          </a:p>
        </p:txBody>
      </p:sp>
      <p:sp>
        <p:nvSpPr>
          <p:cNvPr id="14" name="Flecha derecha 13"/>
          <p:cNvSpPr/>
          <p:nvPr/>
        </p:nvSpPr>
        <p:spPr>
          <a:xfrm>
            <a:off x="4108361" y="1184856"/>
            <a:ext cx="861894" cy="38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lecha derecha 10"/>
          <p:cNvSpPr/>
          <p:nvPr/>
        </p:nvSpPr>
        <p:spPr>
          <a:xfrm>
            <a:off x="3913032" y="2616471"/>
            <a:ext cx="861894" cy="38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Flecha derecha 11"/>
          <p:cNvSpPr/>
          <p:nvPr/>
        </p:nvSpPr>
        <p:spPr>
          <a:xfrm>
            <a:off x="3721994" y="4270401"/>
            <a:ext cx="861894" cy="38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0535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445</TotalTime>
  <Words>839</Words>
  <Application>Microsoft Office PowerPoint</Application>
  <PresentationFormat>Panorámica</PresentationFormat>
  <Paragraphs>92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Impact</vt:lpstr>
      <vt:lpstr>Evento principal</vt:lpstr>
      <vt:lpstr>Uso de las mayúsculas</vt:lpstr>
      <vt:lpstr>Presentación de PowerPoint</vt:lpstr>
      <vt:lpstr>Presentación de PowerPoint</vt:lpstr>
      <vt:lpstr>Presentación de PowerPoint</vt:lpstr>
      <vt:lpstr>Presentación de PowerPoint</vt:lpstr>
      <vt:lpstr>SIGNOS DE PUNTUACIÓN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PC-06</dc:creator>
  <cp:lastModifiedBy>Hector Castro Ahumada</cp:lastModifiedBy>
  <cp:revision>40</cp:revision>
  <dcterms:created xsi:type="dcterms:W3CDTF">2018-11-01T22:40:21Z</dcterms:created>
  <dcterms:modified xsi:type="dcterms:W3CDTF">2024-04-10T02:30:38Z</dcterms:modified>
</cp:coreProperties>
</file>