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4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2ECB176-7814-4FDA-BC0A-961A986B2671}" type="datetimeFigureOut">
              <a:rPr lang="es-MX" smtClean="0"/>
              <a:t>10/04/2024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E1801B1-0434-4D2B-9430-CFA1D9BE5489}" type="slidenum">
              <a:rPr lang="es-MX" smtClean="0"/>
              <a:t>‹Nº›</a:t>
            </a:fld>
            <a:endParaRPr lang="es-MX"/>
          </a:p>
        </p:txBody>
      </p:sp>
    </p:spTree>
    <p:extLst>
      <p:ext uri="{BB962C8B-B14F-4D97-AF65-F5344CB8AC3E}">
        <p14:creationId xmlns:p14="http://schemas.microsoft.com/office/powerpoint/2010/main" val="2914477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2ECB176-7814-4FDA-BC0A-961A986B2671}" type="datetimeFigureOut">
              <a:rPr lang="es-MX" smtClean="0"/>
              <a:t>10/04/2024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E1801B1-0434-4D2B-9430-CFA1D9BE5489}" type="slidenum">
              <a:rPr lang="es-MX" smtClean="0"/>
              <a:t>‹Nº›</a:t>
            </a:fld>
            <a:endParaRPr lang="es-MX"/>
          </a:p>
        </p:txBody>
      </p:sp>
    </p:spTree>
    <p:extLst>
      <p:ext uri="{BB962C8B-B14F-4D97-AF65-F5344CB8AC3E}">
        <p14:creationId xmlns:p14="http://schemas.microsoft.com/office/powerpoint/2010/main" val="167717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2ECB176-7814-4FDA-BC0A-961A986B2671}" type="datetimeFigureOut">
              <a:rPr lang="es-MX" smtClean="0"/>
              <a:t>10/04/2024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E1801B1-0434-4D2B-9430-CFA1D9BE5489}" type="slidenum">
              <a:rPr lang="es-MX" smtClean="0"/>
              <a:t>‹Nº›</a:t>
            </a:fld>
            <a:endParaRPr lang="es-MX"/>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7269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2ECB176-7814-4FDA-BC0A-961A986B2671}" type="datetimeFigureOut">
              <a:rPr lang="es-MX" smtClean="0"/>
              <a:t>10/04/2024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E1801B1-0434-4D2B-9430-CFA1D9BE5489}" type="slidenum">
              <a:rPr lang="es-MX" smtClean="0"/>
              <a:t>‹Nº›</a:t>
            </a:fld>
            <a:endParaRPr lang="es-MX"/>
          </a:p>
        </p:txBody>
      </p:sp>
    </p:spTree>
    <p:extLst>
      <p:ext uri="{BB962C8B-B14F-4D97-AF65-F5344CB8AC3E}">
        <p14:creationId xmlns:p14="http://schemas.microsoft.com/office/powerpoint/2010/main" val="3498962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2ECB176-7814-4FDA-BC0A-961A986B2671}" type="datetimeFigureOut">
              <a:rPr lang="es-MX" smtClean="0"/>
              <a:t>10/04/2024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E1801B1-0434-4D2B-9430-CFA1D9BE5489}"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50680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2ECB176-7814-4FDA-BC0A-961A986B2671}" type="datetimeFigureOut">
              <a:rPr lang="es-MX" smtClean="0"/>
              <a:t>10/04/2024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E1801B1-0434-4D2B-9430-CFA1D9BE5489}" type="slidenum">
              <a:rPr lang="es-MX" smtClean="0"/>
              <a:t>‹Nº›</a:t>
            </a:fld>
            <a:endParaRPr lang="es-MX"/>
          </a:p>
        </p:txBody>
      </p:sp>
    </p:spTree>
    <p:extLst>
      <p:ext uri="{BB962C8B-B14F-4D97-AF65-F5344CB8AC3E}">
        <p14:creationId xmlns:p14="http://schemas.microsoft.com/office/powerpoint/2010/main" val="2573129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2ECB176-7814-4FDA-BC0A-961A986B2671}" type="datetimeFigureOut">
              <a:rPr lang="es-MX" smtClean="0"/>
              <a:t>10/04/2024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E1801B1-0434-4D2B-9430-CFA1D9BE5489}" type="slidenum">
              <a:rPr lang="es-MX" smtClean="0"/>
              <a:t>‹Nº›</a:t>
            </a:fld>
            <a:endParaRPr lang="es-MX"/>
          </a:p>
        </p:txBody>
      </p:sp>
    </p:spTree>
    <p:extLst>
      <p:ext uri="{BB962C8B-B14F-4D97-AF65-F5344CB8AC3E}">
        <p14:creationId xmlns:p14="http://schemas.microsoft.com/office/powerpoint/2010/main" val="1109574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2ECB176-7814-4FDA-BC0A-961A986B2671}" type="datetimeFigureOut">
              <a:rPr lang="es-MX" smtClean="0"/>
              <a:t>10/04/2024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E1801B1-0434-4D2B-9430-CFA1D9BE5489}" type="slidenum">
              <a:rPr lang="es-MX" smtClean="0"/>
              <a:t>‹Nº›</a:t>
            </a:fld>
            <a:endParaRPr lang="es-MX"/>
          </a:p>
        </p:txBody>
      </p:sp>
    </p:spTree>
    <p:extLst>
      <p:ext uri="{BB962C8B-B14F-4D97-AF65-F5344CB8AC3E}">
        <p14:creationId xmlns:p14="http://schemas.microsoft.com/office/powerpoint/2010/main" val="292412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2ECB176-7814-4FDA-BC0A-961A986B2671}" type="datetimeFigureOut">
              <a:rPr lang="es-MX" smtClean="0"/>
              <a:t>10/04/2024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E1801B1-0434-4D2B-9430-CFA1D9BE5489}" type="slidenum">
              <a:rPr lang="es-MX" smtClean="0"/>
              <a:t>‹Nº›</a:t>
            </a:fld>
            <a:endParaRPr lang="es-MX"/>
          </a:p>
        </p:txBody>
      </p:sp>
    </p:spTree>
    <p:extLst>
      <p:ext uri="{BB962C8B-B14F-4D97-AF65-F5344CB8AC3E}">
        <p14:creationId xmlns:p14="http://schemas.microsoft.com/office/powerpoint/2010/main" val="1159488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2ECB176-7814-4FDA-BC0A-961A986B2671}" type="datetimeFigureOut">
              <a:rPr lang="es-MX" smtClean="0"/>
              <a:t>10/04/2024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8E1801B1-0434-4D2B-9430-CFA1D9BE5489}" type="slidenum">
              <a:rPr lang="es-MX" smtClean="0"/>
              <a:t>‹Nº›</a:t>
            </a:fld>
            <a:endParaRPr lang="es-MX"/>
          </a:p>
        </p:txBody>
      </p:sp>
    </p:spTree>
    <p:extLst>
      <p:ext uri="{BB962C8B-B14F-4D97-AF65-F5344CB8AC3E}">
        <p14:creationId xmlns:p14="http://schemas.microsoft.com/office/powerpoint/2010/main" val="2857725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2ECB176-7814-4FDA-BC0A-961A986B2671}" type="datetimeFigureOut">
              <a:rPr lang="es-MX" smtClean="0"/>
              <a:t>10/04/2024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E1801B1-0434-4D2B-9430-CFA1D9BE5489}" type="slidenum">
              <a:rPr lang="es-MX" smtClean="0"/>
              <a:t>‹Nº›</a:t>
            </a:fld>
            <a:endParaRPr lang="es-MX"/>
          </a:p>
        </p:txBody>
      </p:sp>
    </p:spTree>
    <p:extLst>
      <p:ext uri="{BB962C8B-B14F-4D97-AF65-F5344CB8AC3E}">
        <p14:creationId xmlns:p14="http://schemas.microsoft.com/office/powerpoint/2010/main" val="1818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2ECB176-7814-4FDA-BC0A-961A986B2671}" type="datetimeFigureOut">
              <a:rPr lang="es-MX" smtClean="0"/>
              <a:t>10/04/2024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8E1801B1-0434-4D2B-9430-CFA1D9BE5489}" type="slidenum">
              <a:rPr lang="es-MX" smtClean="0"/>
              <a:t>‹Nº›</a:t>
            </a:fld>
            <a:endParaRPr lang="es-MX"/>
          </a:p>
        </p:txBody>
      </p:sp>
    </p:spTree>
    <p:extLst>
      <p:ext uri="{BB962C8B-B14F-4D97-AF65-F5344CB8AC3E}">
        <p14:creationId xmlns:p14="http://schemas.microsoft.com/office/powerpoint/2010/main" val="3743521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2ECB176-7814-4FDA-BC0A-961A986B2671}" type="datetimeFigureOut">
              <a:rPr lang="es-MX" smtClean="0"/>
              <a:t>10/04/2024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8E1801B1-0434-4D2B-9430-CFA1D9BE5489}" type="slidenum">
              <a:rPr lang="es-MX" smtClean="0"/>
              <a:t>‹Nº›</a:t>
            </a:fld>
            <a:endParaRPr lang="es-MX"/>
          </a:p>
        </p:txBody>
      </p:sp>
    </p:spTree>
    <p:extLst>
      <p:ext uri="{BB962C8B-B14F-4D97-AF65-F5344CB8AC3E}">
        <p14:creationId xmlns:p14="http://schemas.microsoft.com/office/powerpoint/2010/main" val="413842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ECB176-7814-4FDA-BC0A-961A986B2671}" type="datetimeFigureOut">
              <a:rPr lang="es-MX" smtClean="0"/>
              <a:t>10/04/2024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8E1801B1-0434-4D2B-9430-CFA1D9BE5489}" type="slidenum">
              <a:rPr lang="es-MX" smtClean="0"/>
              <a:t>‹Nº›</a:t>
            </a:fld>
            <a:endParaRPr lang="es-MX"/>
          </a:p>
        </p:txBody>
      </p:sp>
    </p:spTree>
    <p:extLst>
      <p:ext uri="{BB962C8B-B14F-4D97-AF65-F5344CB8AC3E}">
        <p14:creationId xmlns:p14="http://schemas.microsoft.com/office/powerpoint/2010/main" val="983391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2ECB176-7814-4FDA-BC0A-961A986B2671}" type="datetimeFigureOut">
              <a:rPr lang="es-MX" smtClean="0"/>
              <a:t>10/04/2024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E1801B1-0434-4D2B-9430-CFA1D9BE5489}" type="slidenum">
              <a:rPr lang="es-MX" smtClean="0"/>
              <a:t>‹Nº›</a:t>
            </a:fld>
            <a:endParaRPr lang="es-MX"/>
          </a:p>
        </p:txBody>
      </p:sp>
    </p:spTree>
    <p:extLst>
      <p:ext uri="{BB962C8B-B14F-4D97-AF65-F5344CB8AC3E}">
        <p14:creationId xmlns:p14="http://schemas.microsoft.com/office/powerpoint/2010/main" val="3844672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2ECB176-7814-4FDA-BC0A-961A986B2671}" type="datetimeFigureOut">
              <a:rPr lang="es-MX" smtClean="0"/>
              <a:t>10/04/2024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8E1801B1-0434-4D2B-9430-CFA1D9BE5489}" type="slidenum">
              <a:rPr lang="es-MX" smtClean="0"/>
              <a:t>‹Nº›</a:t>
            </a:fld>
            <a:endParaRPr lang="es-MX"/>
          </a:p>
        </p:txBody>
      </p:sp>
    </p:spTree>
    <p:extLst>
      <p:ext uri="{BB962C8B-B14F-4D97-AF65-F5344CB8AC3E}">
        <p14:creationId xmlns:p14="http://schemas.microsoft.com/office/powerpoint/2010/main" val="2367200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ECB176-7814-4FDA-BC0A-961A986B2671}" type="datetimeFigureOut">
              <a:rPr lang="es-MX" smtClean="0"/>
              <a:t>10/04/2024</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E1801B1-0434-4D2B-9430-CFA1D9BE5489}" type="slidenum">
              <a:rPr lang="es-MX" smtClean="0"/>
              <a:t>‹Nº›</a:t>
            </a:fld>
            <a:endParaRPr lang="es-MX"/>
          </a:p>
        </p:txBody>
      </p:sp>
    </p:spTree>
    <p:extLst>
      <p:ext uri="{BB962C8B-B14F-4D97-AF65-F5344CB8AC3E}">
        <p14:creationId xmlns:p14="http://schemas.microsoft.com/office/powerpoint/2010/main" val="276004999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un.org/development/desa/indigenouspeoples/wp-content/uploads/sites/19/2018/04/Indigenous-Languages.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6DE2CC-C017-4348-A5B3-57E768FEFFC1}"/>
              </a:ext>
            </a:extLst>
          </p:cNvPr>
          <p:cNvSpPr>
            <a:spLocks noGrp="1"/>
          </p:cNvSpPr>
          <p:nvPr>
            <p:ph type="ctrTitle"/>
          </p:nvPr>
        </p:nvSpPr>
        <p:spPr>
          <a:xfrm>
            <a:off x="2489982" y="1181686"/>
            <a:ext cx="8178018" cy="1097280"/>
          </a:xfrm>
        </p:spPr>
        <p:txBody>
          <a:bodyPr>
            <a:normAutofit/>
          </a:bodyPr>
          <a:lstStyle/>
          <a:p>
            <a:r>
              <a:rPr lang="es-MX" sz="3600" dirty="0"/>
              <a:t>Diversidad de lenguas indígenas </a:t>
            </a:r>
          </a:p>
        </p:txBody>
      </p:sp>
      <p:sp>
        <p:nvSpPr>
          <p:cNvPr id="3" name="Subtítulo 2">
            <a:extLst>
              <a:ext uri="{FF2B5EF4-FFF2-40B4-BE49-F238E27FC236}">
                <a16:creationId xmlns:a16="http://schemas.microsoft.com/office/drawing/2014/main" id="{F81DDB62-4592-46D1-93AB-22160EB3B58B}"/>
              </a:ext>
            </a:extLst>
          </p:cNvPr>
          <p:cNvSpPr>
            <a:spLocks noGrp="1"/>
          </p:cNvSpPr>
          <p:nvPr>
            <p:ph type="subTitle" idx="1"/>
          </p:nvPr>
        </p:nvSpPr>
        <p:spPr>
          <a:xfrm>
            <a:off x="1404730" y="2756453"/>
            <a:ext cx="7869273" cy="2391280"/>
          </a:xfrm>
        </p:spPr>
        <p:txBody>
          <a:bodyPr>
            <a:normAutofit fontScale="62500" lnSpcReduction="20000"/>
          </a:bodyPr>
          <a:lstStyle/>
          <a:p>
            <a:pPr algn="just"/>
            <a:r>
              <a:rPr lang="es-MX" sz="3300" b="0" i="0" dirty="0">
                <a:solidFill>
                  <a:srgbClr val="212121"/>
                </a:solidFill>
                <a:effectLst/>
                <a:latin typeface="Arial" panose="020B0604020202020204" pitchFamily="34" charset="0"/>
                <a:cs typeface="Arial" panose="020B0604020202020204" pitchFamily="34" charset="0"/>
              </a:rPr>
              <a:t>Para los pueblos indígenas, las lenguas no son únicamente símbolos de identidad y pertenencia a un grupo, sino también vehículos de valores éticos. Constituyen la trama de los sistemas de conocimientos mediante los cuales estos pueblos forman un todo con la tierra y son cruciales para su supervivencia. El futuro de sus jóvenes depende de ellas.</a:t>
            </a:r>
          </a:p>
          <a:p>
            <a:br>
              <a:rPr lang="es-MX" b="0" i="0" dirty="0">
                <a:solidFill>
                  <a:srgbClr val="212121"/>
                </a:solidFill>
                <a:effectLst/>
                <a:latin typeface="Inter"/>
              </a:rPr>
            </a:br>
            <a:endParaRPr lang="es-MX" dirty="0"/>
          </a:p>
        </p:txBody>
      </p:sp>
      <p:pic>
        <p:nvPicPr>
          <p:cNvPr id="5" name="Imagen 4">
            <a:extLst>
              <a:ext uri="{FF2B5EF4-FFF2-40B4-BE49-F238E27FC236}">
                <a16:creationId xmlns:a16="http://schemas.microsoft.com/office/drawing/2014/main" id="{7504B96C-F402-46CF-9D34-95B3851F3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730" y="4761834"/>
            <a:ext cx="4389500" cy="1828959"/>
          </a:xfrm>
          <a:prstGeom prst="rect">
            <a:avLst/>
          </a:prstGeom>
        </p:spPr>
      </p:pic>
    </p:spTree>
    <p:extLst>
      <p:ext uri="{BB962C8B-B14F-4D97-AF65-F5344CB8AC3E}">
        <p14:creationId xmlns:p14="http://schemas.microsoft.com/office/powerpoint/2010/main" val="743260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A7BB4F-E505-46E7-840B-AEFF6A4B3EAD}"/>
              </a:ext>
            </a:extLst>
          </p:cNvPr>
          <p:cNvSpPr>
            <a:spLocks noGrp="1"/>
          </p:cNvSpPr>
          <p:nvPr>
            <p:ph type="title"/>
          </p:nvPr>
        </p:nvSpPr>
        <p:spPr/>
        <p:txBody>
          <a:bodyPr/>
          <a:lstStyle/>
          <a:p>
            <a:r>
              <a:rPr lang="es-MX" dirty="0"/>
              <a:t>Lenguas que se hablan en México</a:t>
            </a:r>
          </a:p>
        </p:txBody>
      </p:sp>
      <p:sp>
        <p:nvSpPr>
          <p:cNvPr id="3" name="Marcador de contenido 2">
            <a:extLst>
              <a:ext uri="{FF2B5EF4-FFF2-40B4-BE49-F238E27FC236}">
                <a16:creationId xmlns:a16="http://schemas.microsoft.com/office/drawing/2014/main" id="{DB3F3407-AE0B-4B58-95D4-2470FE4A477C}"/>
              </a:ext>
            </a:extLst>
          </p:cNvPr>
          <p:cNvSpPr>
            <a:spLocks noGrp="1"/>
          </p:cNvSpPr>
          <p:nvPr>
            <p:ph idx="1"/>
          </p:nvPr>
        </p:nvSpPr>
        <p:spPr/>
        <p:txBody>
          <a:bodyPr/>
          <a:lstStyle/>
          <a:p>
            <a:pPr algn="l"/>
            <a:r>
              <a:rPr lang="es-MX" b="0" i="0" dirty="0">
                <a:effectLst/>
                <a:latin typeface="Open Sans" panose="020B0604020202020204" pitchFamily="34" charset="0"/>
              </a:rPr>
              <a:t>Los pueblos indígenas son grupos sociales y culturales distintos que comparten vínculos ancestrales colectivos con la tierra y los recursos naturales donde viven, ocupan o desde los cuales han sido desplazados.</a:t>
            </a:r>
            <a:r>
              <a:rPr lang="es-MX" b="0" i="0" dirty="0">
                <a:effectLst/>
                <a:latin typeface="Open Sans" panose="020B0606030504020204" pitchFamily="34" charset="0"/>
              </a:rPr>
              <a:t> La tierra en la que viven y los recursos naturales de los que dependen están inextricablemente vinculados a su identidad, cultura y medios de subsistencia, así como también a su bienestar físico y espiritual.</a:t>
            </a:r>
          </a:p>
          <a:p>
            <a:pPr algn="l"/>
            <a:r>
              <a:rPr lang="es-MX" b="0" i="0" dirty="0">
                <a:effectLst/>
                <a:latin typeface="Open Sans" panose="020B0606030504020204" pitchFamily="34" charset="0"/>
              </a:rPr>
              <a:t>Numerosos pueblos indígenas aún mantienen un idioma distinto del idioma o los idiomas oficiales del país o la región en que residen; sin embargo, muchos también han perdido sus lenguas nativas o están al borde de la extinción debido al desalojo de sus tierras o a la reubicación en otros territorios. Hablan más de </a:t>
            </a:r>
            <a:r>
              <a:rPr lang="es-MX" b="0" i="0" u="none" strike="noStrike" dirty="0">
                <a:solidFill>
                  <a:srgbClr val="0071BC"/>
                </a:solidFill>
                <a:effectLst/>
                <a:latin typeface="Open Sans" panose="020B0606030504020204" pitchFamily="34" charset="0"/>
                <a:hlinkClick r:id="rId2"/>
              </a:rPr>
              <a:t>4000 de los 7000 idiomas que existen en el mundo</a:t>
            </a:r>
            <a:endParaRPr lang="es-MX" b="0" i="0" dirty="0">
              <a:effectLst/>
              <a:latin typeface="Open Sans" panose="020B0604020202020204" pitchFamily="34" charset="0"/>
            </a:endParaRPr>
          </a:p>
        </p:txBody>
      </p:sp>
      <p:pic>
        <p:nvPicPr>
          <p:cNvPr id="5" name="Imagen 4">
            <a:extLst>
              <a:ext uri="{FF2B5EF4-FFF2-40B4-BE49-F238E27FC236}">
                <a16:creationId xmlns:a16="http://schemas.microsoft.com/office/drawing/2014/main" id="{372C5DE5-ABCF-43BB-BB40-059111A42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8912" y="178806"/>
            <a:ext cx="3006770" cy="2006079"/>
          </a:xfrm>
          <a:prstGeom prst="rect">
            <a:avLst/>
          </a:prstGeom>
        </p:spPr>
      </p:pic>
    </p:spTree>
    <p:extLst>
      <p:ext uri="{BB962C8B-B14F-4D97-AF65-F5344CB8AC3E}">
        <p14:creationId xmlns:p14="http://schemas.microsoft.com/office/powerpoint/2010/main" val="2914965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8">
            <a:extLst>
              <a:ext uri="{FF2B5EF4-FFF2-40B4-BE49-F238E27FC236}">
                <a16:creationId xmlns:a16="http://schemas.microsoft.com/office/drawing/2014/main" id="{9AD17B53-94F0-48C4-AE11-06F9C073ED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6132" y="861391"/>
            <a:ext cx="6343375" cy="4757531"/>
          </a:xfrm>
        </p:spPr>
      </p:pic>
    </p:spTree>
    <p:extLst>
      <p:ext uri="{BB962C8B-B14F-4D97-AF65-F5344CB8AC3E}">
        <p14:creationId xmlns:p14="http://schemas.microsoft.com/office/powerpoint/2010/main" val="1689738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3C538CB5-8FE3-47E2-A44C-2367AB6DAA31}"/>
              </a:ext>
            </a:extLst>
          </p:cNvPr>
          <p:cNvSpPr>
            <a:spLocks noGrp="1"/>
          </p:cNvSpPr>
          <p:nvPr>
            <p:ph idx="1"/>
          </p:nvPr>
        </p:nvSpPr>
        <p:spPr>
          <a:xfrm>
            <a:off x="4314221" y="110836"/>
            <a:ext cx="4805715" cy="6747163"/>
          </a:xfrm>
        </p:spPr>
        <p:txBody>
          <a:bodyPr>
            <a:noAutofit/>
          </a:bodyPr>
          <a:lstStyle/>
          <a:p>
            <a:pPr marL="0" indent="0">
              <a:buNone/>
            </a:pPr>
            <a:r>
              <a:rPr lang="es-MX" sz="2400" dirty="0">
                <a:effectLst/>
                <a:latin typeface="Arial" panose="020B0604020202020204" pitchFamily="34" charset="0"/>
                <a:cs typeface="Arial" panose="020B0604020202020204" pitchFamily="34" charset="0"/>
              </a:rPr>
              <a:t>México se ubica entre los países con mayor diversidad cultural y entre los ocho en donde se concentra la mitad de todas las lenguas del mundo. México cuenta con una importante riqueza cultural y lingüística. Actualmente, sin tomar en cuenta las variantes dialectales, hay consenso en la existencia de por lo menos 68 lenguas indígenas, de las cuales alrededor de 23 de ellas están en situación de riesgo por las condiciones adversas en las que se han dado sus relaciones con la sociedad no indígena.</a:t>
            </a:r>
            <a:br>
              <a:rPr lang="es-MX" sz="2400" dirty="0">
                <a:effectLst/>
                <a:latin typeface="Arial" panose="020B0604020202020204" pitchFamily="34" charset="0"/>
                <a:cs typeface="Arial" panose="020B0604020202020204" pitchFamily="34" charset="0"/>
              </a:rPr>
            </a:br>
            <a:endParaRPr lang="es-MX" sz="2400" dirty="0">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718B8254-A698-46A8-A84D-A4FE3611F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22" y="0"/>
            <a:ext cx="4114799" cy="7300625"/>
          </a:xfrm>
          <a:prstGeom prst="rect">
            <a:avLst/>
          </a:prstGeom>
        </p:spPr>
      </p:pic>
    </p:spTree>
    <p:extLst>
      <p:ext uri="{BB962C8B-B14F-4D97-AF65-F5344CB8AC3E}">
        <p14:creationId xmlns:p14="http://schemas.microsoft.com/office/powerpoint/2010/main" val="1077235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E803485-1254-4EBF-817A-4BE9BA383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78229" cy="5500254"/>
          </a:xfrm>
          <a:prstGeom prst="rect">
            <a:avLst/>
          </a:prstGeom>
        </p:spPr>
      </p:pic>
      <p:sp>
        <p:nvSpPr>
          <p:cNvPr id="2" name="Título 1">
            <a:extLst>
              <a:ext uri="{FF2B5EF4-FFF2-40B4-BE49-F238E27FC236}">
                <a16:creationId xmlns:a16="http://schemas.microsoft.com/office/drawing/2014/main" id="{5CC7A379-B09D-4DC2-89AD-5C83ED18899D}"/>
              </a:ext>
            </a:extLst>
          </p:cNvPr>
          <p:cNvSpPr>
            <a:spLocks noGrp="1"/>
          </p:cNvSpPr>
          <p:nvPr>
            <p:ph type="title"/>
          </p:nvPr>
        </p:nvSpPr>
        <p:spPr/>
        <p:txBody>
          <a:bodyPr/>
          <a:lstStyle/>
          <a:p>
            <a:r>
              <a:rPr lang="es-MX" dirty="0"/>
              <a:t>Lenguas en riesgo </a:t>
            </a:r>
          </a:p>
        </p:txBody>
      </p:sp>
      <p:sp>
        <p:nvSpPr>
          <p:cNvPr id="3" name="Marcador de contenido 2">
            <a:extLst>
              <a:ext uri="{FF2B5EF4-FFF2-40B4-BE49-F238E27FC236}">
                <a16:creationId xmlns:a16="http://schemas.microsoft.com/office/drawing/2014/main" id="{CEE48A9B-EE43-488D-9EAD-A0F8B71A4669}"/>
              </a:ext>
            </a:extLst>
          </p:cNvPr>
          <p:cNvSpPr>
            <a:spLocks noGrp="1"/>
          </p:cNvSpPr>
          <p:nvPr>
            <p:ph idx="1"/>
          </p:nvPr>
        </p:nvSpPr>
        <p:spPr/>
        <p:txBody>
          <a:bodyPr>
            <a:normAutofit/>
          </a:bodyPr>
          <a:lstStyle/>
          <a:p>
            <a:r>
              <a:rPr lang="es-MX" sz="2400" b="1" dirty="0">
                <a:solidFill>
                  <a:schemeClr val="tx1">
                    <a:lumMod val="95000"/>
                    <a:lumOff val="5000"/>
                  </a:schemeClr>
                </a:solidFill>
                <a:effectLst/>
              </a:rPr>
              <a:t>Las más amenazadas son cakchiquel, chichimeca </a:t>
            </a:r>
            <a:r>
              <a:rPr lang="es-MX" sz="2400" b="1" dirty="0" err="1">
                <a:solidFill>
                  <a:schemeClr val="tx1">
                    <a:lumMod val="95000"/>
                    <a:lumOff val="5000"/>
                  </a:schemeClr>
                </a:solidFill>
                <a:effectLst/>
              </a:rPr>
              <a:t>jonaz</a:t>
            </a:r>
            <a:r>
              <a:rPr lang="es-MX" sz="2400" b="1" dirty="0">
                <a:solidFill>
                  <a:schemeClr val="tx1">
                    <a:lumMod val="95000"/>
                    <a:lumOff val="5000"/>
                  </a:schemeClr>
                </a:solidFill>
                <a:effectLst/>
              </a:rPr>
              <a:t>, chocho, chuj, </a:t>
            </a:r>
            <a:r>
              <a:rPr lang="es-MX" sz="2400" b="1" dirty="0" err="1">
                <a:solidFill>
                  <a:schemeClr val="tx1">
                    <a:lumMod val="95000"/>
                    <a:lumOff val="5000"/>
                  </a:schemeClr>
                </a:solidFill>
                <a:effectLst/>
              </a:rPr>
              <a:t>cochimí</a:t>
            </a:r>
            <a:r>
              <a:rPr lang="es-MX" sz="2400" b="1" dirty="0">
                <a:solidFill>
                  <a:schemeClr val="tx1">
                    <a:lumMod val="95000"/>
                    <a:lumOff val="5000"/>
                  </a:schemeClr>
                </a:solidFill>
                <a:effectLst/>
              </a:rPr>
              <a:t>, </a:t>
            </a:r>
            <a:r>
              <a:rPr lang="es-MX" sz="2400" b="1" dirty="0" err="1">
                <a:solidFill>
                  <a:schemeClr val="tx1">
                    <a:lumMod val="95000"/>
                    <a:lumOff val="5000"/>
                  </a:schemeClr>
                </a:solidFill>
                <a:effectLst/>
              </a:rPr>
              <a:t>cucapá</a:t>
            </a:r>
            <a:r>
              <a:rPr lang="es-MX" sz="2400" b="1" dirty="0">
                <a:solidFill>
                  <a:schemeClr val="tx1">
                    <a:lumMod val="95000"/>
                    <a:lumOff val="5000"/>
                  </a:schemeClr>
                </a:solidFill>
                <a:effectLst/>
              </a:rPr>
              <a:t>, guarijío, </a:t>
            </a:r>
            <a:r>
              <a:rPr lang="es-MX" sz="2400" b="1" dirty="0" err="1">
                <a:solidFill>
                  <a:schemeClr val="tx1">
                    <a:lumMod val="95000"/>
                    <a:lumOff val="5000"/>
                  </a:schemeClr>
                </a:solidFill>
                <a:effectLst/>
              </a:rPr>
              <a:t>ixcateco</a:t>
            </a:r>
            <a:r>
              <a:rPr lang="es-MX" sz="2400" b="1" dirty="0">
                <a:solidFill>
                  <a:schemeClr val="tx1">
                    <a:lumMod val="95000"/>
                    <a:lumOff val="5000"/>
                  </a:schemeClr>
                </a:solidFill>
                <a:effectLst/>
              </a:rPr>
              <a:t>, ixil, jacalteco, </a:t>
            </a:r>
            <a:r>
              <a:rPr lang="es-MX" sz="2400" b="1" dirty="0" err="1">
                <a:solidFill>
                  <a:schemeClr val="tx1">
                    <a:lumMod val="95000"/>
                    <a:lumOff val="5000"/>
                  </a:schemeClr>
                </a:solidFill>
                <a:effectLst/>
              </a:rPr>
              <a:t>kekchí</a:t>
            </a:r>
            <a:r>
              <a:rPr lang="es-MX" sz="2400" b="1" dirty="0">
                <a:solidFill>
                  <a:schemeClr val="tx1">
                    <a:lumMod val="95000"/>
                    <a:lumOff val="5000"/>
                  </a:schemeClr>
                </a:solidFill>
                <a:effectLst/>
              </a:rPr>
              <a:t>, </a:t>
            </a:r>
            <a:r>
              <a:rPr lang="es-MX" sz="2400" b="1" dirty="0" err="1">
                <a:solidFill>
                  <a:schemeClr val="tx1">
                    <a:lumMod val="95000"/>
                    <a:lumOff val="5000"/>
                  </a:schemeClr>
                </a:solidFill>
                <a:effectLst/>
              </a:rPr>
              <a:t>kicapú</a:t>
            </a:r>
            <a:r>
              <a:rPr lang="es-MX" sz="2400" b="1" dirty="0">
                <a:solidFill>
                  <a:schemeClr val="tx1">
                    <a:lumMod val="95000"/>
                    <a:lumOff val="5000"/>
                  </a:schemeClr>
                </a:solidFill>
                <a:effectLst/>
              </a:rPr>
              <a:t>, kiliwa, kumiai, lacandón, matlatzinca, mocho, </a:t>
            </a:r>
            <a:r>
              <a:rPr lang="es-MX" sz="2400" b="1" dirty="0" err="1">
                <a:solidFill>
                  <a:schemeClr val="tx1">
                    <a:lumMod val="95000"/>
                    <a:lumOff val="5000"/>
                  </a:schemeClr>
                </a:solidFill>
                <a:effectLst/>
              </a:rPr>
              <a:t>pa</a:t>
            </a:r>
            <a:r>
              <a:rPr lang="es-MX" sz="2400" b="1" dirty="0">
                <a:solidFill>
                  <a:schemeClr val="tx1">
                    <a:lumMod val="95000"/>
                    <a:lumOff val="5000"/>
                  </a:schemeClr>
                </a:solidFill>
                <a:effectLst/>
              </a:rPr>
              <a:t> </a:t>
            </a:r>
            <a:r>
              <a:rPr lang="es-MX" sz="2400" b="1" dirty="0" err="1">
                <a:solidFill>
                  <a:schemeClr val="tx1">
                    <a:lumMod val="95000"/>
                    <a:lumOff val="5000"/>
                  </a:schemeClr>
                </a:solidFill>
                <a:effectLst/>
              </a:rPr>
              <a:t>ipai</a:t>
            </a:r>
            <a:r>
              <a:rPr lang="es-MX" sz="2400" b="1" dirty="0">
                <a:solidFill>
                  <a:schemeClr val="tx1">
                    <a:lumMod val="95000"/>
                    <a:lumOff val="5000"/>
                  </a:schemeClr>
                </a:solidFill>
                <a:effectLst/>
              </a:rPr>
              <a:t>, pápago, pima, quiché, seri y tlahuica.</a:t>
            </a:r>
          </a:p>
          <a:p>
            <a:br>
              <a:rPr lang="es-MX" sz="2400" dirty="0">
                <a:effectLst/>
              </a:rPr>
            </a:br>
            <a:endParaRPr lang="es-MX" sz="2400" dirty="0"/>
          </a:p>
        </p:txBody>
      </p:sp>
    </p:spTree>
    <p:extLst>
      <p:ext uri="{BB962C8B-B14F-4D97-AF65-F5344CB8AC3E}">
        <p14:creationId xmlns:p14="http://schemas.microsoft.com/office/powerpoint/2010/main" val="3593332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2A359E-725B-43E0-BD31-1EF16F7A4917}"/>
              </a:ext>
            </a:extLst>
          </p:cNvPr>
          <p:cNvSpPr>
            <a:spLocks noGrp="1"/>
          </p:cNvSpPr>
          <p:nvPr>
            <p:ph type="title"/>
          </p:nvPr>
        </p:nvSpPr>
        <p:spPr/>
        <p:txBody>
          <a:bodyPr/>
          <a:lstStyle/>
          <a:p>
            <a:r>
              <a:rPr lang="es-MX" dirty="0"/>
              <a:t>Actividad</a:t>
            </a:r>
          </a:p>
        </p:txBody>
      </p:sp>
      <p:sp>
        <p:nvSpPr>
          <p:cNvPr id="3" name="Marcador de contenido 2">
            <a:extLst>
              <a:ext uri="{FF2B5EF4-FFF2-40B4-BE49-F238E27FC236}">
                <a16:creationId xmlns:a16="http://schemas.microsoft.com/office/drawing/2014/main" id="{18FC8909-07C3-497B-B1D5-9DE4AA0A6C6E}"/>
              </a:ext>
            </a:extLst>
          </p:cNvPr>
          <p:cNvSpPr>
            <a:spLocks noGrp="1"/>
          </p:cNvSpPr>
          <p:nvPr>
            <p:ph idx="1"/>
          </p:nvPr>
        </p:nvSpPr>
        <p:spPr/>
        <p:txBody>
          <a:bodyPr/>
          <a:lstStyle/>
          <a:p>
            <a:r>
              <a:rPr lang="es-MX" dirty="0"/>
              <a:t>Buscar personas indígenas que han destacado en lo social, cultural políticas entre otros áreas.</a:t>
            </a:r>
          </a:p>
          <a:p>
            <a:endParaRPr lang="es-MX" dirty="0"/>
          </a:p>
          <a:p>
            <a:r>
              <a:rPr lang="es-MX" dirty="0"/>
              <a:t>Buscar información y traer para la próxima clase hojas blancas e imágenes de ellos mínimo tres. </a:t>
            </a:r>
          </a:p>
        </p:txBody>
      </p:sp>
    </p:spTree>
    <p:extLst>
      <p:ext uri="{BB962C8B-B14F-4D97-AF65-F5344CB8AC3E}">
        <p14:creationId xmlns:p14="http://schemas.microsoft.com/office/powerpoint/2010/main" val="884115538"/>
      </p:ext>
    </p:extLst>
  </p:cSld>
  <p:clrMapOvr>
    <a:masterClrMapping/>
  </p:clrMapOvr>
</p:sld>
</file>

<file path=ppt/theme/theme1.xml><?xml version="1.0" encoding="utf-8"?>
<a:theme xmlns:a="http://schemas.openxmlformats.org/drawingml/2006/main" name="Faceta">
  <a:themeElements>
    <a:clrScheme name="Naranja amaril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113</TotalTime>
  <Words>391</Words>
  <Application>Microsoft Office PowerPoint</Application>
  <PresentationFormat>Panorámica</PresentationFormat>
  <Paragraphs>14</Paragraphs>
  <Slides>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Inter</vt:lpstr>
      <vt:lpstr>Open Sans</vt:lpstr>
      <vt:lpstr>Trebuchet MS</vt:lpstr>
      <vt:lpstr>Wingdings 3</vt:lpstr>
      <vt:lpstr>Faceta</vt:lpstr>
      <vt:lpstr>Diversidad de lenguas indígenas </vt:lpstr>
      <vt:lpstr>Lenguas que se hablan en México</vt:lpstr>
      <vt:lpstr>Presentación de PowerPoint</vt:lpstr>
      <vt:lpstr>Presentación de PowerPoint</vt:lpstr>
      <vt:lpstr>Lenguas en riesgo </vt:lpstr>
      <vt:lpstr>Actividad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Diversidad de lenguas indígenas</dc:title>
  <dc:creator>ADMIN</dc:creator>
  <cp:lastModifiedBy>ADMIN</cp:lastModifiedBy>
  <cp:revision>2</cp:revision>
  <dcterms:created xsi:type="dcterms:W3CDTF">2024-04-09T01:52:28Z</dcterms:created>
  <dcterms:modified xsi:type="dcterms:W3CDTF">2024-04-10T15:24:19Z</dcterms:modified>
</cp:coreProperties>
</file>