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3/22/24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46C117F-5CCF-4837-BE5F-2B92066CAFAF}" type="datetimeFigureOut">
              <a:rPr lang="en-US" dirty="0"/>
              <a:t>3/22/24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4EB90BD-B6CE-46B7-997F-7313B992CCDC}" type="datetimeFigureOut">
              <a:rPr lang="en-US" dirty="0"/>
              <a:t>3/22/24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DB9D11F-B188-461D-B23F-39381795C052}" type="datetimeFigureOut">
              <a:rPr lang="en-US" dirty="0"/>
              <a:t>3/22/24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‹Nº›</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2E6D8D9-55A2-4063-B0F3-121F44549695}" type="datetimeFigureOut">
              <a:rPr lang="en-US" dirty="0"/>
              <a:t>3/22/24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D4B24536-994D-4021-A283-9F449C0DB509}" type="datetimeFigureOut">
              <a:rPr lang="en-US" dirty="0"/>
              <a:t>3/22/24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3CBBBB78-C96F-47B7-AB17-D852CA960AC9}" type="datetimeFigureOut">
              <a:rPr lang="en-US" dirty="0"/>
              <a:t>3/22/24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3/22/24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3/22/24</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3/22/24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0578ACC-22D6-47C1-A373-4FD133E34F3C}" type="datetimeFigureOut">
              <a:rPr lang="en-US" dirty="0"/>
              <a:t>3/22/24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3/22/24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0322" y="3030008"/>
            <a:ext cx="4698355" cy="290617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594123" y="3030008"/>
            <a:ext cx="4700059" cy="290617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3/22/24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3/22/24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3/22/24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331444B-B92B-4E27-8C94-BB93EAF5CB18}" type="datetimeFigureOut">
              <a:rPr lang="en-US" dirty="0"/>
              <a:t>3/22/24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63EFA5E-FA76-400D-B3DC-F0BA90E6D107}" type="datetimeFigureOut">
              <a:rPr lang="en-US" dirty="0"/>
              <a:t>3/22/24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3/22/24</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CD8A7F-EE2E-B227-447A-BEF4346EDCAD}"/>
              </a:ext>
            </a:extLst>
          </p:cNvPr>
          <p:cNvSpPr>
            <a:spLocks noGrp="1"/>
          </p:cNvSpPr>
          <p:nvPr>
            <p:ph type="ctrTitle"/>
          </p:nvPr>
        </p:nvSpPr>
        <p:spPr/>
        <p:txBody>
          <a:bodyPr/>
          <a:lstStyle/>
          <a:p>
            <a:r>
              <a:rPr lang="es-419" dirty="0"/>
              <a:t>Primavera </a:t>
            </a:r>
            <a:endParaRPr lang="es-US" dirty="0"/>
          </a:p>
        </p:txBody>
      </p:sp>
      <p:sp>
        <p:nvSpPr>
          <p:cNvPr id="3" name="Subtítulo 2">
            <a:extLst>
              <a:ext uri="{FF2B5EF4-FFF2-40B4-BE49-F238E27FC236}">
                <a16:creationId xmlns:a16="http://schemas.microsoft.com/office/drawing/2014/main" id="{BA15880A-E480-1097-71E3-7F29EF547607}"/>
              </a:ext>
            </a:extLst>
          </p:cNvPr>
          <p:cNvSpPr>
            <a:spLocks noGrp="1"/>
          </p:cNvSpPr>
          <p:nvPr>
            <p:ph type="subTitle" idx="1"/>
          </p:nvPr>
        </p:nvSpPr>
        <p:spPr/>
        <p:txBody>
          <a:bodyPr/>
          <a:lstStyle/>
          <a:p>
            <a:r>
              <a:rPr lang="es-419" dirty="0"/>
              <a:t>De : Emiliano Valdez </a:t>
            </a:r>
          </a:p>
          <a:p>
            <a:r>
              <a:rPr lang="es-419" dirty="0"/>
              <a:t>Materia: tecnológica </a:t>
            </a:r>
            <a:endParaRPr lang="es-US" dirty="0"/>
          </a:p>
        </p:txBody>
      </p:sp>
    </p:spTree>
    <p:extLst>
      <p:ext uri="{BB962C8B-B14F-4D97-AF65-F5344CB8AC3E}">
        <p14:creationId xmlns:p14="http://schemas.microsoft.com/office/powerpoint/2010/main" val="34203070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ACD63D-93E2-01B4-3F22-0E153C281B10}"/>
              </a:ext>
            </a:extLst>
          </p:cNvPr>
          <p:cNvSpPr>
            <a:spLocks noGrp="1"/>
          </p:cNvSpPr>
          <p:nvPr>
            <p:ph type="title"/>
          </p:nvPr>
        </p:nvSpPr>
        <p:spPr/>
        <p:txBody>
          <a:bodyPr/>
          <a:lstStyle/>
          <a:p>
            <a:r>
              <a:rPr lang="es-419" dirty="0"/>
              <a:t>¿Qué son las estaciones del año? 🤔</a:t>
            </a:r>
            <a:endParaRPr lang="es-US" dirty="0"/>
          </a:p>
        </p:txBody>
      </p:sp>
      <p:pic>
        <p:nvPicPr>
          <p:cNvPr id="6" name="Marcador de contenido 5">
            <a:extLst>
              <a:ext uri="{FF2B5EF4-FFF2-40B4-BE49-F238E27FC236}">
                <a16:creationId xmlns:a16="http://schemas.microsoft.com/office/drawing/2014/main" id="{51767D3A-A514-0F3D-94A5-97FF1532F604}"/>
              </a:ext>
            </a:extLst>
          </p:cNvPr>
          <p:cNvPicPr>
            <a:picLocks noGrp="1" noChangeAspect="1"/>
          </p:cNvPicPr>
          <p:nvPr>
            <p:ph idx="1"/>
          </p:nvPr>
        </p:nvPicPr>
        <p:blipFill>
          <a:blip r:embed="rId2"/>
          <a:stretch>
            <a:fillRect/>
          </a:stretch>
        </p:blipFill>
        <p:spPr>
          <a:xfrm>
            <a:off x="4946250" y="2472944"/>
            <a:ext cx="5550703" cy="3113809"/>
          </a:xfrm>
        </p:spPr>
      </p:pic>
      <p:sp>
        <p:nvSpPr>
          <p:cNvPr id="3" name="Marcador de contenido 2">
            <a:extLst>
              <a:ext uri="{FF2B5EF4-FFF2-40B4-BE49-F238E27FC236}">
                <a16:creationId xmlns:a16="http://schemas.microsoft.com/office/drawing/2014/main" id="{F488BFD9-3C91-D4EF-00FA-45F3F41C9C15}"/>
              </a:ext>
            </a:extLst>
          </p:cNvPr>
          <p:cNvSpPr>
            <a:spLocks noGrp="1"/>
          </p:cNvSpPr>
          <p:nvPr>
            <p:ph type="body" sz="half" idx="2"/>
          </p:nvPr>
        </p:nvSpPr>
        <p:spPr/>
        <p:txBody>
          <a:bodyPr>
            <a:normAutofit/>
          </a:bodyPr>
          <a:lstStyle/>
          <a:p>
            <a:r>
              <a:rPr lang="es-US" sz="3200" b="0" i="0" u="none" strike="noStrike" dirty="0">
                <a:effectLst/>
                <a:latin typeface="Arial" panose="020B0604020202020204" pitchFamily="34" charset="0"/>
                <a:cs typeface="Arial" panose="020B0604020202020204" pitchFamily="34" charset="0"/>
              </a:rPr>
              <a:t>son las</a:t>
            </a:r>
            <a:r>
              <a:rPr lang="es-US" sz="3200" b="0" i="0" u="none" strike="noStrike" dirty="0">
                <a:solidFill>
                  <a:srgbClr val="BFBFBF"/>
                </a:solidFill>
                <a:effectLst/>
                <a:latin typeface="Arial" panose="020B0604020202020204" pitchFamily="34" charset="0"/>
                <a:cs typeface="Arial" panose="020B0604020202020204" pitchFamily="34" charset="0"/>
              </a:rPr>
              <a:t> </a:t>
            </a:r>
            <a:r>
              <a:rPr lang="es-US" sz="3200" b="0" i="0" u="none" strike="noStrike" dirty="0">
                <a:solidFill>
                  <a:srgbClr val="E2EEFF"/>
                </a:solidFill>
                <a:effectLst/>
                <a:latin typeface="Arial" panose="020B0604020202020204" pitchFamily="34" charset="0"/>
                <a:cs typeface="Arial" panose="020B0604020202020204" pitchFamily="34" charset="0"/>
              </a:rPr>
              <a:t>temporadas del año donde se presentan cambios en el clima y la cantidad de luz del día</a:t>
            </a:r>
            <a:r>
              <a:rPr lang="es-US" sz="3200" b="0" i="0" u="none" strike="noStrike" dirty="0">
                <a:solidFill>
                  <a:srgbClr val="BFBFBF"/>
                </a:solidFill>
                <a:effectLst/>
                <a:latin typeface="Arial" panose="020B0604020202020204" pitchFamily="34" charset="0"/>
                <a:cs typeface="Arial" panose="020B0604020202020204" pitchFamily="34" charset="0"/>
              </a:rPr>
              <a:t>. </a:t>
            </a:r>
            <a:endParaRPr lang="es-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28592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3F279-372D-ECCA-0538-8AE561CCE773}"/>
              </a:ext>
            </a:extLst>
          </p:cNvPr>
          <p:cNvSpPr>
            <a:spLocks noGrp="1"/>
          </p:cNvSpPr>
          <p:nvPr>
            <p:ph type="title"/>
          </p:nvPr>
        </p:nvSpPr>
        <p:spPr>
          <a:xfrm>
            <a:off x="680323" y="768347"/>
            <a:ext cx="9613857" cy="1080938"/>
          </a:xfrm>
        </p:spPr>
        <p:txBody>
          <a:bodyPr/>
          <a:lstStyle/>
          <a:p>
            <a:r>
              <a:rPr lang="es-419" dirty="0"/>
              <a:t>¿Qué es es la primavera?</a:t>
            </a:r>
            <a:endParaRPr lang="es-US" dirty="0"/>
          </a:p>
        </p:txBody>
      </p:sp>
      <p:pic>
        <p:nvPicPr>
          <p:cNvPr id="5" name="Marcador de posición de imagen 4">
            <a:extLst>
              <a:ext uri="{FF2B5EF4-FFF2-40B4-BE49-F238E27FC236}">
                <a16:creationId xmlns:a16="http://schemas.microsoft.com/office/drawing/2014/main" id="{97806F2B-A399-07C4-53EF-71FE6480B2E0}"/>
              </a:ext>
            </a:extLst>
          </p:cNvPr>
          <p:cNvPicPr>
            <a:picLocks noGrp="1" noChangeAspect="1"/>
          </p:cNvPicPr>
          <p:nvPr>
            <p:ph type="pic" idx="1"/>
          </p:nvPr>
        </p:nvPicPr>
        <p:blipFill>
          <a:blip r:embed="rId2"/>
          <a:srcRect l="3591" r="3591"/>
          <a:stretch/>
        </p:blipFill>
        <p:spPr>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Marcador de contenido 3">
            <a:extLst>
              <a:ext uri="{FF2B5EF4-FFF2-40B4-BE49-F238E27FC236}">
                <a16:creationId xmlns:a16="http://schemas.microsoft.com/office/drawing/2014/main" id="{0AA778BE-1E5C-5534-C012-739813207918}"/>
              </a:ext>
            </a:extLst>
          </p:cNvPr>
          <p:cNvSpPr>
            <a:spLocks noGrp="1"/>
          </p:cNvSpPr>
          <p:nvPr>
            <p:ph type="body" sz="half" idx="2"/>
          </p:nvPr>
        </p:nvSpPr>
        <p:spPr/>
        <p:txBody>
          <a:bodyPr>
            <a:normAutofit/>
          </a:bodyPr>
          <a:lstStyle/>
          <a:p>
            <a:r>
              <a:rPr lang="es-US" sz="2400" b="0" i="0" u="none" strike="noStrike" dirty="0">
                <a:effectLst/>
                <a:latin typeface="Arial" panose="020B0604020202020204" pitchFamily="34" charset="0"/>
                <a:cs typeface="Arial" panose="020B0604020202020204" pitchFamily="34" charset="0"/>
              </a:rPr>
              <a:t>Época templada del año, que en el hemisferio boreal corresponde a los meses de marzo, abril y mayo, y en el austral a los de septiembre, octubre y noviembre.</a:t>
            </a:r>
            <a:endParaRPr lang="es-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4860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49" name="Picture 20">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0" name="Picture 22">
            <a:extLst>
              <a:ext uri="{FF2B5EF4-FFF2-40B4-BE49-F238E27FC236}">
                <a16:creationId xmlns:a16="http://schemas.microsoft.com/office/drawing/2014/main" id="{C56FCE19-3103-4473-A92E-E38D00FCD0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51" name="Picture 24">
            <a:extLst>
              <a:ext uri="{FF2B5EF4-FFF2-40B4-BE49-F238E27FC236}">
                <a16:creationId xmlns:a16="http://schemas.microsoft.com/office/drawing/2014/main" id="{E909C556-FC01-4870-ABC0-8D5C17BD0F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52" name="Rectangle 26">
            <a:extLst>
              <a:ext uri="{FF2B5EF4-FFF2-40B4-BE49-F238E27FC236}">
                <a16:creationId xmlns:a16="http://schemas.microsoft.com/office/drawing/2014/main" id="{C6DB8A24-0DF2-4AB3-9191-C02AB6937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 name="Rectangle 28">
            <a:extLst>
              <a:ext uri="{FF2B5EF4-FFF2-40B4-BE49-F238E27FC236}">
                <a16:creationId xmlns:a16="http://schemas.microsoft.com/office/drawing/2014/main" id="{6924F406-F250-4FCF-A28E-52F364A5A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54" name="Group 30">
            <a:extLst>
              <a:ext uri="{FF2B5EF4-FFF2-40B4-BE49-F238E27FC236}">
                <a16:creationId xmlns:a16="http://schemas.microsoft.com/office/drawing/2014/main" id="{7A865E47-4365-4F21-B8EA-13B2C12BCB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32" name="Rectangle 31">
              <a:extLst>
                <a:ext uri="{FF2B5EF4-FFF2-40B4-BE49-F238E27FC236}">
                  <a16:creationId xmlns:a16="http://schemas.microsoft.com/office/drawing/2014/main" id="{0CE24988-BB27-40E5-A961-9FA7ED0DB9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32">
              <a:extLst>
                <a:ext uri="{FF2B5EF4-FFF2-40B4-BE49-F238E27FC236}">
                  <a16:creationId xmlns:a16="http://schemas.microsoft.com/office/drawing/2014/main" id="{80BDE80E-ADE0-4E16-8F80-306A15F4D3F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13" name="Marcador de texto 12">
            <a:extLst>
              <a:ext uri="{FF2B5EF4-FFF2-40B4-BE49-F238E27FC236}">
                <a16:creationId xmlns:a16="http://schemas.microsoft.com/office/drawing/2014/main" id="{15BD0B54-3FDB-9E81-8491-EC7773F351BD}"/>
              </a:ext>
            </a:extLst>
          </p:cNvPr>
          <p:cNvSpPr>
            <a:spLocks noGrp="1"/>
          </p:cNvSpPr>
          <p:nvPr>
            <p:ph type="body" sz="half" idx="2"/>
          </p:nvPr>
        </p:nvSpPr>
        <p:spPr>
          <a:xfrm>
            <a:off x="680322" y="2336873"/>
            <a:ext cx="5041628" cy="3599316"/>
          </a:xfrm>
        </p:spPr>
        <p:txBody>
          <a:bodyPr vert="horz" lIns="91440" tIns="45720" rIns="91440" bIns="45720" rtlCol="0">
            <a:normAutofit/>
          </a:bodyPr>
          <a:lstStyle/>
          <a:p>
            <a:pPr indent="-228600">
              <a:buFont typeface="Arial" panose="020B0604020202020204" pitchFamily="34" charset="0"/>
              <a:buChar char="•"/>
            </a:pPr>
            <a:r>
              <a:rPr lang="en-US" sz="3200" b="0" i="0" u="none" strike="noStrike" dirty="0">
                <a:effectLst/>
                <a:latin typeface="Arial" panose="020B0604020202020204" pitchFamily="34" charset="0"/>
                <a:cs typeface="Arial" panose="020B0604020202020204" pitchFamily="34" charset="0"/>
              </a:rPr>
              <a:t>la </a:t>
            </a:r>
            <a:r>
              <a:rPr lang="en-US" sz="3200" b="0" i="0" u="none" strike="noStrike" dirty="0" err="1">
                <a:effectLst/>
                <a:latin typeface="Arial" panose="020B0604020202020204" pitchFamily="34" charset="0"/>
                <a:cs typeface="Arial" panose="020B0604020202020204" pitchFamily="34" charset="0"/>
              </a:rPr>
              <a:t>temperatura</a:t>
            </a:r>
            <a:r>
              <a:rPr lang="en-US" sz="3200" b="0" i="0" u="none" strike="noStrike" dirty="0">
                <a:effectLst/>
                <a:latin typeface="Arial" panose="020B0604020202020204" pitchFamily="34" charset="0"/>
                <a:cs typeface="Arial" panose="020B0604020202020204" pitchFamily="34" charset="0"/>
              </a:rPr>
              <a:t> se </a:t>
            </a:r>
            <a:r>
              <a:rPr lang="en-US" sz="3200" b="0" i="0" u="none" strike="noStrike" dirty="0" err="1">
                <a:effectLst/>
                <a:latin typeface="Arial" panose="020B0604020202020204" pitchFamily="34" charset="0"/>
                <a:cs typeface="Arial" panose="020B0604020202020204" pitchFamily="34" charset="0"/>
              </a:rPr>
              <a:t>calienta</a:t>
            </a:r>
            <a:r>
              <a:rPr lang="en-US" sz="3200" b="0" i="0" u="none" strike="noStrike" dirty="0">
                <a:effectLst/>
                <a:latin typeface="Arial" panose="020B0604020202020204" pitchFamily="34" charset="0"/>
                <a:cs typeface="Arial" panose="020B0604020202020204" pitchFamily="34" charset="0"/>
              </a:rPr>
              <a:t>, el </a:t>
            </a:r>
            <a:r>
              <a:rPr lang="en-US" sz="3200" b="0" i="0" u="none" strike="noStrike" dirty="0" err="1">
                <a:effectLst/>
                <a:latin typeface="Arial" panose="020B0604020202020204" pitchFamily="34" charset="0"/>
                <a:cs typeface="Arial" panose="020B0604020202020204" pitchFamily="34" charset="0"/>
              </a:rPr>
              <a:t>aire</a:t>
            </a:r>
            <a:r>
              <a:rPr lang="en-US" sz="3200" b="0" i="0" u="none" strike="noStrike" dirty="0">
                <a:effectLst/>
                <a:latin typeface="Arial" panose="020B0604020202020204" pitchFamily="34" charset="0"/>
                <a:cs typeface="Arial" panose="020B0604020202020204" pitchFamily="34" charset="0"/>
              </a:rPr>
              <a:t> se </a:t>
            </a:r>
            <a:r>
              <a:rPr lang="en-US" sz="3200" b="0" i="0" u="none" strike="noStrike" dirty="0" err="1">
                <a:effectLst/>
                <a:latin typeface="Arial" panose="020B0604020202020204" pitchFamily="34" charset="0"/>
                <a:cs typeface="Arial" panose="020B0604020202020204" pitchFamily="34" charset="0"/>
              </a:rPr>
              <a:t>humedece</a:t>
            </a:r>
            <a:r>
              <a:rPr lang="en-US" sz="3200" b="0" i="0" u="none" strike="noStrike" dirty="0">
                <a:effectLst/>
                <a:latin typeface="Arial" panose="020B0604020202020204" pitchFamily="34" charset="0"/>
                <a:cs typeface="Arial" panose="020B0604020202020204" pitchFamily="34" charset="0"/>
              </a:rPr>
              <a:t> </a:t>
            </a:r>
            <a:r>
              <a:rPr lang="en-US" sz="3200" b="0" i="0" u="none" strike="noStrike" dirty="0" err="1">
                <a:effectLst/>
                <a:latin typeface="Arial" panose="020B0604020202020204" pitchFamily="34" charset="0"/>
                <a:cs typeface="Arial" panose="020B0604020202020204" pitchFamily="34" charset="0"/>
              </a:rPr>
              <a:t>más</a:t>
            </a:r>
            <a:r>
              <a:rPr lang="en-US" sz="3200" b="0" i="0" u="none" strike="noStrike" dirty="0">
                <a:effectLst/>
                <a:latin typeface="Arial" panose="020B0604020202020204" pitchFamily="34" charset="0"/>
                <a:cs typeface="Arial" panose="020B0604020202020204" pitchFamily="34" charset="0"/>
              </a:rPr>
              <a:t> </a:t>
            </a:r>
            <a:r>
              <a:rPr lang="en-US" sz="3200" b="0" i="0" u="none" strike="noStrike" dirty="0" err="1">
                <a:effectLst/>
                <a:latin typeface="Arial" panose="020B0604020202020204" pitchFamily="34" charset="0"/>
                <a:cs typeface="Arial" panose="020B0604020202020204" pitchFamily="34" charset="0"/>
              </a:rPr>
              <a:t>que</a:t>
            </a:r>
            <a:r>
              <a:rPr lang="en-US" sz="3200" b="0" i="0" u="none" strike="noStrike" dirty="0">
                <a:effectLst/>
                <a:latin typeface="Arial" panose="020B0604020202020204" pitchFamily="34" charset="0"/>
                <a:cs typeface="Arial" panose="020B0604020202020204" pitchFamily="34" charset="0"/>
              </a:rPr>
              <a:t> en </a:t>
            </a:r>
            <a:r>
              <a:rPr lang="en-US" sz="3200" b="0" i="0" u="none" strike="noStrike" dirty="0" err="1">
                <a:effectLst/>
                <a:latin typeface="Arial" panose="020B0604020202020204" pitchFamily="34" charset="0"/>
                <a:cs typeface="Arial" panose="020B0604020202020204" pitchFamily="34" charset="0"/>
              </a:rPr>
              <a:t>invierno</a:t>
            </a:r>
            <a:r>
              <a:rPr lang="en-US" sz="3200" b="0" i="0" u="none" strike="noStrike" dirty="0">
                <a:effectLst/>
                <a:latin typeface="Arial" panose="020B0604020202020204" pitchFamily="34" charset="0"/>
                <a:cs typeface="Arial" panose="020B0604020202020204" pitchFamily="34" charset="0"/>
              </a:rPr>
              <a:t>, </a:t>
            </a:r>
            <a:r>
              <a:rPr lang="en-US" sz="3200" b="0" i="0" u="none" strike="noStrike" dirty="0" err="1">
                <a:effectLst/>
                <a:latin typeface="Arial" panose="020B0604020202020204" pitchFamily="34" charset="0"/>
                <a:cs typeface="Arial" panose="020B0604020202020204" pitchFamily="34" charset="0"/>
              </a:rPr>
              <a:t>brotan</a:t>
            </a:r>
            <a:r>
              <a:rPr lang="en-US" sz="3200" b="0" i="0" u="none" strike="noStrike" dirty="0">
                <a:effectLst/>
                <a:latin typeface="Arial" panose="020B0604020202020204" pitchFamily="34" charset="0"/>
                <a:cs typeface="Arial" panose="020B0604020202020204" pitchFamily="34" charset="0"/>
              </a:rPr>
              <a:t> </a:t>
            </a:r>
            <a:r>
              <a:rPr lang="en-US" sz="3200" b="0" i="0" u="none" strike="noStrike" dirty="0" err="1">
                <a:effectLst/>
                <a:latin typeface="Arial" panose="020B0604020202020204" pitchFamily="34" charset="0"/>
                <a:cs typeface="Arial" panose="020B0604020202020204" pitchFamily="34" charset="0"/>
              </a:rPr>
              <a:t>nuevas</a:t>
            </a:r>
            <a:r>
              <a:rPr lang="en-US" sz="3200" b="0" i="0" u="none" strike="noStrike" dirty="0">
                <a:effectLst/>
                <a:latin typeface="Arial" panose="020B0604020202020204" pitchFamily="34" charset="0"/>
                <a:cs typeface="Arial" panose="020B0604020202020204" pitchFamily="34" charset="0"/>
              </a:rPr>
              <a:t> </a:t>
            </a:r>
            <a:r>
              <a:rPr lang="en-US" sz="3200" b="0" i="0" u="none" strike="noStrike" dirty="0" err="1">
                <a:effectLst/>
                <a:latin typeface="Arial" panose="020B0604020202020204" pitchFamily="34" charset="0"/>
                <a:cs typeface="Arial" panose="020B0604020202020204" pitchFamily="34" charset="0"/>
              </a:rPr>
              <a:t>hojas</a:t>
            </a:r>
            <a:r>
              <a:rPr lang="en-US" sz="3200" b="0" i="0" u="none" strike="noStrike" dirty="0">
                <a:effectLst/>
                <a:latin typeface="Arial" panose="020B0604020202020204" pitchFamily="34" charset="0"/>
                <a:cs typeface="Arial" panose="020B0604020202020204" pitchFamily="34" charset="0"/>
              </a:rPr>
              <a:t> en los </a:t>
            </a:r>
            <a:r>
              <a:rPr lang="en-US" sz="3200" b="0" i="0" u="none" strike="noStrike" dirty="0" err="1">
                <a:effectLst/>
                <a:latin typeface="Arial" panose="020B0604020202020204" pitchFamily="34" charset="0"/>
                <a:cs typeface="Arial" panose="020B0604020202020204" pitchFamily="34" charset="0"/>
              </a:rPr>
              <a:t>árboles</a:t>
            </a:r>
            <a:r>
              <a:rPr lang="en-US" sz="3200" b="0" i="0" u="none" strike="noStrike" dirty="0">
                <a:effectLst/>
                <a:latin typeface="Arial" panose="020B0604020202020204" pitchFamily="34" charset="0"/>
                <a:cs typeface="Arial" panose="020B0604020202020204" pitchFamily="34" charset="0"/>
              </a:rPr>
              <a:t> y las </a:t>
            </a:r>
            <a:r>
              <a:rPr lang="en-US" sz="3200" b="0" i="0" u="none" strike="noStrike" dirty="0" err="1">
                <a:effectLst/>
                <a:latin typeface="Arial" panose="020B0604020202020204" pitchFamily="34" charset="0"/>
                <a:cs typeface="Arial" panose="020B0604020202020204" pitchFamily="34" charset="0"/>
              </a:rPr>
              <a:t>flores</a:t>
            </a:r>
            <a:r>
              <a:rPr lang="en-US" sz="3200" b="0" i="0" u="none" strike="noStrike" dirty="0">
                <a:effectLst/>
                <a:latin typeface="Arial" panose="020B0604020202020204" pitchFamily="34" charset="0"/>
                <a:cs typeface="Arial" panose="020B0604020202020204" pitchFamily="34" charset="0"/>
              </a:rPr>
              <a:t> se </a:t>
            </a:r>
            <a:r>
              <a:rPr lang="en-US" sz="3200" b="0" i="0" u="none" strike="noStrike" dirty="0" err="1">
                <a:effectLst/>
                <a:latin typeface="Arial" panose="020B0604020202020204" pitchFamily="34" charset="0"/>
                <a:cs typeface="Arial" panose="020B0604020202020204" pitchFamily="34" charset="0"/>
              </a:rPr>
              <a:t>abren</a:t>
            </a:r>
            <a:r>
              <a:rPr lang="en-US" sz="3200" b="0" i="0" u="none" strike="noStrike" dirty="0">
                <a:effectLst/>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pic>
        <p:nvPicPr>
          <p:cNvPr id="16" name="Marcador de contenido 15">
            <a:extLst>
              <a:ext uri="{FF2B5EF4-FFF2-40B4-BE49-F238E27FC236}">
                <a16:creationId xmlns:a16="http://schemas.microsoft.com/office/drawing/2014/main" id="{CF23C4AF-C8FE-D882-45FF-9CB311E81FFD}"/>
              </a:ext>
            </a:extLst>
          </p:cNvPr>
          <p:cNvPicPr>
            <a:picLocks noGrp="1" noChangeAspect="1"/>
          </p:cNvPicPr>
          <p:nvPr>
            <p:ph idx="1"/>
          </p:nvPr>
        </p:nvPicPr>
        <p:blipFill rotWithShape="1">
          <a:blip r:embed="rId5"/>
          <a:srcRect t="13227" r="2" b="11660"/>
          <a:stretch/>
        </p:blipFill>
        <p:spPr>
          <a:xfrm>
            <a:off x="6096000" y="10"/>
            <a:ext cx="6092823" cy="6856310"/>
          </a:xfrm>
          <a:prstGeom prst="rect">
            <a:avLst/>
          </a:prstGeom>
          <a:ln>
            <a:noFill/>
          </a:ln>
          <a:effectLst/>
        </p:spPr>
      </p:pic>
      <p:sp>
        <p:nvSpPr>
          <p:cNvPr id="56" name="Rectangle 34">
            <a:extLst>
              <a:ext uri="{FF2B5EF4-FFF2-40B4-BE49-F238E27FC236}">
                <a16:creationId xmlns:a16="http://schemas.microsoft.com/office/drawing/2014/main" id="{13BC1C09-8FD1-4619-B317-E9EED5E55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1202001E-9A20-A9E0-5111-7872C4A8186F}"/>
              </a:ext>
            </a:extLst>
          </p:cNvPr>
          <p:cNvSpPr>
            <a:spLocks noGrp="1"/>
          </p:cNvSpPr>
          <p:nvPr>
            <p:ph type="title"/>
          </p:nvPr>
        </p:nvSpPr>
        <p:spPr>
          <a:xfrm>
            <a:off x="680321" y="753228"/>
            <a:ext cx="5041629" cy="1080938"/>
          </a:xfrm>
        </p:spPr>
        <p:txBody>
          <a:bodyPr vert="horz" lIns="91440" tIns="45720" rIns="91440" bIns="45720" rtlCol="0" anchor="ctr">
            <a:normAutofit/>
          </a:bodyPr>
          <a:lstStyle/>
          <a:p>
            <a:r>
              <a:rPr lang="en-US"/>
              <a:t>¿Qué ocurre en la primavera? </a:t>
            </a:r>
          </a:p>
        </p:txBody>
      </p:sp>
      <p:pic>
        <p:nvPicPr>
          <p:cNvPr id="57" name="Picture 36">
            <a:extLst>
              <a:ext uri="{FF2B5EF4-FFF2-40B4-BE49-F238E27FC236}">
                <a16:creationId xmlns:a16="http://schemas.microsoft.com/office/drawing/2014/main" id="{D3143E80-C928-46DB-9299-0BD06348A9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Tree>
    <p:extLst>
      <p:ext uri="{BB962C8B-B14F-4D97-AF65-F5344CB8AC3E}">
        <p14:creationId xmlns:p14="http://schemas.microsoft.com/office/powerpoint/2010/main" val="46246121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0" dur="1000" fill="hold"/>
                                        <p:tgtEl>
                                          <p:spTgt spid="1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43" presetClass="entr" presetSubtype="0" fill="hold" grpId="0"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fade">
                                      <p:cBhvr>
                                        <p:cTn id="19" dur="100"/>
                                        <p:tgtEl>
                                          <p:spTgt spid="13">
                                            <p:txEl>
                                              <p:pRg st="0" end="0"/>
                                            </p:txEl>
                                          </p:spTgt>
                                        </p:tgtEl>
                                      </p:cBhvr>
                                    </p:animEffect>
                                    <p:anim calcmode="lin" valueType="num">
                                      <p:cBhvr>
                                        <p:cTn id="20" dur="4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1" dur="400" fill="hold"/>
                                        <p:tgtEl>
                                          <p:spTgt spid="13">
                                            <p:txEl>
                                              <p:pRg st="0" end="0"/>
                                            </p:txEl>
                                          </p:spTgt>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1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1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DED871-A739-2B0B-D2FE-3D59D6E788AE}"/>
              </a:ext>
            </a:extLst>
          </p:cNvPr>
          <p:cNvSpPr>
            <a:spLocks noGrp="1"/>
          </p:cNvSpPr>
          <p:nvPr>
            <p:ph type="title"/>
          </p:nvPr>
        </p:nvSpPr>
        <p:spPr/>
        <p:txBody>
          <a:bodyPr/>
          <a:lstStyle/>
          <a:p>
            <a:r>
              <a:rPr lang="es-419" dirty="0"/>
              <a:t>¿Cuál es la importancia de la primavera?</a:t>
            </a:r>
            <a:endParaRPr lang="es-US" dirty="0"/>
          </a:p>
        </p:txBody>
      </p:sp>
      <p:pic>
        <p:nvPicPr>
          <p:cNvPr id="5" name="Marcador de contenido 4">
            <a:extLst>
              <a:ext uri="{FF2B5EF4-FFF2-40B4-BE49-F238E27FC236}">
                <a16:creationId xmlns:a16="http://schemas.microsoft.com/office/drawing/2014/main" id="{D2D71FA7-3C19-F5C3-2776-32185FE47967}"/>
              </a:ext>
            </a:extLst>
          </p:cNvPr>
          <p:cNvPicPr>
            <a:picLocks noGrp="1" noChangeAspect="1"/>
          </p:cNvPicPr>
          <p:nvPr>
            <p:ph idx="1"/>
          </p:nvPr>
        </p:nvPicPr>
        <p:blipFill>
          <a:blip r:embed="rId2"/>
          <a:stretch>
            <a:fillRect/>
          </a:stretch>
        </p:blipFill>
        <p:spPr>
          <a:xfrm>
            <a:off x="5487250" y="2397950"/>
            <a:ext cx="4636211" cy="3477159"/>
          </a:xfrm>
        </p:spPr>
      </p:pic>
      <p:sp>
        <p:nvSpPr>
          <p:cNvPr id="4" name="Marcador de texto 3">
            <a:extLst>
              <a:ext uri="{FF2B5EF4-FFF2-40B4-BE49-F238E27FC236}">
                <a16:creationId xmlns:a16="http://schemas.microsoft.com/office/drawing/2014/main" id="{9C92C507-955F-0C8D-DBAA-098BF5F1A3D5}"/>
              </a:ext>
            </a:extLst>
          </p:cNvPr>
          <p:cNvSpPr>
            <a:spLocks noGrp="1"/>
          </p:cNvSpPr>
          <p:nvPr>
            <p:ph type="body" sz="half" idx="2"/>
          </p:nvPr>
        </p:nvSpPr>
        <p:spPr/>
        <p:txBody>
          <a:bodyPr>
            <a:normAutofit/>
          </a:bodyPr>
          <a:lstStyle/>
          <a:p>
            <a:r>
              <a:rPr lang="es-US" sz="2000" b="0" i="0" u="none" strike="noStrike" dirty="0">
                <a:effectLst/>
                <a:latin typeface="Arial" panose="020B0604020202020204" pitchFamily="34" charset="0"/>
                <a:cs typeface="Arial" panose="020B0604020202020204" pitchFamily="34" charset="0"/>
              </a:rPr>
              <a:t>Esta temporada se identifica tradicionalmente con el renacimiento de la naturaleza, un aumento de las temperaturas medias, el deshielo, la floración de las plantas, el despertar de los animales en hibernación y el regreso de las especies migratorias.</a:t>
            </a:r>
            <a:endParaRPr lang="es-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40038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C24115-9C9C-C66C-5117-B87877538DE5}"/>
              </a:ext>
            </a:extLst>
          </p:cNvPr>
          <p:cNvSpPr>
            <a:spLocks noGrp="1"/>
          </p:cNvSpPr>
          <p:nvPr>
            <p:ph type="title"/>
          </p:nvPr>
        </p:nvSpPr>
        <p:spPr/>
        <p:txBody>
          <a:bodyPr/>
          <a:lstStyle/>
          <a:p>
            <a:r>
              <a:rPr lang="es-419" dirty="0"/>
              <a:t>Imágenes de la primavera:</a:t>
            </a:r>
            <a:endParaRPr lang="es-US" dirty="0"/>
          </a:p>
        </p:txBody>
      </p:sp>
      <p:pic>
        <p:nvPicPr>
          <p:cNvPr id="7" name="Imagen 6">
            <a:extLst>
              <a:ext uri="{FF2B5EF4-FFF2-40B4-BE49-F238E27FC236}">
                <a16:creationId xmlns:a16="http://schemas.microsoft.com/office/drawing/2014/main" id="{C3836CEF-7EF0-1B3B-8C26-D211CC568913}"/>
              </a:ext>
            </a:extLst>
          </p:cNvPr>
          <p:cNvPicPr>
            <a:picLocks noChangeAspect="1"/>
          </p:cNvPicPr>
          <p:nvPr/>
        </p:nvPicPr>
        <p:blipFill>
          <a:blip r:embed="rId2"/>
          <a:stretch>
            <a:fillRect/>
          </a:stretch>
        </p:blipFill>
        <p:spPr>
          <a:xfrm>
            <a:off x="875448" y="2255118"/>
            <a:ext cx="4143113" cy="2347764"/>
          </a:xfrm>
          <a:prstGeom prst="rect">
            <a:avLst/>
          </a:prstGeom>
        </p:spPr>
      </p:pic>
      <p:pic>
        <p:nvPicPr>
          <p:cNvPr id="8" name="Imagen 7">
            <a:extLst>
              <a:ext uri="{FF2B5EF4-FFF2-40B4-BE49-F238E27FC236}">
                <a16:creationId xmlns:a16="http://schemas.microsoft.com/office/drawing/2014/main" id="{91CA2C84-F46A-2507-1E30-6572BB4DAD7D}"/>
              </a:ext>
            </a:extLst>
          </p:cNvPr>
          <p:cNvPicPr>
            <a:picLocks noChangeAspect="1"/>
          </p:cNvPicPr>
          <p:nvPr/>
        </p:nvPicPr>
        <p:blipFill>
          <a:blip r:embed="rId3"/>
          <a:stretch>
            <a:fillRect/>
          </a:stretch>
        </p:blipFill>
        <p:spPr>
          <a:xfrm>
            <a:off x="6891800" y="2122339"/>
            <a:ext cx="4424752" cy="2480543"/>
          </a:xfrm>
          <a:prstGeom prst="rect">
            <a:avLst/>
          </a:prstGeom>
        </p:spPr>
      </p:pic>
      <p:pic>
        <p:nvPicPr>
          <p:cNvPr id="9" name="Imagen 8">
            <a:extLst>
              <a:ext uri="{FF2B5EF4-FFF2-40B4-BE49-F238E27FC236}">
                <a16:creationId xmlns:a16="http://schemas.microsoft.com/office/drawing/2014/main" id="{B93F7FE1-6C8F-9C33-EB42-480A1FBE5D92}"/>
              </a:ext>
            </a:extLst>
          </p:cNvPr>
          <p:cNvPicPr>
            <a:picLocks noChangeAspect="1"/>
          </p:cNvPicPr>
          <p:nvPr/>
        </p:nvPicPr>
        <p:blipFill>
          <a:blip r:embed="rId4"/>
          <a:stretch>
            <a:fillRect/>
          </a:stretch>
        </p:blipFill>
        <p:spPr>
          <a:xfrm>
            <a:off x="4457095" y="4752109"/>
            <a:ext cx="2827800" cy="2120850"/>
          </a:xfrm>
          <a:prstGeom prst="rect">
            <a:avLst/>
          </a:prstGeom>
        </p:spPr>
      </p:pic>
    </p:spTree>
    <p:extLst>
      <p:ext uri="{BB962C8B-B14F-4D97-AF65-F5344CB8AC3E}">
        <p14:creationId xmlns:p14="http://schemas.microsoft.com/office/powerpoint/2010/main" val="14742280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D3E7D6D-F76F-B985-5BDF-C7FDB0D1D403}"/>
              </a:ext>
            </a:extLst>
          </p:cNvPr>
          <p:cNvSpPr>
            <a:spLocks noGrp="1"/>
          </p:cNvSpPr>
          <p:nvPr>
            <p:ph idx="4294967295"/>
          </p:nvPr>
        </p:nvSpPr>
        <p:spPr>
          <a:xfrm>
            <a:off x="982738" y="1629568"/>
            <a:ext cx="9613900" cy="3598863"/>
          </a:xfrm>
        </p:spPr>
        <p:txBody>
          <a:bodyPr>
            <a:normAutofit/>
          </a:bodyPr>
          <a:lstStyle/>
          <a:p>
            <a:r>
              <a:rPr lang="es-419" sz="5400" dirty="0">
                <a:latin typeface="Arial" panose="020B0604020202020204" pitchFamily="34" charset="0"/>
                <a:cs typeface="Arial" panose="020B0604020202020204" pitchFamily="34" charset="0"/>
              </a:rPr>
              <a:t>Muchas gracias por su atención 👍🏽</a:t>
            </a:r>
            <a:endParaRPr lang="es-US"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69752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theme/theme1.xml><?xml version="1.0" encoding="utf-8"?>
<a:theme xmlns:a="http://schemas.openxmlformats.org/drawingml/2006/main" name="Berlí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Panorámica</PresentationFormat>
  <Slides>7</Slides>
  <Notes>0</Notes>
  <HiddenSlides>0</HiddenSlide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Berlín</vt:lpstr>
      <vt:lpstr>Primavera </vt:lpstr>
      <vt:lpstr>¿Qué son las estaciones del año? 🤔</vt:lpstr>
      <vt:lpstr>¿Qué es es la primavera?</vt:lpstr>
      <vt:lpstr>¿Qué ocurre en la primavera? </vt:lpstr>
      <vt:lpstr>¿Cuál es la importancia de la primavera?</vt:lpstr>
      <vt:lpstr>Imágenes de la primavera: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Primavera </dc:title>
  <dc:creator>Kid2 Inei</dc:creator>
  <cp:lastModifiedBy>Kid2 Inei</cp:lastModifiedBy>
  <cp:revision>2</cp:revision>
  <dcterms:created xsi:type="dcterms:W3CDTF">2024-03-22T17:12:40Z</dcterms:created>
  <dcterms:modified xsi:type="dcterms:W3CDTF">2024-03-22T18:02:09Z</dcterms:modified>
</cp:coreProperties>
</file>