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FB24595-05B1-411A-8492-B686EFCF1C6E}" type="datetimeFigureOut">
              <a:rPr lang="es-MX" smtClean="0"/>
              <a:t>05/03/2024</a:t>
            </a:fld>
            <a:endParaRPr lang="es-MX"/>
          </a:p>
        </p:txBody>
      </p:sp>
      <p:sp>
        <p:nvSpPr>
          <p:cNvPr id="5" name="Footer Placeholder 4"/>
          <p:cNvSpPr>
            <a:spLocks noGrp="1"/>
          </p:cNvSpPr>
          <p:nvPr>
            <p:ph type="ftr" sz="quarter" idx="11"/>
          </p:nvPr>
        </p:nvSpPr>
        <p:spPr>
          <a:xfrm>
            <a:off x="2692397" y="5037663"/>
            <a:ext cx="5214635" cy="279400"/>
          </a:xfrm>
        </p:spPr>
        <p:txBody>
          <a:bodyPr/>
          <a:lstStyle/>
          <a:p>
            <a:endParaRPr lang="es-MX"/>
          </a:p>
        </p:txBody>
      </p:sp>
      <p:sp>
        <p:nvSpPr>
          <p:cNvPr id="6" name="Slide Number Placeholder 5"/>
          <p:cNvSpPr>
            <a:spLocks noGrp="1"/>
          </p:cNvSpPr>
          <p:nvPr>
            <p:ph type="sldNum" sz="quarter" idx="12"/>
          </p:nvPr>
        </p:nvSpPr>
        <p:spPr>
          <a:xfrm>
            <a:off x="8956900" y="5037663"/>
            <a:ext cx="551167" cy="279400"/>
          </a:xfrm>
        </p:spPr>
        <p:txBody>
          <a:bodyPr/>
          <a:lstStyle/>
          <a:p>
            <a:fld id="{2D485F14-7032-43A7-96F9-4F1D41EAA2B5}" type="slidenum">
              <a:rPr lang="es-MX" smtClean="0"/>
              <a:t>‹Nº›</a:t>
            </a:fld>
            <a:endParaRPr lang="es-MX"/>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5409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FB24595-05B1-411A-8492-B686EFCF1C6E}" type="datetimeFigureOut">
              <a:rPr lang="es-MX" smtClean="0"/>
              <a:t>05/03/2024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D485F14-7032-43A7-96F9-4F1D41EAA2B5}" type="slidenum">
              <a:rPr lang="es-MX" smtClean="0"/>
              <a:t>‹Nº›</a:t>
            </a:fld>
            <a:endParaRPr lang="es-MX"/>
          </a:p>
        </p:txBody>
      </p:sp>
    </p:spTree>
    <p:extLst>
      <p:ext uri="{BB962C8B-B14F-4D97-AF65-F5344CB8AC3E}">
        <p14:creationId xmlns:p14="http://schemas.microsoft.com/office/powerpoint/2010/main" val="25217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FB24595-05B1-411A-8492-B686EFCF1C6E}" type="datetimeFigureOut">
              <a:rPr lang="es-MX" smtClean="0"/>
              <a:t>05/03/2024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D485F14-7032-43A7-96F9-4F1D41EAA2B5}" type="slidenum">
              <a:rPr lang="es-MX" smtClean="0"/>
              <a:t>‹Nº›</a:t>
            </a:fld>
            <a:endParaRPr lang="es-MX"/>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6357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FB24595-05B1-411A-8492-B686EFCF1C6E}" type="datetimeFigureOut">
              <a:rPr lang="es-MX" smtClean="0"/>
              <a:t>05/03/2024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D485F14-7032-43A7-96F9-4F1D41EAA2B5}" type="slidenum">
              <a:rPr lang="es-MX" smtClean="0"/>
              <a:t>‹Nº›</a:t>
            </a:fld>
            <a:endParaRPr lang="es-MX"/>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3414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FB24595-05B1-411A-8492-B686EFCF1C6E}" type="datetimeFigureOut">
              <a:rPr lang="es-MX" smtClean="0"/>
              <a:t>05/03/2024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D485F14-7032-43A7-96F9-4F1D41EAA2B5}" type="slidenum">
              <a:rPr lang="es-MX" smtClean="0"/>
              <a:t>‹Nº›</a:t>
            </a:fld>
            <a:endParaRPr lang="es-MX"/>
          </a:p>
        </p:txBody>
      </p:sp>
    </p:spTree>
    <p:extLst>
      <p:ext uri="{BB962C8B-B14F-4D97-AF65-F5344CB8AC3E}">
        <p14:creationId xmlns:p14="http://schemas.microsoft.com/office/powerpoint/2010/main" val="2814377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FB24595-05B1-411A-8492-B686EFCF1C6E}" type="datetimeFigureOut">
              <a:rPr lang="es-MX" smtClean="0"/>
              <a:t>05/03/2024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D485F14-7032-43A7-96F9-4F1D41EAA2B5}" type="slidenum">
              <a:rPr lang="es-MX" smtClean="0"/>
              <a:t>‹Nº›</a:t>
            </a:fld>
            <a:endParaRPr lang="es-MX"/>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5039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FB24595-05B1-411A-8492-B686EFCF1C6E}" type="datetimeFigureOut">
              <a:rPr lang="es-MX" smtClean="0"/>
              <a:t>05/03/2024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D485F14-7032-43A7-96F9-4F1D41EAA2B5}" type="slidenum">
              <a:rPr lang="es-MX" smtClean="0"/>
              <a:t>‹Nº›</a:t>
            </a:fld>
            <a:endParaRPr lang="es-MX"/>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6572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FB24595-05B1-411A-8492-B686EFCF1C6E}" type="datetimeFigureOut">
              <a:rPr lang="es-MX" smtClean="0"/>
              <a:t>05/03/2024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D485F14-7032-43A7-96F9-4F1D41EAA2B5}"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6286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FB24595-05B1-411A-8492-B686EFCF1C6E}" type="datetimeFigureOut">
              <a:rPr lang="es-MX" smtClean="0"/>
              <a:t>05/03/2024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D485F14-7032-43A7-96F9-4F1D41EAA2B5}" type="slidenum">
              <a:rPr lang="es-MX" smtClean="0"/>
              <a:t>‹Nº›</a:t>
            </a:fld>
            <a:endParaRPr lang="es-MX"/>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2328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FB24595-05B1-411A-8492-B686EFCF1C6E}" type="datetimeFigureOut">
              <a:rPr lang="es-MX" smtClean="0"/>
              <a:t>05/03/2024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D485F14-7032-43A7-96F9-4F1D41EAA2B5}" type="slidenum">
              <a:rPr lang="es-MX" smtClean="0"/>
              <a:t>‹Nº›</a:t>
            </a:fld>
            <a:endParaRPr lang="es-MX"/>
          </a:p>
        </p:txBody>
      </p:sp>
    </p:spTree>
    <p:extLst>
      <p:ext uri="{BB962C8B-B14F-4D97-AF65-F5344CB8AC3E}">
        <p14:creationId xmlns:p14="http://schemas.microsoft.com/office/powerpoint/2010/main" val="332655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FB24595-05B1-411A-8492-B686EFCF1C6E}" type="datetimeFigureOut">
              <a:rPr lang="es-MX" smtClean="0"/>
              <a:t>05/03/2024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D485F14-7032-43A7-96F9-4F1D41EAA2B5}" type="slidenum">
              <a:rPr lang="es-MX" smtClean="0"/>
              <a:t>‹Nº›</a:t>
            </a:fld>
            <a:endParaRPr lang="es-MX"/>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513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FB24595-05B1-411A-8492-B686EFCF1C6E}" type="datetimeFigureOut">
              <a:rPr lang="es-MX" smtClean="0"/>
              <a:t>05/03/2024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D485F14-7032-43A7-96F9-4F1D41EAA2B5}" type="slidenum">
              <a:rPr lang="es-MX" smtClean="0"/>
              <a:t>‹Nº›</a:t>
            </a:fld>
            <a:endParaRPr lang="es-MX"/>
          </a:p>
        </p:txBody>
      </p:sp>
    </p:spTree>
    <p:extLst>
      <p:ext uri="{BB962C8B-B14F-4D97-AF65-F5344CB8AC3E}">
        <p14:creationId xmlns:p14="http://schemas.microsoft.com/office/powerpoint/2010/main" val="2324303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FB24595-05B1-411A-8492-B686EFCF1C6E}" type="datetimeFigureOut">
              <a:rPr lang="es-MX" smtClean="0"/>
              <a:t>05/03/2024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2D485F14-7032-43A7-96F9-4F1D41EAA2B5}" type="slidenum">
              <a:rPr lang="es-MX" smtClean="0"/>
              <a:t>‹Nº›</a:t>
            </a:fld>
            <a:endParaRPr lang="es-MX"/>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982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FB24595-05B1-411A-8492-B686EFCF1C6E}" type="datetimeFigureOut">
              <a:rPr lang="es-MX" smtClean="0"/>
              <a:t>05/03/2024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2D485F14-7032-43A7-96F9-4F1D41EAA2B5}"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047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B24595-05B1-411A-8492-B686EFCF1C6E}" type="datetimeFigureOut">
              <a:rPr lang="es-MX" smtClean="0"/>
              <a:t>05/03/2024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2D485F14-7032-43A7-96F9-4F1D41EAA2B5}" type="slidenum">
              <a:rPr lang="es-MX" smtClean="0"/>
              <a:t>‹Nº›</a:t>
            </a:fld>
            <a:endParaRPr lang="es-MX"/>
          </a:p>
        </p:txBody>
      </p:sp>
    </p:spTree>
    <p:extLst>
      <p:ext uri="{BB962C8B-B14F-4D97-AF65-F5344CB8AC3E}">
        <p14:creationId xmlns:p14="http://schemas.microsoft.com/office/powerpoint/2010/main" val="1270937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FB24595-05B1-411A-8492-B686EFCF1C6E}" type="datetimeFigureOut">
              <a:rPr lang="es-MX" smtClean="0"/>
              <a:t>05/03/2024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D485F14-7032-43A7-96F9-4F1D41EAA2B5}" type="slidenum">
              <a:rPr lang="es-MX" smtClean="0"/>
              <a:t>‹Nº›</a:t>
            </a:fld>
            <a:endParaRPr lang="es-MX"/>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457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FB24595-05B1-411A-8492-B686EFCF1C6E}" type="datetimeFigureOut">
              <a:rPr lang="es-MX" smtClean="0"/>
              <a:t>05/03/2024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D485F14-7032-43A7-96F9-4F1D41EAA2B5}" type="slidenum">
              <a:rPr lang="es-MX" smtClean="0"/>
              <a:t>‹Nº›</a:t>
            </a:fld>
            <a:endParaRPr lang="es-MX"/>
          </a:p>
        </p:txBody>
      </p:sp>
    </p:spTree>
    <p:extLst>
      <p:ext uri="{BB962C8B-B14F-4D97-AF65-F5344CB8AC3E}">
        <p14:creationId xmlns:p14="http://schemas.microsoft.com/office/powerpoint/2010/main" val="3801229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B24595-05B1-411A-8492-B686EFCF1C6E}" type="datetimeFigureOut">
              <a:rPr lang="es-MX" smtClean="0"/>
              <a:t>05/03/2024</a:t>
            </a:fld>
            <a:endParaRPr lang="es-MX"/>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MX"/>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485F14-7032-43A7-96F9-4F1D41EAA2B5}" type="slidenum">
              <a:rPr lang="es-MX" smtClean="0"/>
              <a:t>‹Nº›</a:t>
            </a:fld>
            <a:endParaRPr lang="es-MX"/>
          </a:p>
        </p:txBody>
      </p:sp>
    </p:spTree>
    <p:extLst>
      <p:ext uri="{BB962C8B-B14F-4D97-AF65-F5344CB8AC3E}">
        <p14:creationId xmlns:p14="http://schemas.microsoft.com/office/powerpoint/2010/main" val="8607960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EC98A19-5EF8-ADDD-E0B4-FA993E36EF01}"/>
              </a:ext>
            </a:extLst>
          </p:cNvPr>
          <p:cNvSpPr>
            <a:spLocks noGrp="1"/>
          </p:cNvSpPr>
          <p:nvPr>
            <p:ph type="ctrTitle"/>
          </p:nvPr>
        </p:nvSpPr>
        <p:spPr/>
        <p:txBody>
          <a:bodyPr/>
          <a:lstStyle/>
          <a:p>
            <a:r>
              <a:rPr lang="es-MX" dirty="0"/>
              <a:t>COMUNICACIÓN ESCRITA</a:t>
            </a:r>
          </a:p>
        </p:txBody>
      </p:sp>
      <p:sp>
        <p:nvSpPr>
          <p:cNvPr id="5" name="Subtítulo 4">
            <a:extLst>
              <a:ext uri="{FF2B5EF4-FFF2-40B4-BE49-F238E27FC236}">
                <a16:creationId xmlns:a16="http://schemas.microsoft.com/office/drawing/2014/main" id="{8D623AD8-F360-AA71-F340-E73E7D1631F1}"/>
              </a:ext>
            </a:extLst>
          </p:cNvPr>
          <p:cNvSpPr>
            <a:spLocks noGrp="1"/>
          </p:cNvSpPr>
          <p:nvPr>
            <p:ph type="subTitle" idx="1"/>
          </p:nvPr>
        </p:nvSpPr>
        <p:spPr/>
        <p:txBody>
          <a:bodyPr/>
          <a:lstStyle/>
          <a:p>
            <a:endParaRPr lang="es-MX"/>
          </a:p>
        </p:txBody>
      </p:sp>
    </p:spTree>
    <p:extLst>
      <p:ext uri="{BB962C8B-B14F-4D97-AF65-F5344CB8AC3E}">
        <p14:creationId xmlns:p14="http://schemas.microsoft.com/office/powerpoint/2010/main" val="2342214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82BE9CB-D55A-0495-ED1D-2D02BFFD0664}"/>
              </a:ext>
            </a:extLst>
          </p:cNvPr>
          <p:cNvSpPr>
            <a:spLocks noGrp="1"/>
          </p:cNvSpPr>
          <p:nvPr>
            <p:ph type="title"/>
          </p:nvPr>
        </p:nvSpPr>
        <p:spPr>
          <a:xfrm>
            <a:off x="831576" y="830424"/>
            <a:ext cx="9609668" cy="110480"/>
          </a:xfrm>
        </p:spPr>
        <p:txBody>
          <a:bodyPr>
            <a:noAutofit/>
          </a:bodyPr>
          <a:lstStyle/>
          <a:p>
            <a:pPr marL="457200" indent="-457200" algn="just">
              <a:buFont typeface="Arial" panose="020B0604020202020204" pitchFamily="34" charset="0"/>
              <a:buChar char="•"/>
            </a:pPr>
            <a:endParaRPr lang="es-MX" sz="2000" dirty="0"/>
          </a:p>
        </p:txBody>
      </p:sp>
      <p:sp>
        <p:nvSpPr>
          <p:cNvPr id="5" name="Marcador de texto 4">
            <a:extLst>
              <a:ext uri="{FF2B5EF4-FFF2-40B4-BE49-F238E27FC236}">
                <a16:creationId xmlns:a16="http://schemas.microsoft.com/office/drawing/2014/main" id="{7AED77A1-7D7D-867F-49FD-5B325A6017E9}"/>
              </a:ext>
            </a:extLst>
          </p:cNvPr>
          <p:cNvSpPr>
            <a:spLocks noGrp="1"/>
          </p:cNvSpPr>
          <p:nvPr>
            <p:ph type="body" idx="1"/>
          </p:nvPr>
        </p:nvSpPr>
        <p:spPr>
          <a:xfrm>
            <a:off x="1295401" y="1099930"/>
            <a:ext cx="9609668" cy="5062331"/>
          </a:xfrm>
        </p:spPr>
        <p:txBody>
          <a:bodyPr/>
          <a:lstStyle/>
          <a:p>
            <a:pPr marL="342900" indent="-342900" algn="just">
              <a:buFont typeface="Arial" panose="020B0604020202020204" pitchFamily="34" charset="0"/>
              <a:buChar char="•"/>
            </a:pPr>
            <a:r>
              <a:rPr lang="es-MX" sz="2000" b="1" dirty="0"/>
              <a:t>Ortografía: </a:t>
            </a:r>
            <a:r>
              <a:rPr lang="es-MX" sz="2000" dirty="0"/>
              <a:t>La correcta escritura de las palabras es esencial para evitar mal entendidos y denota profesionalismo: “haber”, “a ver”</a:t>
            </a:r>
          </a:p>
          <a:p>
            <a:pPr marL="342900" indent="-342900" algn="just">
              <a:buFont typeface="Arial" panose="020B0604020202020204" pitchFamily="34" charset="0"/>
              <a:buChar char="•"/>
            </a:pPr>
            <a:r>
              <a:rPr lang="es-MX" b="1" dirty="0"/>
              <a:t>Redacción: </a:t>
            </a:r>
            <a:r>
              <a:rPr lang="es-MX" dirty="0"/>
              <a:t>La correcta estructura de las ideas en el texto facilita la recepción del mensaje.</a:t>
            </a:r>
          </a:p>
          <a:p>
            <a:pPr marL="342900" indent="-342900" algn="just">
              <a:buFont typeface="Arial" panose="020B0604020202020204" pitchFamily="34" charset="0"/>
              <a:buChar char="•"/>
            </a:pPr>
            <a:r>
              <a:rPr lang="es-MX" b="1" dirty="0"/>
              <a:t>Acentuación: </a:t>
            </a:r>
            <a:r>
              <a:rPr lang="es-MX" dirty="0"/>
              <a:t>Ayuda a distinguir significados</a:t>
            </a:r>
          </a:p>
          <a:p>
            <a:pPr marL="342900" indent="-342900" algn="just">
              <a:buFont typeface="Arial" panose="020B0604020202020204" pitchFamily="34" charset="0"/>
              <a:buChar char="•"/>
            </a:pPr>
            <a:r>
              <a:rPr lang="es-MX" b="1" dirty="0"/>
              <a:t>Acento Ortográfico</a:t>
            </a:r>
            <a:r>
              <a:rPr lang="es-MX" dirty="0"/>
              <a:t>: Es la tilde</a:t>
            </a:r>
          </a:p>
          <a:p>
            <a:pPr marL="342900" indent="-342900" algn="just">
              <a:buFont typeface="Arial" panose="020B0604020202020204" pitchFamily="34" charset="0"/>
              <a:buChar char="•"/>
            </a:pPr>
            <a:r>
              <a:rPr lang="es-MX" b="1" dirty="0"/>
              <a:t>Acento prosódico: </a:t>
            </a:r>
            <a:r>
              <a:rPr lang="es-MX" dirty="0"/>
              <a:t>Se marca de manera oral por medio de la sílaba tónica, es ahí donde se aplica la fuerza. </a:t>
            </a:r>
          </a:p>
          <a:p>
            <a:pPr marL="342900" indent="-342900" algn="just">
              <a:buFont typeface="Arial" panose="020B0604020202020204" pitchFamily="34" charset="0"/>
              <a:buChar char="•"/>
            </a:pPr>
            <a:r>
              <a:rPr lang="es-MX" b="1" dirty="0"/>
              <a:t>Palabras graves o llanas: </a:t>
            </a:r>
            <a:r>
              <a:rPr lang="es-MX" dirty="0"/>
              <a:t>Aquellas  cuya sílaba tónica es la penúltima. Se usa tilde cuando terminan en consonante que no sea “n”, “s” o vocal. Ejemplo: lápiz (</a:t>
            </a:r>
            <a:r>
              <a:rPr lang="es-MX" b="1" dirty="0" err="1"/>
              <a:t>lá</a:t>
            </a:r>
            <a:r>
              <a:rPr lang="es-MX" dirty="0" err="1"/>
              <a:t>-piz</a:t>
            </a:r>
            <a:r>
              <a:rPr lang="es-MX" dirty="0"/>
              <a:t>) mochila (</a:t>
            </a:r>
            <a:r>
              <a:rPr lang="es-MX" dirty="0" err="1"/>
              <a:t>mo</a:t>
            </a:r>
            <a:r>
              <a:rPr lang="es-MX" dirty="0"/>
              <a:t>-</a:t>
            </a:r>
            <a:r>
              <a:rPr lang="es-MX" b="1" dirty="0"/>
              <a:t>chi</a:t>
            </a:r>
            <a:r>
              <a:rPr lang="es-MX" dirty="0"/>
              <a:t>-la)</a:t>
            </a:r>
          </a:p>
          <a:p>
            <a:pPr marL="342900" indent="-342900" algn="just">
              <a:buFont typeface="Arial" panose="020B0604020202020204" pitchFamily="34" charset="0"/>
              <a:buChar char="•"/>
            </a:pPr>
            <a:r>
              <a:rPr lang="es-MX" b="1" dirty="0"/>
              <a:t>Palabras agudas u oxítonas: </a:t>
            </a:r>
            <a:r>
              <a:rPr lang="es-MX" dirty="0"/>
              <a:t>Aquellas cuya sílaba tónica es la última sílaba. Llevan tilde cuando terminan en vocal , “n” o “s”, Ejemplo: jamás (ja-</a:t>
            </a:r>
            <a:r>
              <a:rPr lang="es-MX" b="1" dirty="0"/>
              <a:t>más</a:t>
            </a:r>
            <a:r>
              <a:rPr lang="es-MX" dirty="0"/>
              <a:t>) reloj (</a:t>
            </a:r>
            <a:r>
              <a:rPr lang="es-MX" dirty="0" err="1"/>
              <a:t>re-</a:t>
            </a:r>
            <a:r>
              <a:rPr lang="es-MX" b="1" dirty="0" err="1"/>
              <a:t>loj</a:t>
            </a:r>
            <a:r>
              <a:rPr lang="es-MX" dirty="0"/>
              <a:t>). </a:t>
            </a:r>
          </a:p>
        </p:txBody>
      </p:sp>
    </p:spTree>
    <p:extLst>
      <p:ext uri="{BB962C8B-B14F-4D97-AF65-F5344CB8AC3E}">
        <p14:creationId xmlns:p14="http://schemas.microsoft.com/office/powerpoint/2010/main" val="1901382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82BE9CB-D55A-0495-ED1D-2D02BFFD0664}"/>
              </a:ext>
            </a:extLst>
          </p:cNvPr>
          <p:cNvSpPr>
            <a:spLocks noGrp="1"/>
          </p:cNvSpPr>
          <p:nvPr>
            <p:ph type="title"/>
          </p:nvPr>
        </p:nvSpPr>
        <p:spPr>
          <a:xfrm>
            <a:off x="831576" y="830424"/>
            <a:ext cx="9609668" cy="110480"/>
          </a:xfrm>
        </p:spPr>
        <p:txBody>
          <a:bodyPr>
            <a:noAutofit/>
          </a:bodyPr>
          <a:lstStyle/>
          <a:p>
            <a:pPr marL="457200" indent="-457200" algn="just">
              <a:buFont typeface="Arial" panose="020B0604020202020204" pitchFamily="34" charset="0"/>
              <a:buChar char="•"/>
            </a:pPr>
            <a:endParaRPr lang="es-MX" sz="2000" dirty="0"/>
          </a:p>
        </p:txBody>
      </p:sp>
      <p:sp>
        <p:nvSpPr>
          <p:cNvPr id="5" name="Marcador de texto 4">
            <a:extLst>
              <a:ext uri="{FF2B5EF4-FFF2-40B4-BE49-F238E27FC236}">
                <a16:creationId xmlns:a16="http://schemas.microsoft.com/office/drawing/2014/main" id="{7AED77A1-7D7D-867F-49FD-5B325A6017E9}"/>
              </a:ext>
            </a:extLst>
          </p:cNvPr>
          <p:cNvSpPr>
            <a:spLocks noGrp="1"/>
          </p:cNvSpPr>
          <p:nvPr>
            <p:ph type="body" idx="1"/>
          </p:nvPr>
        </p:nvSpPr>
        <p:spPr>
          <a:xfrm>
            <a:off x="1295401" y="1099930"/>
            <a:ext cx="9609668" cy="5062331"/>
          </a:xfrm>
        </p:spPr>
        <p:txBody>
          <a:bodyPr/>
          <a:lstStyle/>
          <a:p>
            <a:pPr marL="342900" indent="-342900" algn="just">
              <a:buFont typeface="Arial" panose="020B0604020202020204" pitchFamily="34" charset="0"/>
              <a:buChar char="•"/>
            </a:pPr>
            <a:r>
              <a:rPr lang="es-MX" b="1" dirty="0"/>
              <a:t>Palabras esdrújulas: </a:t>
            </a:r>
            <a:r>
              <a:rPr lang="es-MX" dirty="0"/>
              <a:t>Aquellas cuyas sílaba tónica es la antepenúltima sílaba. SIEMPRE llevan tilde. Ejemplo: música (</a:t>
            </a:r>
            <a:r>
              <a:rPr lang="es-MX" b="1" dirty="0" err="1"/>
              <a:t>mú</a:t>
            </a:r>
            <a:r>
              <a:rPr lang="es-MX" dirty="0"/>
              <a:t>-si-ca) </a:t>
            </a:r>
          </a:p>
          <a:p>
            <a:pPr marL="342900" indent="-342900" algn="just">
              <a:buFont typeface="Arial" panose="020B0604020202020204" pitchFamily="34" charset="0"/>
              <a:buChar char="•"/>
            </a:pPr>
            <a:r>
              <a:rPr lang="es-MX" b="1" dirty="0"/>
              <a:t>Uso de consonantes: </a:t>
            </a:r>
            <a:r>
              <a:rPr lang="es-MX" dirty="0"/>
              <a:t>casa, caza.</a:t>
            </a:r>
          </a:p>
          <a:p>
            <a:pPr marL="342900" indent="-342900" algn="just">
              <a:buFont typeface="Arial" panose="020B0604020202020204" pitchFamily="34" charset="0"/>
              <a:buChar char="•"/>
            </a:pPr>
            <a:r>
              <a:rPr lang="es-MX" b="1" dirty="0"/>
              <a:t>Mayúsculas y minúsculas: </a:t>
            </a:r>
            <a:r>
              <a:rPr lang="es-MX" dirty="0"/>
              <a:t>Las primeras se usan al inicio de una oración, nombres propios, las otras se usan en el resto del texto. “Damián fue al parque Villafañe con su perro rulo.”</a:t>
            </a:r>
          </a:p>
          <a:p>
            <a:pPr marL="342900" indent="-342900" algn="just">
              <a:buFont typeface="Arial" panose="020B0604020202020204" pitchFamily="34" charset="0"/>
              <a:buChar char="•"/>
            </a:pPr>
            <a:r>
              <a:rPr lang="es-MX" b="1" dirty="0"/>
              <a:t>Signos de puntuación: </a:t>
            </a:r>
            <a:r>
              <a:rPr lang="es-MX" dirty="0"/>
              <a:t>Es la estructura del texto, organizan y marcan pausas dentro del mismo. </a:t>
            </a:r>
          </a:p>
          <a:p>
            <a:pPr marL="342900" indent="-342900" algn="just">
              <a:buFont typeface="Arial" panose="020B0604020202020204" pitchFamily="34" charset="0"/>
              <a:buChar char="•"/>
            </a:pPr>
            <a:r>
              <a:rPr lang="es-MX" b="1" dirty="0"/>
              <a:t>Coma ( , ): </a:t>
            </a:r>
            <a:r>
              <a:rPr lang="es-MX" dirty="0"/>
              <a:t>Separa elementos de una lista y separar frases dentro del texto, marca una ligera pausa para el lector. “Cecilia, la más activa del grupo, trajo Sabritas, refrescos y dulces al salón.</a:t>
            </a:r>
          </a:p>
          <a:p>
            <a:pPr marL="342900" indent="-342900" algn="just">
              <a:buFont typeface="Arial" panose="020B0604020202020204" pitchFamily="34" charset="0"/>
              <a:buChar char="•"/>
            </a:pPr>
            <a:r>
              <a:rPr lang="es-MX" b="1" dirty="0"/>
              <a:t>Punto ( . ): </a:t>
            </a:r>
            <a:r>
              <a:rPr lang="es-MX" dirty="0"/>
              <a:t>Marca el final de una oración y para abreviaturas. “El Lic. Pérez dijo que el mañana vendrá. </a:t>
            </a:r>
            <a:endParaRPr lang="es-MX" b="1" dirty="0"/>
          </a:p>
          <a:p>
            <a:pPr marL="342900" indent="-342900" algn="just">
              <a:buFont typeface="Arial" panose="020B0604020202020204" pitchFamily="34" charset="0"/>
              <a:buChar char="•"/>
            </a:pPr>
            <a:endParaRPr lang="es-MX" b="1" dirty="0"/>
          </a:p>
        </p:txBody>
      </p:sp>
    </p:spTree>
    <p:extLst>
      <p:ext uri="{BB962C8B-B14F-4D97-AF65-F5344CB8AC3E}">
        <p14:creationId xmlns:p14="http://schemas.microsoft.com/office/powerpoint/2010/main" val="3984360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82BE9CB-D55A-0495-ED1D-2D02BFFD0664}"/>
              </a:ext>
            </a:extLst>
          </p:cNvPr>
          <p:cNvSpPr>
            <a:spLocks noGrp="1"/>
          </p:cNvSpPr>
          <p:nvPr>
            <p:ph type="title"/>
          </p:nvPr>
        </p:nvSpPr>
        <p:spPr>
          <a:xfrm>
            <a:off x="831576" y="830424"/>
            <a:ext cx="9609668" cy="110480"/>
          </a:xfrm>
        </p:spPr>
        <p:txBody>
          <a:bodyPr>
            <a:noAutofit/>
          </a:bodyPr>
          <a:lstStyle/>
          <a:p>
            <a:pPr marL="457200" indent="-457200" algn="just">
              <a:buFont typeface="Arial" panose="020B0604020202020204" pitchFamily="34" charset="0"/>
              <a:buChar char="•"/>
            </a:pPr>
            <a:endParaRPr lang="es-MX" sz="2000" dirty="0"/>
          </a:p>
        </p:txBody>
      </p:sp>
      <p:sp>
        <p:nvSpPr>
          <p:cNvPr id="5" name="Marcador de texto 4">
            <a:extLst>
              <a:ext uri="{FF2B5EF4-FFF2-40B4-BE49-F238E27FC236}">
                <a16:creationId xmlns:a16="http://schemas.microsoft.com/office/drawing/2014/main" id="{7AED77A1-7D7D-867F-49FD-5B325A6017E9}"/>
              </a:ext>
            </a:extLst>
          </p:cNvPr>
          <p:cNvSpPr>
            <a:spLocks noGrp="1"/>
          </p:cNvSpPr>
          <p:nvPr>
            <p:ph type="body" idx="1"/>
          </p:nvPr>
        </p:nvSpPr>
        <p:spPr>
          <a:xfrm>
            <a:off x="1295401" y="1099930"/>
            <a:ext cx="9609668" cy="5062331"/>
          </a:xfrm>
        </p:spPr>
        <p:txBody>
          <a:bodyPr/>
          <a:lstStyle/>
          <a:p>
            <a:pPr marL="342900" indent="-342900" algn="just">
              <a:buFont typeface="Arial" panose="020B0604020202020204" pitchFamily="34" charset="0"/>
              <a:buChar char="•"/>
            </a:pPr>
            <a:r>
              <a:rPr lang="es-MX" b="1" dirty="0"/>
              <a:t>Punto y aparte ( . ) : </a:t>
            </a:r>
            <a:r>
              <a:rPr lang="es-MX" dirty="0"/>
              <a:t>Indica el final de un párrafo y el inicio de otro. El primer párrafo habla sobre la importancia del agua (se hace punto y aparte) el siguiente será sobres sus implicaciones ambientales. </a:t>
            </a:r>
          </a:p>
          <a:p>
            <a:pPr marL="342900" indent="-342900" algn="just">
              <a:buFont typeface="Arial" panose="020B0604020202020204" pitchFamily="34" charset="0"/>
              <a:buChar char="•"/>
            </a:pPr>
            <a:r>
              <a:rPr lang="es-MX" b="1" dirty="0"/>
              <a:t>Punto y como ( ; ) : </a:t>
            </a:r>
            <a:r>
              <a:rPr lang="es-MX" dirty="0"/>
              <a:t>Separa oraciones independientes que están estrechamente relacionadas. “Ximena práctica Tae Kwan Do, Eduardo baloncesto. También para separar elementos de una lista que ya contiene comas. Los alumnos de mayor desempeño son Ana, Gabriel y Alfonso; los de menor , Alberto y Francisco.</a:t>
            </a:r>
          </a:p>
          <a:p>
            <a:pPr marL="342900" indent="-342900" algn="just">
              <a:buFont typeface="Arial" panose="020B0604020202020204" pitchFamily="34" charset="0"/>
              <a:buChar char="•"/>
            </a:pPr>
            <a:r>
              <a:rPr lang="es-MX" b="1" dirty="0"/>
              <a:t>Palabras</a:t>
            </a:r>
            <a:r>
              <a:rPr lang="es-MX" dirty="0"/>
              <a:t> </a:t>
            </a:r>
            <a:r>
              <a:rPr lang="es-MX" b="1" dirty="0"/>
              <a:t>homónimas: </a:t>
            </a:r>
            <a:r>
              <a:rPr lang="es-MX" dirty="0"/>
              <a:t>Suenan igual pero tienen significados diferentes. “vino”, “vino”</a:t>
            </a:r>
          </a:p>
          <a:p>
            <a:pPr marL="342900" indent="-342900" algn="just">
              <a:buFont typeface="Arial" panose="020B0604020202020204" pitchFamily="34" charset="0"/>
              <a:buChar char="•"/>
            </a:pPr>
            <a:r>
              <a:rPr lang="es-MX" b="1" dirty="0" err="1"/>
              <a:t>Paranóminas</a:t>
            </a:r>
            <a:r>
              <a:rPr lang="es-MX" b="1" dirty="0"/>
              <a:t>: </a:t>
            </a:r>
            <a:r>
              <a:rPr lang="es-MX" dirty="0"/>
              <a:t>suenan igual pero se escriben diferente. “vello”, “bello”</a:t>
            </a:r>
          </a:p>
          <a:p>
            <a:pPr marL="342900" indent="-342900" algn="just">
              <a:buFont typeface="Arial" panose="020B0604020202020204" pitchFamily="34" charset="0"/>
              <a:buChar char="•"/>
            </a:pPr>
            <a:r>
              <a:rPr lang="es-MX" b="1" dirty="0"/>
              <a:t>Antónimas: </a:t>
            </a:r>
            <a:r>
              <a:rPr lang="es-MX" dirty="0"/>
              <a:t>palabras opuestas. “lento”, “veloz”</a:t>
            </a:r>
          </a:p>
          <a:p>
            <a:pPr marL="342900" indent="-342900" algn="just">
              <a:buFont typeface="Arial" panose="020B0604020202020204" pitchFamily="34" charset="0"/>
              <a:buChar char="•"/>
            </a:pPr>
            <a:r>
              <a:rPr lang="es-MX" b="1" dirty="0"/>
              <a:t>Sinónimos: </a:t>
            </a:r>
            <a:r>
              <a:rPr lang="es-MX" dirty="0"/>
              <a:t>Palabras que se escriben diferente pero significan lo mismo. “rápido”, “veloz”</a:t>
            </a:r>
          </a:p>
          <a:p>
            <a:pPr marL="342900" indent="-342900" algn="just">
              <a:buFont typeface="Arial" panose="020B0604020202020204" pitchFamily="34" charset="0"/>
              <a:buChar char="•"/>
            </a:pPr>
            <a:r>
              <a:rPr lang="es-MX" b="1" dirty="0"/>
              <a:t>Separación correcta de palabras: </a:t>
            </a:r>
            <a:r>
              <a:rPr lang="es-MX" dirty="0"/>
              <a:t>a gusto. </a:t>
            </a:r>
            <a:endParaRPr lang="es-MX" b="1" dirty="0"/>
          </a:p>
          <a:p>
            <a:pPr marL="342900" indent="-342900" algn="just">
              <a:buFont typeface="Arial" panose="020B0604020202020204" pitchFamily="34" charset="0"/>
              <a:buChar char="•"/>
            </a:pPr>
            <a:endParaRPr lang="es-MX" b="1" dirty="0"/>
          </a:p>
        </p:txBody>
      </p:sp>
    </p:spTree>
    <p:extLst>
      <p:ext uri="{BB962C8B-B14F-4D97-AF65-F5344CB8AC3E}">
        <p14:creationId xmlns:p14="http://schemas.microsoft.com/office/powerpoint/2010/main" val="3473606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82BE9CB-D55A-0495-ED1D-2D02BFFD0664}"/>
              </a:ext>
            </a:extLst>
          </p:cNvPr>
          <p:cNvSpPr>
            <a:spLocks noGrp="1"/>
          </p:cNvSpPr>
          <p:nvPr>
            <p:ph type="title"/>
          </p:nvPr>
        </p:nvSpPr>
        <p:spPr>
          <a:xfrm>
            <a:off x="831576" y="830424"/>
            <a:ext cx="9609668" cy="110480"/>
          </a:xfrm>
        </p:spPr>
        <p:txBody>
          <a:bodyPr>
            <a:noAutofit/>
          </a:bodyPr>
          <a:lstStyle/>
          <a:p>
            <a:pPr marL="457200" indent="-457200" algn="just">
              <a:buFont typeface="Arial" panose="020B0604020202020204" pitchFamily="34" charset="0"/>
              <a:buChar char="•"/>
            </a:pPr>
            <a:endParaRPr lang="es-MX" sz="2000" dirty="0"/>
          </a:p>
        </p:txBody>
      </p:sp>
      <p:sp>
        <p:nvSpPr>
          <p:cNvPr id="5" name="Marcador de texto 4">
            <a:extLst>
              <a:ext uri="{FF2B5EF4-FFF2-40B4-BE49-F238E27FC236}">
                <a16:creationId xmlns:a16="http://schemas.microsoft.com/office/drawing/2014/main" id="{7AED77A1-7D7D-867F-49FD-5B325A6017E9}"/>
              </a:ext>
            </a:extLst>
          </p:cNvPr>
          <p:cNvSpPr>
            <a:spLocks noGrp="1"/>
          </p:cNvSpPr>
          <p:nvPr>
            <p:ph type="body" idx="1"/>
          </p:nvPr>
        </p:nvSpPr>
        <p:spPr>
          <a:xfrm>
            <a:off x="1295401" y="1099930"/>
            <a:ext cx="9609668" cy="5062331"/>
          </a:xfrm>
        </p:spPr>
        <p:txBody>
          <a:bodyPr/>
          <a:lstStyle/>
          <a:p>
            <a:pPr marL="342900" indent="-342900" algn="just">
              <a:buFont typeface="Arial" panose="020B0604020202020204" pitchFamily="34" charset="0"/>
              <a:buChar char="•"/>
            </a:pPr>
            <a:r>
              <a:rPr lang="es-MX" b="1" dirty="0"/>
              <a:t>Uso correcto de verbos y tiempos verbales: </a:t>
            </a:r>
            <a:r>
              <a:rPr lang="es-MX" dirty="0"/>
              <a:t>Debe haber concordancia entre el sujeto (persona, animal u objeto) y el tiempo verbal (pasado, presente y futuro) </a:t>
            </a:r>
          </a:p>
          <a:p>
            <a:pPr marL="342900" indent="-342900" algn="just">
              <a:buFont typeface="Arial" panose="020B0604020202020204" pitchFamily="34" charset="0"/>
              <a:buChar char="•"/>
            </a:pPr>
            <a:r>
              <a:rPr lang="es-MX" b="1" dirty="0"/>
              <a:t>Concordancia: </a:t>
            </a:r>
            <a:r>
              <a:rPr lang="es-MX" dirty="0"/>
              <a:t>Los elementos del texto deben concordar en género y número (singular y plural) para que haya coherencia. “Las niñas juegan a la guerrilla” “Los niños fueron al ballet” </a:t>
            </a:r>
          </a:p>
          <a:p>
            <a:pPr marL="342900" indent="-342900" algn="just">
              <a:buFont typeface="Arial" panose="020B0604020202020204" pitchFamily="34" charset="0"/>
              <a:buChar char="•"/>
            </a:pPr>
            <a:r>
              <a:rPr lang="es-MX" b="1" dirty="0"/>
              <a:t>Coherencia:</a:t>
            </a:r>
            <a:r>
              <a:rPr lang="es-MX" dirty="0"/>
              <a:t> Secuencia lógica de las ideas del texto</a:t>
            </a:r>
          </a:p>
          <a:p>
            <a:pPr marL="342900" indent="-342900" algn="just">
              <a:buFont typeface="Arial" panose="020B0604020202020204" pitchFamily="34" charset="0"/>
              <a:buChar char="•"/>
            </a:pPr>
            <a:r>
              <a:rPr lang="es-MX" b="1" dirty="0"/>
              <a:t>Cohesión: </a:t>
            </a:r>
            <a:r>
              <a:rPr lang="es-MX" dirty="0"/>
              <a:t>Conexión de las partes del texto</a:t>
            </a:r>
          </a:p>
          <a:p>
            <a:pPr marL="342900" indent="-342900" algn="just">
              <a:buFont typeface="Arial" panose="020B0604020202020204" pitchFamily="34" charset="0"/>
              <a:buChar char="•"/>
            </a:pPr>
            <a:r>
              <a:rPr lang="es-MX" b="1" dirty="0"/>
              <a:t>Propiedad y reglas sintácticas: </a:t>
            </a:r>
            <a:r>
              <a:rPr lang="es-MX" dirty="0"/>
              <a:t>Asegura la claridad y comprensión </a:t>
            </a:r>
            <a:r>
              <a:rPr lang="es-MX"/>
              <a:t>del texto</a:t>
            </a:r>
            <a:endParaRPr lang="es-MX" b="1" dirty="0"/>
          </a:p>
        </p:txBody>
      </p:sp>
    </p:spTree>
    <p:extLst>
      <p:ext uri="{BB962C8B-B14F-4D97-AF65-F5344CB8AC3E}">
        <p14:creationId xmlns:p14="http://schemas.microsoft.com/office/powerpoint/2010/main" val="27207747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60</TotalTime>
  <Words>578</Words>
  <Application>Microsoft Office PowerPoint</Application>
  <PresentationFormat>Panorámica</PresentationFormat>
  <Paragraphs>26</Paragraphs>
  <Slides>5</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5</vt:i4>
      </vt:variant>
    </vt:vector>
  </HeadingPairs>
  <TitlesOfParts>
    <vt:vector size="8" baseType="lpstr">
      <vt:lpstr>Arial</vt:lpstr>
      <vt:lpstr>Garamond</vt:lpstr>
      <vt:lpstr>Orgánico</vt:lpstr>
      <vt:lpstr>COMUNICACIÓN ESCRITA</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COMUNICACIÓN ESCRITA</dc:title>
  <dc:creator>Hector Castro Ahumada</dc:creator>
  <cp:lastModifiedBy>Hector Castro Ahumada</cp:lastModifiedBy>
  <cp:revision>8</cp:revision>
  <dcterms:created xsi:type="dcterms:W3CDTF">2024-03-06T00:34:45Z</dcterms:created>
  <dcterms:modified xsi:type="dcterms:W3CDTF">2024-03-06T01:35:14Z</dcterms:modified>
</cp:coreProperties>
</file>