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925D85AF-3B92-4440-AF37-B21C37864ED9}"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40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001273-69D6-4CD1-AD7B-1249FBA9D59A}"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25D85AF-3B92-4440-AF37-B21C37864ED9}" type="slidenum">
              <a:rPr lang="es-MX" smtClean="0"/>
              <a:t>‹Nº›</a:t>
            </a:fld>
            <a:endParaRPr lang="es-MX"/>
          </a:p>
        </p:txBody>
      </p:sp>
    </p:spTree>
    <p:extLst>
      <p:ext uri="{BB962C8B-B14F-4D97-AF65-F5344CB8AC3E}">
        <p14:creationId xmlns:p14="http://schemas.microsoft.com/office/powerpoint/2010/main" val="315531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19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85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spTree>
    <p:extLst>
      <p:ext uri="{BB962C8B-B14F-4D97-AF65-F5344CB8AC3E}">
        <p14:creationId xmlns:p14="http://schemas.microsoft.com/office/powerpoint/2010/main" val="135245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7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20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90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91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spTree>
    <p:extLst>
      <p:ext uri="{BB962C8B-B14F-4D97-AF65-F5344CB8AC3E}">
        <p14:creationId xmlns:p14="http://schemas.microsoft.com/office/powerpoint/2010/main" val="289182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001273-69D6-4CD1-AD7B-1249FBA9D59A}" type="datetimeFigureOut">
              <a:rPr lang="es-MX" smtClean="0"/>
              <a:t>05/03/2024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D85AF-3B92-4440-AF37-B21C37864ED9}"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71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001273-69D6-4CD1-AD7B-1249FBA9D59A}"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25D85AF-3B92-4440-AF37-B21C37864ED9}" type="slidenum">
              <a:rPr lang="es-MX" smtClean="0"/>
              <a:t>‹Nº›</a:t>
            </a:fld>
            <a:endParaRPr lang="es-MX"/>
          </a:p>
        </p:txBody>
      </p:sp>
    </p:spTree>
    <p:extLst>
      <p:ext uri="{BB962C8B-B14F-4D97-AF65-F5344CB8AC3E}">
        <p14:creationId xmlns:p14="http://schemas.microsoft.com/office/powerpoint/2010/main" val="182184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001273-69D6-4CD1-AD7B-1249FBA9D59A}" type="datetimeFigureOut">
              <a:rPr lang="es-MX" smtClean="0"/>
              <a:t>05/03/2024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25D85AF-3B92-4440-AF37-B21C37864ED9}"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59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001273-69D6-4CD1-AD7B-1249FBA9D59A}" type="datetimeFigureOut">
              <a:rPr lang="es-MX" smtClean="0"/>
              <a:t>05/03/2024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25D85AF-3B92-4440-AF37-B21C37864ED9}"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05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01273-69D6-4CD1-AD7B-1249FBA9D59A}" type="datetimeFigureOut">
              <a:rPr lang="es-MX" smtClean="0"/>
              <a:t>05/03/2024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25D85AF-3B92-4440-AF37-B21C37864ED9}" type="slidenum">
              <a:rPr lang="es-MX" smtClean="0"/>
              <a:t>‹Nº›</a:t>
            </a:fld>
            <a:endParaRPr lang="es-MX"/>
          </a:p>
        </p:txBody>
      </p:sp>
    </p:spTree>
    <p:extLst>
      <p:ext uri="{BB962C8B-B14F-4D97-AF65-F5344CB8AC3E}">
        <p14:creationId xmlns:p14="http://schemas.microsoft.com/office/powerpoint/2010/main" val="407982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001273-69D6-4CD1-AD7B-1249FBA9D59A}"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25D85AF-3B92-4440-AF37-B21C37864ED9}"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54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001273-69D6-4CD1-AD7B-1249FBA9D59A}" type="datetimeFigureOut">
              <a:rPr lang="es-MX" smtClean="0"/>
              <a:t>05/03/2024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25D85AF-3B92-4440-AF37-B21C37864ED9}" type="slidenum">
              <a:rPr lang="es-MX" smtClean="0"/>
              <a:t>‹Nº›</a:t>
            </a:fld>
            <a:endParaRPr lang="es-MX"/>
          </a:p>
        </p:txBody>
      </p:sp>
    </p:spTree>
    <p:extLst>
      <p:ext uri="{BB962C8B-B14F-4D97-AF65-F5344CB8AC3E}">
        <p14:creationId xmlns:p14="http://schemas.microsoft.com/office/powerpoint/2010/main" val="404640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001273-69D6-4CD1-AD7B-1249FBA9D59A}" type="datetimeFigureOut">
              <a:rPr lang="es-MX" smtClean="0"/>
              <a:t>05/03/2024</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5D85AF-3B92-4440-AF37-B21C37864ED9}" type="slidenum">
              <a:rPr lang="es-MX" smtClean="0"/>
              <a:t>‹Nº›</a:t>
            </a:fld>
            <a:endParaRPr lang="es-MX"/>
          </a:p>
        </p:txBody>
      </p:sp>
    </p:spTree>
    <p:extLst>
      <p:ext uri="{BB962C8B-B14F-4D97-AF65-F5344CB8AC3E}">
        <p14:creationId xmlns:p14="http://schemas.microsoft.com/office/powerpoint/2010/main" val="103353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93563-2780-54BC-26B5-DC37B22BCADC}"/>
              </a:ext>
            </a:extLst>
          </p:cNvPr>
          <p:cNvSpPr>
            <a:spLocks noGrp="1"/>
          </p:cNvSpPr>
          <p:nvPr>
            <p:ph type="ctrTitle"/>
          </p:nvPr>
        </p:nvSpPr>
        <p:spPr/>
        <p:txBody>
          <a:bodyPr/>
          <a:lstStyle/>
          <a:p>
            <a:r>
              <a:rPr lang="es-MX" dirty="0"/>
              <a:t>Modalidades de presentación</a:t>
            </a:r>
          </a:p>
        </p:txBody>
      </p:sp>
      <p:sp>
        <p:nvSpPr>
          <p:cNvPr id="3" name="Subtítulo 2">
            <a:extLst>
              <a:ext uri="{FF2B5EF4-FFF2-40B4-BE49-F238E27FC236}">
                <a16:creationId xmlns:a16="http://schemas.microsoft.com/office/drawing/2014/main" id="{27B6A9E0-7A0D-4321-1319-05E16E87CEE2}"/>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406579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358C63-04BB-F1F4-5F4E-5FF012985AF9}"/>
              </a:ext>
            </a:extLst>
          </p:cNvPr>
          <p:cNvSpPr>
            <a:spLocks noGrp="1"/>
          </p:cNvSpPr>
          <p:nvPr>
            <p:ph type="title"/>
          </p:nvPr>
        </p:nvSpPr>
        <p:spPr>
          <a:xfrm>
            <a:off x="1295401" y="777416"/>
            <a:ext cx="9609668" cy="667071"/>
          </a:xfrm>
        </p:spPr>
        <p:txBody>
          <a:bodyPr>
            <a:normAutofit/>
          </a:bodyPr>
          <a:lstStyle/>
          <a:p>
            <a:pPr algn="ctr"/>
            <a:r>
              <a:rPr lang="es-MX" dirty="0"/>
              <a:t>Subgéneros dramáticos</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type="body" idx="1"/>
          </p:nvPr>
        </p:nvSpPr>
        <p:spPr>
          <a:xfrm>
            <a:off x="1291166" y="1444487"/>
            <a:ext cx="9609668" cy="4903304"/>
          </a:xfrm>
        </p:spPr>
        <p:txBody>
          <a:bodyPr>
            <a:noAutofit/>
          </a:bodyPr>
          <a:lstStyle/>
          <a:p>
            <a:pPr marL="342900" indent="-342900" algn="just">
              <a:lnSpc>
                <a:spcPct val="90000"/>
              </a:lnSpc>
              <a:buFont typeface="Arial" panose="020B0604020202020204" pitchFamily="34" charset="0"/>
              <a:buChar char="•"/>
            </a:pPr>
            <a:r>
              <a:rPr lang="es-MX" sz="2400" b="1" dirty="0">
                <a:solidFill>
                  <a:schemeClr val="tx1">
                    <a:lumMod val="85000"/>
                    <a:lumOff val="15000"/>
                  </a:schemeClr>
                </a:solidFill>
              </a:rPr>
              <a:t>Drama: </a:t>
            </a:r>
            <a:r>
              <a:rPr lang="es-MX" sz="2400" dirty="0">
                <a:solidFill>
                  <a:schemeClr val="tx1">
                    <a:lumMod val="85000"/>
                    <a:lumOff val="15000"/>
                  </a:schemeClr>
                </a:solidFill>
              </a:rPr>
              <a:t>Obra literaria mayor que pone en escena un conflicto serio, donde están en juego valores importantes como el amor, la honradez o la dignidad. A diferencia de la tragedia, sus protagonistas pueden ser de cualquier condición social y en conflicto se sitúa en la vida cotidiana. Representa situaciones en torno al hombre y los diversos problemas que enfrenta: soledad, odio, venganza, celos, muerte. En el desenlace, el protagonista obtiene un triunfo moral, aunque a costa de muchos sufrimientos.</a:t>
            </a:r>
          </a:p>
        </p:txBody>
      </p:sp>
    </p:spTree>
    <p:extLst>
      <p:ext uri="{BB962C8B-B14F-4D97-AF65-F5344CB8AC3E}">
        <p14:creationId xmlns:p14="http://schemas.microsoft.com/office/powerpoint/2010/main" val="320019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358C63-04BB-F1F4-5F4E-5FF012985AF9}"/>
              </a:ext>
            </a:extLst>
          </p:cNvPr>
          <p:cNvSpPr>
            <a:spLocks noGrp="1"/>
          </p:cNvSpPr>
          <p:nvPr>
            <p:ph type="title"/>
          </p:nvPr>
        </p:nvSpPr>
        <p:spPr>
          <a:xfrm>
            <a:off x="1295401" y="777416"/>
            <a:ext cx="9609668" cy="667071"/>
          </a:xfrm>
        </p:spPr>
        <p:txBody>
          <a:bodyPr>
            <a:normAutofit/>
          </a:bodyPr>
          <a:lstStyle/>
          <a:p>
            <a:pPr algn="ctr"/>
            <a:r>
              <a:rPr lang="es-MX" dirty="0"/>
              <a:t>Consideraciones finales</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type="body" idx="1"/>
          </p:nvPr>
        </p:nvSpPr>
        <p:spPr>
          <a:xfrm>
            <a:off x="1291166" y="1325217"/>
            <a:ext cx="9609668" cy="5022574"/>
          </a:xfrm>
        </p:spPr>
        <p:txBody>
          <a:bodyPr>
            <a:noAutofit/>
          </a:bodyPr>
          <a:lstStyle/>
          <a:p>
            <a:pPr marL="342900" indent="-342900" algn="just">
              <a:lnSpc>
                <a:spcPct val="90000"/>
              </a:lnSpc>
              <a:buFont typeface="Arial" panose="020B0604020202020204" pitchFamily="34" charset="0"/>
              <a:buChar char="•"/>
            </a:pPr>
            <a:r>
              <a:rPr lang="es-MX" sz="2200" dirty="0">
                <a:solidFill>
                  <a:schemeClr val="tx1">
                    <a:lumMod val="85000"/>
                    <a:lumOff val="15000"/>
                  </a:schemeClr>
                </a:solidFill>
              </a:rPr>
              <a:t>La obra dramática es una creación a nivel mental, ya que reside en la imaginación de quien lee a medida que va avanzando en la lectura del texto. Por otra parte, la obra teatral, es una interpretación de lo que el autor o dramaturgo le da a la obra dramática.</a:t>
            </a:r>
          </a:p>
          <a:p>
            <a:pPr marL="342900" indent="-342900" algn="just">
              <a:lnSpc>
                <a:spcPct val="90000"/>
              </a:lnSpc>
              <a:buFont typeface="Arial" panose="020B0604020202020204" pitchFamily="34" charset="0"/>
              <a:buChar char="•"/>
            </a:pPr>
            <a:r>
              <a:rPr lang="es-MX" sz="2200" dirty="0">
                <a:solidFill>
                  <a:schemeClr val="tx1">
                    <a:lumMod val="85000"/>
                    <a:lumOff val="15000"/>
                  </a:schemeClr>
                </a:solidFill>
              </a:rPr>
              <a:t>Es importante señalar que el director es el segundo creador de la obra, pues realiza la puesta en escena. Sin embargo, su interpretación no siempre coincide exactamente con la del autor. Por eso se dice, de muchas puestas en escena, que son una adaptación.</a:t>
            </a:r>
          </a:p>
          <a:p>
            <a:pPr marL="342900" indent="-342900" algn="just">
              <a:lnSpc>
                <a:spcPct val="90000"/>
              </a:lnSpc>
              <a:buFont typeface="Arial" panose="020B0604020202020204" pitchFamily="34" charset="0"/>
              <a:buChar char="•"/>
            </a:pPr>
            <a:r>
              <a:rPr lang="es-MX" sz="2200" dirty="0">
                <a:solidFill>
                  <a:schemeClr val="tx1">
                    <a:lumMod val="85000"/>
                    <a:lumOff val="15000"/>
                  </a:schemeClr>
                </a:solidFill>
              </a:rPr>
              <a:t>El proceso comunicativo que se genera en una obra teatral es directo y se manifiesta entre los emisores y receptores. El desarrollo en la comunicación es complejo, ya que en la puesta en escena intervienen un grupo de emisores: autor, director de escena junto con los actores, músicos, cantantes y muchos receptores (el público).</a:t>
            </a:r>
          </a:p>
          <a:p>
            <a:pPr marL="342900" indent="-342900" algn="just">
              <a:lnSpc>
                <a:spcPct val="90000"/>
              </a:lnSpc>
              <a:buFont typeface="Arial" panose="020B0604020202020204" pitchFamily="34" charset="0"/>
              <a:buChar char="•"/>
            </a:pPr>
            <a:r>
              <a:rPr lang="es-MX" sz="2200" dirty="0">
                <a:solidFill>
                  <a:schemeClr val="tx1">
                    <a:lumMod val="85000"/>
                    <a:lumOff val="15000"/>
                  </a:schemeClr>
                </a:solidFill>
              </a:rPr>
              <a:t>El texto dramático tiene características que lo hacen especial y diferente a los demás géneros literarios. Debemos considerar que se trata de un proceso comunicativo entres momentos.</a:t>
            </a:r>
          </a:p>
        </p:txBody>
      </p:sp>
    </p:spTree>
    <p:extLst>
      <p:ext uri="{BB962C8B-B14F-4D97-AF65-F5344CB8AC3E}">
        <p14:creationId xmlns:p14="http://schemas.microsoft.com/office/powerpoint/2010/main" val="316149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E8E25-DDE7-A912-1E8C-18AEB275F2A6}"/>
              </a:ext>
            </a:extLst>
          </p:cNvPr>
          <p:cNvSpPr>
            <a:spLocks noGrp="1"/>
          </p:cNvSpPr>
          <p:nvPr>
            <p:ph type="title"/>
          </p:nvPr>
        </p:nvSpPr>
        <p:spPr/>
        <p:txBody>
          <a:bodyPr>
            <a:normAutofit/>
          </a:bodyPr>
          <a:lstStyle/>
          <a:p>
            <a:pPr algn="just"/>
            <a:r>
              <a:rPr lang="es-MX" dirty="0"/>
              <a:t>Texto dramático y representación teatral</a:t>
            </a:r>
          </a:p>
        </p:txBody>
      </p:sp>
      <p:sp>
        <p:nvSpPr>
          <p:cNvPr id="3" name="Marcador de texto 2">
            <a:extLst>
              <a:ext uri="{FF2B5EF4-FFF2-40B4-BE49-F238E27FC236}">
                <a16:creationId xmlns:a16="http://schemas.microsoft.com/office/drawing/2014/main" id="{D95D3C7E-CB85-B5DC-5E81-71EB263BE17A}"/>
              </a:ext>
            </a:extLst>
          </p:cNvPr>
          <p:cNvSpPr>
            <a:spLocks noGrp="1"/>
          </p:cNvSpPr>
          <p:nvPr>
            <p:ph idx="1"/>
          </p:nvPr>
        </p:nvSpPr>
        <p:spPr/>
        <p:txBody>
          <a:bodyPr>
            <a:normAutofit/>
          </a:bodyPr>
          <a:lstStyle/>
          <a:p>
            <a:pPr marL="342900" indent="-342900" algn="just">
              <a:buFont typeface="Arial" panose="020B0604020202020204" pitchFamily="34" charset="0"/>
              <a:buChar char="•"/>
            </a:pPr>
            <a:r>
              <a:rPr lang="es-MX" sz="2800" dirty="0"/>
              <a:t>La obra dramática es el texto literario mismo</a:t>
            </a:r>
          </a:p>
          <a:p>
            <a:pPr marL="342900" indent="-342900" algn="just">
              <a:buFont typeface="Arial" panose="020B0604020202020204" pitchFamily="34" charset="0"/>
              <a:buChar char="•"/>
            </a:pPr>
            <a:r>
              <a:rPr lang="es-MX" sz="2800" dirty="0"/>
              <a:t>La obra teatral es la representación de ese texto en el escenario; en esta última, entran en juego elementos propios del mundo real, tales como iluminación, música, vestuario, escenografía y los mismos actores. La obra dramática cumple su esencia cuando se convierte en obra teatral.</a:t>
            </a:r>
          </a:p>
        </p:txBody>
      </p:sp>
    </p:spTree>
    <p:extLst>
      <p:ext uri="{BB962C8B-B14F-4D97-AF65-F5344CB8AC3E}">
        <p14:creationId xmlns:p14="http://schemas.microsoft.com/office/powerpoint/2010/main" val="64853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4182A28-7F54-4796-AB96-6BBD52FFB089}"/>
              </a:ext>
            </a:extLst>
          </p:cNvPr>
          <p:cNvSpPr>
            <a:spLocks noGrp="1"/>
          </p:cNvSpPr>
          <p:nvPr>
            <p:ph type="title"/>
          </p:nvPr>
        </p:nvSpPr>
        <p:spPr/>
        <p:txBody>
          <a:bodyPr/>
          <a:lstStyle/>
          <a:p>
            <a:r>
              <a:rPr lang="es-MX" dirty="0"/>
              <a:t>Elementos de las representaciones</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sz="half" idx="1"/>
          </p:nvPr>
        </p:nvSpPr>
        <p:spPr/>
        <p:txBody>
          <a:bodyPr>
            <a:normAutofit fontScale="92500" lnSpcReduction="20000"/>
          </a:bodyPr>
          <a:lstStyle/>
          <a:p>
            <a:pPr marL="342900" indent="-342900" algn="just">
              <a:buFont typeface="Arial" panose="020B0604020202020204" pitchFamily="34" charset="0"/>
              <a:buChar char="•"/>
            </a:pPr>
            <a:r>
              <a:rPr lang="es-MX" b="1" dirty="0"/>
              <a:t>Texto dramático: </a:t>
            </a:r>
          </a:p>
          <a:p>
            <a:pPr marL="342900" indent="-342900" algn="just">
              <a:buFont typeface="Arial" panose="020B0604020202020204" pitchFamily="34" charset="0"/>
              <a:buChar char="•"/>
            </a:pPr>
            <a:r>
              <a:rPr lang="es-MX" b="1" dirty="0"/>
              <a:t> </a:t>
            </a:r>
            <a:r>
              <a:rPr lang="es-MX" dirty="0"/>
              <a:t>Está escrito por un dramaturgo.</a:t>
            </a:r>
          </a:p>
          <a:p>
            <a:pPr marL="342900" indent="-342900" algn="just">
              <a:buFont typeface="Arial" panose="020B0604020202020204" pitchFamily="34" charset="0"/>
              <a:buChar char="•"/>
            </a:pPr>
            <a:r>
              <a:rPr lang="es-MX" dirty="0"/>
              <a:t> Tiene parlamentos.</a:t>
            </a:r>
          </a:p>
          <a:p>
            <a:pPr marL="342900" indent="-342900" algn="just">
              <a:buFont typeface="Arial" panose="020B0604020202020204" pitchFamily="34" charset="0"/>
              <a:buChar char="•"/>
            </a:pPr>
            <a:r>
              <a:rPr lang="es-MX" dirty="0"/>
              <a:t> Pertenece al mundo literario.</a:t>
            </a:r>
          </a:p>
          <a:p>
            <a:pPr marL="342900" indent="-342900" algn="just">
              <a:buFont typeface="Arial" panose="020B0604020202020204" pitchFamily="34" charset="0"/>
              <a:buChar char="•"/>
            </a:pPr>
            <a:r>
              <a:rPr lang="es-MX" dirty="0"/>
              <a:t> Está destinado a un lector.</a:t>
            </a:r>
          </a:p>
          <a:p>
            <a:pPr marL="342900" indent="-342900" algn="just">
              <a:buFont typeface="Arial" panose="020B0604020202020204" pitchFamily="34" charset="0"/>
              <a:buChar char="•"/>
            </a:pPr>
            <a:r>
              <a:rPr lang="es-MX" dirty="0"/>
              <a:t> La representación es realizada por el lector en su imaginación.</a:t>
            </a:r>
          </a:p>
          <a:p>
            <a:pPr marL="342900" indent="-342900" algn="just">
              <a:buFont typeface="Arial" panose="020B0604020202020204" pitchFamily="34" charset="0"/>
              <a:buChar char="•"/>
            </a:pPr>
            <a:r>
              <a:rPr lang="es-MX" dirty="0"/>
              <a:t> Existen personajes.</a:t>
            </a:r>
          </a:p>
          <a:p>
            <a:pPr marL="342900" indent="-342900" algn="just">
              <a:buFont typeface="Arial" panose="020B0604020202020204" pitchFamily="34" charset="0"/>
              <a:buChar char="•"/>
            </a:pPr>
            <a:endParaRPr lang="es-MX" dirty="0"/>
          </a:p>
        </p:txBody>
      </p:sp>
      <p:sp>
        <p:nvSpPr>
          <p:cNvPr id="6" name="Marcador de contenido 5">
            <a:extLst>
              <a:ext uri="{FF2B5EF4-FFF2-40B4-BE49-F238E27FC236}">
                <a16:creationId xmlns:a16="http://schemas.microsoft.com/office/drawing/2014/main" id="{5C847768-E232-12B0-08BF-59EEAE391A46}"/>
              </a:ext>
            </a:extLst>
          </p:cNvPr>
          <p:cNvSpPr>
            <a:spLocks noGrp="1"/>
          </p:cNvSpPr>
          <p:nvPr>
            <p:ph sz="half" idx="2"/>
          </p:nvPr>
        </p:nvSpPr>
        <p:spPr/>
        <p:txBody>
          <a:bodyPr>
            <a:normAutofit fontScale="92500" lnSpcReduction="20000"/>
          </a:bodyPr>
          <a:lstStyle/>
          <a:p>
            <a:pPr marL="342900" indent="-342900" algn="just">
              <a:buFont typeface="Arial" panose="020B0604020202020204" pitchFamily="34" charset="0"/>
              <a:buChar char="•"/>
            </a:pPr>
            <a:r>
              <a:rPr lang="es-MX" sz="2200" b="1" dirty="0"/>
              <a:t>Representación teatral:</a:t>
            </a:r>
          </a:p>
          <a:p>
            <a:pPr marL="342900" indent="-342900" algn="just">
              <a:buFont typeface="Arial" panose="020B0604020202020204" pitchFamily="34" charset="0"/>
              <a:buChar char="•"/>
            </a:pPr>
            <a:r>
              <a:rPr lang="es-MX" sz="2200" dirty="0"/>
              <a:t>Es el texto llevado a la práctica en una puesta en escena.</a:t>
            </a:r>
          </a:p>
          <a:p>
            <a:pPr marL="342900" indent="-342900" algn="just">
              <a:buFont typeface="Arial" panose="020B0604020202020204" pitchFamily="34" charset="0"/>
              <a:buChar char="•"/>
            </a:pPr>
            <a:r>
              <a:rPr lang="es-MX" sz="2200" dirty="0"/>
              <a:t>Requiere de un director teatral.</a:t>
            </a:r>
          </a:p>
          <a:p>
            <a:pPr marL="342900" indent="-342900" algn="just">
              <a:buFont typeface="Arial" panose="020B0604020202020204" pitchFamily="34" charset="0"/>
              <a:buChar char="•"/>
            </a:pPr>
            <a:r>
              <a:rPr lang="es-MX" sz="2200" dirty="0"/>
              <a:t>Es oral.</a:t>
            </a:r>
          </a:p>
          <a:p>
            <a:pPr marL="342900" indent="-342900" algn="just">
              <a:buFont typeface="Arial" panose="020B0604020202020204" pitchFamily="34" charset="0"/>
              <a:buChar char="•"/>
            </a:pPr>
            <a:r>
              <a:rPr lang="es-MX" sz="2200" dirty="0"/>
              <a:t> Está destinada a un público.</a:t>
            </a:r>
          </a:p>
          <a:p>
            <a:pPr marL="342900" indent="-342900" algn="just">
              <a:buFont typeface="Arial" panose="020B0604020202020204" pitchFamily="34" charset="0"/>
              <a:buChar char="•"/>
            </a:pPr>
            <a:r>
              <a:rPr lang="es-MX" sz="2200" dirty="0"/>
              <a:t> La representación se realiza sobre un escenario.</a:t>
            </a:r>
          </a:p>
          <a:p>
            <a:pPr marL="342900" indent="-342900" algn="just">
              <a:buFont typeface="Arial" panose="020B0604020202020204" pitchFamily="34" charset="0"/>
              <a:buChar char="•"/>
            </a:pPr>
            <a:r>
              <a:rPr lang="es-MX" sz="2200" dirty="0"/>
              <a:t> Existen actores</a:t>
            </a:r>
          </a:p>
        </p:txBody>
      </p:sp>
    </p:spTree>
    <p:extLst>
      <p:ext uri="{BB962C8B-B14F-4D97-AF65-F5344CB8AC3E}">
        <p14:creationId xmlns:p14="http://schemas.microsoft.com/office/powerpoint/2010/main" val="178265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358C63-04BB-F1F4-5F4E-5FF012985AF9}"/>
              </a:ext>
            </a:extLst>
          </p:cNvPr>
          <p:cNvSpPr>
            <a:spLocks noGrp="1"/>
          </p:cNvSpPr>
          <p:nvPr>
            <p:ph type="title"/>
          </p:nvPr>
        </p:nvSpPr>
        <p:spPr>
          <a:xfrm>
            <a:off x="1295401" y="777416"/>
            <a:ext cx="9609668" cy="879106"/>
          </a:xfrm>
        </p:spPr>
        <p:txBody>
          <a:bodyPr>
            <a:normAutofit/>
          </a:bodyPr>
          <a:lstStyle/>
          <a:p>
            <a:pPr algn="ctr"/>
            <a:r>
              <a:rPr lang="es-MX" dirty="0"/>
              <a:t>Elementos que articulan la comunicación dramática</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type="body" idx="1"/>
          </p:nvPr>
        </p:nvSpPr>
        <p:spPr>
          <a:xfrm>
            <a:off x="1291166" y="1762539"/>
            <a:ext cx="9609668" cy="4318045"/>
          </a:xfrm>
        </p:spPr>
        <p:txBody>
          <a:bodyPr>
            <a:normAutofit/>
          </a:bodyPr>
          <a:lstStyle/>
          <a:p>
            <a:pPr marL="342900" indent="-342900" algn="just">
              <a:lnSpc>
                <a:spcPct val="90000"/>
              </a:lnSpc>
              <a:buFont typeface="Arial" panose="020B0604020202020204" pitchFamily="34" charset="0"/>
              <a:buChar char="•"/>
            </a:pPr>
            <a:r>
              <a:rPr lang="es-MX" dirty="0"/>
              <a:t> </a:t>
            </a:r>
            <a:r>
              <a:rPr lang="es-MX" sz="2400" b="1" dirty="0">
                <a:solidFill>
                  <a:schemeClr val="tx1">
                    <a:lumMod val="85000"/>
                    <a:lumOff val="15000"/>
                  </a:schemeClr>
                </a:solidFill>
              </a:rPr>
              <a:t>Emisor:</a:t>
            </a:r>
            <a:r>
              <a:rPr lang="es-MX" sz="2400" dirty="0">
                <a:solidFill>
                  <a:schemeClr val="tx1">
                    <a:lumMod val="85000"/>
                    <a:lumOff val="15000"/>
                  </a:schemeClr>
                </a:solidFill>
              </a:rPr>
              <a:t> es el que produce el acto de comunicación, el autor o dramaturgo.</a:t>
            </a:r>
          </a:p>
          <a:p>
            <a:pPr marL="342900" indent="-342900" algn="just">
              <a:lnSpc>
                <a:spcPct val="90000"/>
              </a:lnSpc>
              <a:buFont typeface="Arial" panose="020B0604020202020204" pitchFamily="34" charset="0"/>
              <a:buChar char="•"/>
            </a:pPr>
            <a:r>
              <a:rPr lang="es-MX" sz="2400" b="1" dirty="0">
                <a:solidFill>
                  <a:schemeClr val="tx1">
                    <a:lumMod val="85000"/>
                    <a:lumOff val="15000"/>
                  </a:schemeClr>
                </a:solidFill>
              </a:rPr>
              <a:t>Código:</a:t>
            </a:r>
            <a:r>
              <a:rPr lang="es-MX" sz="2400" dirty="0">
                <a:solidFill>
                  <a:schemeClr val="tx1">
                    <a:lumMod val="85000"/>
                    <a:lumOff val="15000"/>
                  </a:schemeClr>
                </a:solidFill>
              </a:rPr>
              <a:t> conjunto de signos relacionados entre sí, como: expresión, vestuario, escenario, iluminación, entre otros que maneja el emisor y que son visuales y auditivos para el receptor.</a:t>
            </a:r>
          </a:p>
          <a:p>
            <a:pPr marL="342900" indent="-342900" algn="just">
              <a:lnSpc>
                <a:spcPct val="90000"/>
              </a:lnSpc>
              <a:buFont typeface="Arial" panose="020B0604020202020204" pitchFamily="34" charset="0"/>
              <a:buChar char="•"/>
            </a:pPr>
            <a:r>
              <a:rPr lang="es-MX" sz="2400" dirty="0">
                <a:solidFill>
                  <a:schemeClr val="tx1">
                    <a:lumMod val="85000"/>
                    <a:lumOff val="15000"/>
                  </a:schemeClr>
                </a:solidFill>
              </a:rPr>
              <a:t> </a:t>
            </a:r>
            <a:r>
              <a:rPr lang="es-MX" sz="2400" b="1" dirty="0">
                <a:solidFill>
                  <a:schemeClr val="tx1">
                    <a:lumMod val="85000"/>
                    <a:lumOff val="15000"/>
                  </a:schemeClr>
                </a:solidFill>
              </a:rPr>
              <a:t>El mensaje de la obra teatral: </a:t>
            </a:r>
            <a:r>
              <a:rPr lang="es-MX" sz="2400" dirty="0">
                <a:solidFill>
                  <a:schemeClr val="tx1">
                    <a:lumMod val="85000"/>
                    <a:lumOff val="15000"/>
                  </a:schemeClr>
                </a:solidFill>
              </a:rPr>
              <a:t>resultado de la codificación, del portador de la información o conjunto de informaciones que se transmiten.</a:t>
            </a:r>
          </a:p>
          <a:p>
            <a:pPr marL="342900" indent="-342900" algn="just">
              <a:lnSpc>
                <a:spcPct val="90000"/>
              </a:lnSpc>
              <a:buFont typeface="Arial" panose="020B0604020202020204" pitchFamily="34" charset="0"/>
              <a:buChar char="•"/>
            </a:pPr>
            <a:r>
              <a:rPr lang="es-MX" sz="2400" dirty="0">
                <a:solidFill>
                  <a:schemeClr val="tx1">
                    <a:lumMod val="85000"/>
                    <a:lumOff val="15000"/>
                  </a:schemeClr>
                </a:solidFill>
              </a:rPr>
              <a:t> </a:t>
            </a:r>
            <a:r>
              <a:rPr lang="es-MX" sz="2400" b="1" dirty="0">
                <a:solidFill>
                  <a:schemeClr val="tx1">
                    <a:lumMod val="85000"/>
                    <a:lumOff val="15000"/>
                  </a:schemeClr>
                </a:solidFill>
              </a:rPr>
              <a:t>Canal:</a:t>
            </a:r>
            <a:r>
              <a:rPr lang="es-MX" sz="2400" dirty="0">
                <a:solidFill>
                  <a:schemeClr val="tx1">
                    <a:lumMod val="85000"/>
                    <a:lumOff val="15000"/>
                  </a:schemeClr>
                </a:solidFill>
              </a:rPr>
              <a:t> medio físico por el que se transmite el mensaje, es decir, el texto literario (escrito) se convierte en un texto hablado.</a:t>
            </a:r>
          </a:p>
          <a:p>
            <a:pPr marL="342900" indent="-342900" algn="just">
              <a:lnSpc>
                <a:spcPct val="90000"/>
              </a:lnSpc>
              <a:buFont typeface="Arial" panose="020B0604020202020204" pitchFamily="34" charset="0"/>
              <a:buChar char="•"/>
            </a:pPr>
            <a:r>
              <a:rPr lang="es-MX" sz="2400" dirty="0">
                <a:solidFill>
                  <a:schemeClr val="tx1">
                    <a:lumMod val="85000"/>
                    <a:lumOff val="15000"/>
                  </a:schemeClr>
                </a:solidFill>
              </a:rPr>
              <a:t> </a:t>
            </a:r>
            <a:r>
              <a:rPr lang="es-MX" sz="2400" b="1" dirty="0">
                <a:solidFill>
                  <a:schemeClr val="tx1">
                    <a:lumMod val="85000"/>
                    <a:lumOff val="15000"/>
                  </a:schemeClr>
                </a:solidFill>
              </a:rPr>
              <a:t>Receptor: </a:t>
            </a:r>
            <a:r>
              <a:rPr lang="es-MX" sz="2400" dirty="0">
                <a:solidFill>
                  <a:schemeClr val="tx1">
                    <a:lumMod val="85000"/>
                    <a:lumOff val="15000"/>
                  </a:schemeClr>
                </a:solidFill>
              </a:rPr>
              <a:t>lector y espectador que decodifica y recibe el mensaje de la obra teatral.</a:t>
            </a:r>
          </a:p>
        </p:txBody>
      </p:sp>
    </p:spTree>
    <p:extLst>
      <p:ext uri="{BB962C8B-B14F-4D97-AF65-F5344CB8AC3E}">
        <p14:creationId xmlns:p14="http://schemas.microsoft.com/office/powerpoint/2010/main" val="71965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358C63-04BB-F1F4-5F4E-5FF012985AF9}"/>
              </a:ext>
            </a:extLst>
          </p:cNvPr>
          <p:cNvSpPr>
            <a:spLocks noGrp="1"/>
          </p:cNvSpPr>
          <p:nvPr>
            <p:ph type="title"/>
          </p:nvPr>
        </p:nvSpPr>
        <p:spPr>
          <a:xfrm>
            <a:off x="1295401" y="777416"/>
            <a:ext cx="9609668" cy="667071"/>
          </a:xfrm>
        </p:spPr>
        <p:txBody>
          <a:bodyPr>
            <a:normAutofit/>
          </a:bodyPr>
          <a:lstStyle/>
          <a:p>
            <a:pPr algn="ctr"/>
            <a:r>
              <a:rPr lang="es-MX" dirty="0"/>
              <a:t>Elementos que articulan la comunicación dramática</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type="body" idx="1"/>
          </p:nvPr>
        </p:nvSpPr>
        <p:spPr>
          <a:xfrm>
            <a:off x="1291166" y="1444487"/>
            <a:ext cx="9609668" cy="4903304"/>
          </a:xfrm>
        </p:spPr>
        <p:txBody>
          <a:bodyPr>
            <a:noAutofit/>
          </a:bodyPr>
          <a:lstStyle/>
          <a:p>
            <a:pPr marL="342900" indent="-342900" algn="just">
              <a:lnSpc>
                <a:spcPct val="90000"/>
              </a:lnSpc>
              <a:buFont typeface="Arial" panose="020B0604020202020204" pitchFamily="34" charset="0"/>
              <a:buChar char="•"/>
            </a:pPr>
            <a:r>
              <a:rPr lang="es-MX" sz="2400" dirty="0"/>
              <a:t> </a:t>
            </a:r>
            <a:r>
              <a:rPr lang="es-MX" sz="2400" b="1" dirty="0"/>
              <a:t>Referente o contexto: </a:t>
            </a:r>
            <a:r>
              <a:rPr lang="es-MX" sz="2400" dirty="0"/>
              <a:t>conjunto de factores y circunstancias en las que se produce el mensaje y que deben ser conocidas tanto por el emisor como por el receptor, a fin de permitir y facilitar la comprensión y escenificación del mismo.</a:t>
            </a:r>
          </a:p>
          <a:p>
            <a:pPr marL="342900" indent="-342900" algn="just">
              <a:lnSpc>
                <a:spcPct val="90000"/>
              </a:lnSpc>
              <a:buFont typeface="Arial" panose="020B0604020202020204" pitchFamily="34" charset="0"/>
              <a:buChar char="•"/>
            </a:pPr>
            <a:r>
              <a:rPr lang="es-MX" sz="2400" b="1" dirty="0"/>
              <a:t>- Contexto de producción: </a:t>
            </a:r>
            <a:r>
              <a:rPr lang="es-MX" sz="2400" dirty="0"/>
              <a:t>todo lo que se debe tomar en cuenta para llevar a escena una obra, incluyendo aspectos administrativos, lugar, selección, tiempos, el público al que va dirigido, etc.</a:t>
            </a:r>
          </a:p>
          <a:p>
            <a:pPr marL="342900" indent="-342900" algn="just">
              <a:lnSpc>
                <a:spcPct val="90000"/>
              </a:lnSpc>
              <a:buFont typeface="Arial" panose="020B0604020202020204" pitchFamily="34" charset="0"/>
              <a:buChar char="•"/>
            </a:pPr>
            <a:r>
              <a:rPr lang="es-MX" sz="2400" b="1" dirty="0"/>
              <a:t>- Contexto de recepción</a:t>
            </a:r>
            <a:r>
              <a:rPr lang="es-MX" sz="2400" dirty="0"/>
              <a:t>: las experiencias de vida, edad, cultura, conocimientos del lector o público le permite dar una interpretación particular al texto.</a:t>
            </a:r>
          </a:p>
          <a:p>
            <a:pPr marL="342900" indent="-342900" algn="just">
              <a:lnSpc>
                <a:spcPct val="90000"/>
              </a:lnSpc>
              <a:buFont typeface="Arial" panose="020B0604020202020204" pitchFamily="34" charset="0"/>
              <a:buChar char="•"/>
            </a:pPr>
            <a:r>
              <a:rPr lang="es-MX" sz="2400" b="1" dirty="0"/>
              <a:t>- Contexto social:</a:t>
            </a:r>
            <a:r>
              <a:rPr lang="es-MX" sz="2400" dirty="0"/>
              <a:t> se refiere al entorno social, político y personal tanto</a:t>
            </a:r>
          </a:p>
          <a:p>
            <a:pPr marL="342900" indent="-342900" algn="just">
              <a:lnSpc>
                <a:spcPct val="90000"/>
              </a:lnSpc>
              <a:buFont typeface="Arial" panose="020B0604020202020204" pitchFamily="34" charset="0"/>
              <a:buChar char="•"/>
            </a:pPr>
            <a:r>
              <a:rPr lang="es-MX" sz="2400" dirty="0"/>
              <a:t>de la historia como de la puesta en escena.</a:t>
            </a:r>
            <a:endParaRPr lang="es-MX" sz="2400" dirty="0">
              <a:solidFill>
                <a:schemeClr val="tx1">
                  <a:lumMod val="85000"/>
                  <a:lumOff val="15000"/>
                </a:schemeClr>
              </a:solidFill>
            </a:endParaRPr>
          </a:p>
        </p:txBody>
      </p:sp>
    </p:spTree>
    <p:extLst>
      <p:ext uri="{BB962C8B-B14F-4D97-AF65-F5344CB8AC3E}">
        <p14:creationId xmlns:p14="http://schemas.microsoft.com/office/powerpoint/2010/main" val="420747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358C63-04BB-F1F4-5F4E-5FF012985AF9}"/>
              </a:ext>
            </a:extLst>
          </p:cNvPr>
          <p:cNvSpPr>
            <a:spLocks noGrp="1"/>
          </p:cNvSpPr>
          <p:nvPr>
            <p:ph type="title"/>
          </p:nvPr>
        </p:nvSpPr>
        <p:spPr>
          <a:xfrm>
            <a:off x="1295401" y="777416"/>
            <a:ext cx="9609668" cy="667071"/>
          </a:xfrm>
        </p:spPr>
        <p:txBody>
          <a:bodyPr>
            <a:normAutofit/>
          </a:bodyPr>
          <a:lstStyle/>
          <a:p>
            <a:pPr algn="ctr"/>
            <a:r>
              <a:rPr lang="es-MX" dirty="0"/>
              <a:t>Proceso comunicativo en tres momentos </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type="body" idx="1"/>
          </p:nvPr>
        </p:nvSpPr>
        <p:spPr>
          <a:xfrm>
            <a:off x="1291166" y="1444487"/>
            <a:ext cx="9609668" cy="4903304"/>
          </a:xfrm>
        </p:spPr>
        <p:txBody>
          <a:bodyPr>
            <a:noAutofit/>
          </a:bodyPr>
          <a:lstStyle/>
          <a:p>
            <a:pPr marL="342900" indent="-342900" algn="just">
              <a:lnSpc>
                <a:spcPct val="90000"/>
              </a:lnSpc>
              <a:buFont typeface="Arial" panose="020B0604020202020204" pitchFamily="34" charset="0"/>
              <a:buChar char="•"/>
            </a:pPr>
            <a:endParaRPr lang="es-MX" sz="2400" dirty="0">
              <a:solidFill>
                <a:schemeClr val="tx1">
                  <a:lumMod val="85000"/>
                  <a:lumOff val="15000"/>
                </a:schemeClr>
              </a:solidFill>
            </a:endParaRPr>
          </a:p>
        </p:txBody>
      </p:sp>
      <p:pic>
        <p:nvPicPr>
          <p:cNvPr id="5" name="Imagen 4">
            <a:extLst>
              <a:ext uri="{FF2B5EF4-FFF2-40B4-BE49-F238E27FC236}">
                <a16:creationId xmlns:a16="http://schemas.microsoft.com/office/drawing/2014/main" id="{C51216EC-58C2-EB86-DAB1-FA326B4FF897}"/>
              </a:ext>
            </a:extLst>
          </p:cNvPr>
          <p:cNvPicPr>
            <a:picLocks noChangeAspect="1"/>
          </p:cNvPicPr>
          <p:nvPr/>
        </p:nvPicPr>
        <p:blipFill>
          <a:blip r:embed="rId2"/>
          <a:stretch>
            <a:fillRect/>
          </a:stretch>
        </p:blipFill>
        <p:spPr>
          <a:xfrm>
            <a:off x="1775791" y="1656523"/>
            <a:ext cx="8835497" cy="4174434"/>
          </a:xfrm>
          <a:prstGeom prst="rect">
            <a:avLst/>
          </a:prstGeom>
        </p:spPr>
      </p:pic>
    </p:spTree>
    <p:extLst>
      <p:ext uri="{BB962C8B-B14F-4D97-AF65-F5344CB8AC3E}">
        <p14:creationId xmlns:p14="http://schemas.microsoft.com/office/powerpoint/2010/main" val="412940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358C63-04BB-F1F4-5F4E-5FF012985AF9}"/>
              </a:ext>
            </a:extLst>
          </p:cNvPr>
          <p:cNvSpPr>
            <a:spLocks noGrp="1"/>
          </p:cNvSpPr>
          <p:nvPr>
            <p:ph type="title"/>
          </p:nvPr>
        </p:nvSpPr>
        <p:spPr>
          <a:xfrm>
            <a:off x="1295401" y="777416"/>
            <a:ext cx="9609668" cy="667071"/>
          </a:xfrm>
        </p:spPr>
        <p:txBody>
          <a:bodyPr>
            <a:normAutofit/>
          </a:bodyPr>
          <a:lstStyle/>
          <a:p>
            <a:pPr algn="ctr"/>
            <a:r>
              <a:rPr lang="es-MX" dirty="0"/>
              <a:t>Elementos que articulan la comunicación dramática</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type="body" idx="1"/>
          </p:nvPr>
        </p:nvSpPr>
        <p:spPr>
          <a:xfrm>
            <a:off x="1291166" y="1444487"/>
            <a:ext cx="9609668" cy="4903304"/>
          </a:xfrm>
        </p:spPr>
        <p:txBody>
          <a:bodyPr>
            <a:noAutofit/>
          </a:bodyPr>
          <a:lstStyle/>
          <a:p>
            <a:pPr marL="342900" indent="-342900" algn="just">
              <a:lnSpc>
                <a:spcPct val="90000"/>
              </a:lnSpc>
              <a:buFont typeface="Arial" panose="020B0604020202020204" pitchFamily="34" charset="0"/>
              <a:buChar char="•"/>
            </a:pPr>
            <a:r>
              <a:rPr lang="es-MX" sz="2400" b="1" dirty="0">
                <a:solidFill>
                  <a:schemeClr val="tx1">
                    <a:lumMod val="85000"/>
                    <a:lumOff val="15000"/>
                  </a:schemeClr>
                </a:solidFill>
              </a:rPr>
              <a:t>Receptor o enunciatario:</a:t>
            </a:r>
            <a:r>
              <a:rPr lang="es-MX" sz="2400" dirty="0">
                <a:solidFill>
                  <a:schemeClr val="tx1">
                    <a:lumMod val="85000"/>
                    <a:lumOff val="15000"/>
                  </a:schemeClr>
                </a:solidFill>
              </a:rPr>
              <a:t> lector, espectador, destinatario. Sin público o receptor no hay teatro posible. Esto puede ser válido para cualquier producción literaria, pero en el caso del teatro, adquiere características especiales porque exige presencia física del destinatario. El público se convierte en un elemento que participa de las responsabilidades de </a:t>
            </a:r>
            <a:r>
              <a:rPr lang="es-MX" sz="2400" dirty="0" err="1">
                <a:solidFill>
                  <a:schemeClr val="tx1">
                    <a:lumMod val="85000"/>
                    <a:lumOff val="15000"/>
                  </a:schemeClr>
                </a:solidFill>
              </a:rPr>
              <a:t>lapuesta</a:t>
            </a:r>
            <a:r>
              <a:rPr lang="es-MX" sz="2400" dirty="0">
                <a:solidFill>
                  <a:schemeClr val="tx1">
                    <a:lumMod val="85000"/>
                    <a:lumOff val="15000"/>
                  </a:schemeClr>
                </a:solidFill>
              </a:rPr>
              <a:t> en escena por parte del director teatral.</a:t>
            </a:r>
          </a:p>
          <a:p>
            <a:pPr marL="342900" indent="-342900" algn="just">
              <a:lnSpc>
                <a:spcPct val="90000"/>
              </a:lnSpc>
              <a:buFont typeface="Arial" panose="020B0604020202020204" pitchFamily="34" charset="0"/>
              <a:buChar char="•"/>
            </a:pPr>
            <a:r>
              <a:rPr lang="es-MX" sz="2400" b="1" dirty="0">
                <a:solidFill>
                  <a:schemeClr val="tx1">
                    <a:lumMod val="85000"/>
                    <a:lumOff val="15000"/>
                  </a:schemeClr>
                </a:solidFill>
              </a:rPr>
              <a:t>Corriente literaria: </a:t>
            </a:r>
            <a:r>
              <a:rPr lang="es-MX" sz="2400" dirty="0">
                <a:solidFill>
                  <a:schemeClr val="tx1">
                    <a:lumMod val="85000"/>
                    <a:lumOff val="15000"/>
                  </a:schemeClr>
                </a:solidFill>
              </a:rPr>
              <a:t>conjunto de características tanto en la forma de escribir como en la temática, de acuerdo a las condiciones sociales de una determinada época. Algunas corrientes literarias han permanecido durante una o varias épocas.</a:t>
            </a:r>
          </a:p>
        </p:txBody>
      </p:sp>
    </p:spTree>
    <p:extLst>
      <p:ext uri="{BB962C8B-B14F-4D97-AF65-F5344CB8AC3E}">
        <p14:creationId xmlns:p14="http://schemas.microsoft.com/office/powerpoint/2010/main" val="54295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3B526-0581-EC2C-DBC8-B4CAF8D2039B}"/>
              </a:ext>
            </a:extLst>
          </p:cNvPr>
          <p:cNvSpPr>
            <a:spLocks noGrp="1"/>
          </p:cNvSpPr>
          <p:nvPr>
            <p:ph type="title"/>
          </p:nvPr>
        </p:nvSpPr>
        <p:spPr>
          <a:xfrm>
            <a:off x="1291166" y="724407"/>
            <a:ext cx="9609668" cy="163489"/>
          </a:xfrm>
        </p:spPr>
        <p:txBody>
          <a:bodyPr>
            <a:normAutofit fontScale="90000"/>
          </a:bodyPr>
          <a:lstStyle/>
          <a:p>
            <a:endParaRPr lang="es-MX" dirty="0"/>
          </a:p>
        </p:txBody>
      </p:sp>
      <p:sp>
        <p:nvSpPr>
          <p:cNvPr id="3" name="Marcador de texto 2">
            <a:extLst>
              <a:ext uri="{FF2B5EF4-FFF2-40B4-BE49-F238E27FC236}">
                <a16:creationId xmlns:a16="http://schemas.microsoft.com/office/drawing/2014/main" id="{1F92E693-FEB4-C82D-495D-2B816ECEF772}"/>
              </a:ext>
            </a:extLst>
          </p:cNvPr>
          <p:cNvSpPr>
            <a:spLocks noGrp="1"/>
          </p:cNvSpPr>
          <p:nvPr>
            <p:ph type="body" idx="1"/>
          </p:nvPr>
        </p:nvSpPr>
        <p:spPr>
          <a:xfrm>
            <a:off x="1291166" y="887896"/>
            <a:ext cx="9609668" cy="5016596"/>
          </a:xfrm>
        </p:spPr>
        <p:txBody>
          <a:bodyPr/>
          <a:lstStyle/>
          <a:p>
            <a:endParaRPr lang="es-MX" dirty="0"/>
          </a:p>
        </p:txBody>
      </p:sp>
      <p:pic>
        <p:nvPicPr>
          <p:cNvPr id="5" name="Imagen 4">
            <a:extLst>
              <a:ext uri="{FF2B5EF4-FFF2-40B4-BE49-F238E27FC236}">
                <a16:creationId xmlns:a16="http://schemas.microsoft.com/office/drawing/2014/main" id="{39916E5D-CA75-C94F-F4D1-A592CD72975F}"/>
              </a:ext>
            </a:extLst>
          </p:cNvPr>
          <p:cNvPicPr>
            <a:picLocks noChangeAspect="1"/>
          </p:cNvPicPr>
          <p:nvPr/>
        </p:nvPicPr>
        <p:blipFill>
          <a:blip r:embed="rId2"/>
          <a:stretch>
            <a:fillRect/>
          </a:stretch>
        </p:blipFill>
        <p:spPr>
          <a:xfrm>
            <a:off x="1417983" y="1051385"/>
            <a:ext cx="9144000" cy="4633798"/>
          </a:xfrm>
          <a:prstGeom prst="rect">
            <a:avLst/>
          </a:prstGeom>
        </p:spPr>
      </p:pic>
    </p:spTree>
    <p:extLst>
      <p:ext uri="{BB962C8B-B14F-4D97-AF65-F5344CB8AC3E}">
        <p14:creationId xmlns:p14="http://schemas.microsoft.com/office/powerpoint/2010/main" val="234571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358C63-04BB-F1F4-5F4E-5FF012985AF9}"/>
              </a:ext>
            </a:extLst>
          </p:cNvPr>
          <p:cNvSpPr>
            <a:spLocks noGrp="1"/>
          </p:cNvSpPr>
          <p:nvPr>
            <p:ph type="title"/>
          </p:nvPr>
        </p:nvSpPr>
        <p:spPr>
          <a:xfrm>
            <a:off x="1295401" y="777416"/>
            <a:ext cx="9609668" cy="667071"/>
          </a:xfrm>
        </p:spPr>
        <p:txBody>
          <a:bodyPr>
            <a:normAutofit/>
          </a:bodyPr>
          <a:lstStyle/>
          <a:p>
            <a:pPr algn="ctr"/>
            <a:r>
              <a:rPr lang="es-MX" dirty="0"/>
              <a:t>Subgéneros dramáticos</a:t>
            </a:r>
          </a:p>
        </p:txBody>
      </p:sp>
      <p:sp>
        <p:nvSpPr>
          <p:cNvPr id="4" name="Marcador de texto 3">
            <a:extLst>
              <a:ext uri="{FF2B5EF4-FFF2-40B4-BE49-F238E27FC236}">
                <a16:creationId xmlns:a16="http://schemas.microsoft.com/office/drawing/2014/main" id="{BC38BDFA-4C09-8AEE-32FD-36E010D8AE6D}"/>
              </a:ext>
            </a:extLst>
          </p:cNvPr>
          <p:cNvSpPr>
            <a:spLocks noGrp="1"/>
          </p:cNvSpPr>
          <p:nvPr>
            <p:ph type="body" idx="1"/>
          </p:nvPr>
        </p:nvSpPr>
        <p:spPr>
          <a:xfrm>
            <a:off x="1291166" y="1444487"/>
            <a:ext cx="9609668" cy="4903304"/>
          </a:xfrm>
        </p:spPr>
        <p:txBody>
          <a:bodyPr>
            <a:noAutofit/>
          </a:bodyPr>
          <a:lstStyle/>
          <a:p>
            <a:pPr marL="342900" indent="-342900" algn="just">
              <a:lnSpc>
                <a:spcPct val="90000"/>
              </a:lnSpc>
              <a:buFont typeface="Arial" panose="020B0604020202020204" pitchFamily="34" charset="0"/>
              <a:buChar char="•"/>
            </a:pPr>
            <a:r>
              <a:rPr lang="es-MX" sz="2200" b="1" dirty="0">
                <a:solidFill>
                  <a:schemeClr val="tx1">
                    <a:lumMod val="85000"/>
                    <a:lumOff val="15000"/>
                  </a:schemeClr>
                </a:solidFill>
              </a:rPr>
              <a:t>Tragedia: </a:t>
            </a:r>
            <a:r>
              <a:rPr lang="es-MX" sz="2200" dirty="0">
                <a:solidFill>
                  <a:schemeClr val="tx1">
                    <a:lumMod val="85000"/>
                    <a:lumOff val="15000"/>
                  </a:schemeClr>
                </a:solidFill>
              </a:rPr>
              <a:t>Forma dramática en la que el héroe padece las consecuencias de una lucha, ya sea real o simbólica, en la que es vencido frente a su incapacidad para superar las fuerzas que lo avasallan: su destino. El estilo de la tragedia siempre es elevado y su desenlace funesto, fatal. Se caracteriza por el horror, la desgracia y la muerte. El protagonista suele ser el héroe, que representa un ideal de comportamiento humano. La tragedia sigue diciendo algo al hombre actual, que enfrenta la misma problemática que el de hace siglos.</a:t>
            </a:r>
          </a:p>
          <a:p>
            <a:pPr marL="342900" indent="-342900" algn="just">
              <a:lnSpc>
                <a:spcPct val="90000"/>
              </a:lnSpc>
              <a:buFont typeface="Arial" panose="020B0604020202020204" pitchFamily="34" charset="0"/>
              <a:buChar char="•"/>
            </a:pPr>
            <a:r>
              <a:rPr lang="es-MX" sz="2200" dirty="0">
                <a:solidFill>
                  <a:schemeClr val="tx1">
                    <a:lumMod val="85000"/>
                    <a:lumOff val="15000"/>
                  </a:schemeClr>
                </a:solidFill>
              </a:rPr>
              <a:t>C</a:t>
            </a:r>
            <a:r>
              <a:rPr lang="es-MX" sz="2200" b="1" dirty="0">
                <a:solidFill>
                  <a:schemeClr val="tx1">
                    <a:lumMod val="85000"/>
                    <a:lumOff val="15000"/>
                  </a:schemeClr>
                </a:solidFill>
              </a:rPr>
              <a:t>omedia: </a:t>
            </a:r>
            <a:r>
              <a:rPr lang="es-MX" sz="2200" dirty="0">
                <a:solidFill>
                  <a:schemeClr val="tx1">
                    <a:lumMod val="85000"/>
                    <a:lumOff val="15000"/>
                  </a:schemeClr>
                </a:solidFill>
              </a:rPr>
              <a:t>Del latín </a:t>
            </a:r>
            <a:r>
              <a:rPr lang="es-MX" sz="2200" dirty="0" err="1">
                <a:solidFill>
                  <a:schemeClr val="tx1">
                    <a:lumMod val="85000"/>
                    <a:lumOff val="15000"/>
                  </a:schemeClr>
                </a:solidFill>
              </a:rPr>
              <a:t>comoedia</a:t>
            </a:r>
            <a:r>
              <a:rPr lang="es-MX" sz="2200" dirty="0">
                <a:solidFill>
                  <a:schemeClr val="tx1">
                    <a:lumMod val="85000"/>
                    <a:lumOff val="15000"/>
                  </a:schemeClr>
                </a:solidFill>
              </a:rPr>
              <a:t>, del griego </a:t>
            </a:r>
            <a:r>
              <a:rPr lang="es-MX" sz="2200" dirty="0" err="1">
                <a:solidFill>
                  <a:schemeClr val="tx1">
                    <a:lumMod val="85000"/>
                    <a:lumOff val="15000"/>
                  </a:schemeClr>
                </a:solidFill>
              </a:rPr>
              <a:t>komodia</a:t>
            </a:r>
            <a:r>
              <a:rPr lang="es-MX" sz="2200" dirty="0">
                <a:solidFill>
                  <a:schemeClr val="tx1">
                    <a:lumMod val="85000"/>
                    <a:lumOff val="15000"/>
                  </a:schemeClr>
                </a:solidFill>
              </a:rPr>
              <a:t>, </a:t>
            </a:r>
            <a:r>
              <a:rPr lang="es-MX" sz="2200" dirty="0" err="1">
                <a:solidFill>
                  <a:schemeClr val="tx1">
                    <a:lumMod val="85000"/>
                    <a:lumOff val="15000"/>
                  </a:schemeClr>
                </a:solidFill>
              </a:rPr>
              <a:t>komodos</a:t>
            </a:r>
            <a:r>
              <a:rPr lang="es-MX" sz="2200" dirty="0">
                <a:solidFill>
                  <a:schemeClr val="tx1">
                    <a:lumMod val="85000"/>
                    <a:lumOff val="15000"/>
                  </a:schemeClr>
                </a:solidFill>
              </a:rPr>
              <a:t>-comediante. Esta forma teatral tiene la finalidad de divertir al espectador poniendo en escena los caprichos, extravagancias y debilidades humanas. Busca provocar la risa del espectador, emplea con frecuencia recursos humorísticos, así como el ingenio verbal. Se caracteriza porque regularmente tiene un desenlace festivo o placentero. Se le reconoce como el género cómico. La comedia actual sigue siendo un género que presenta una problemática sencilla de fácil solución, es decir, sin complicaciones.</a:t>
            </a:r>
          </a:p>
        </p:txBody>
      </p:sp>
    </p:spTree>
    <p:extLst>
      <p:ext uri="{BB962C8B-B14F-4D97-AF65-F5344CB8AC3E}">
        <p14:creationId xmlns:p14="http://schemas.microsoft.com/office/powerpoint/2010/main" val="7050827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TM02900743[[fn=Orgánico]]</Template>
  <TotalTime>41</TotalTime>
  <Words>1042</Words>
  <Application>Microsoft Office PowerPoint</Application>
  <PresentationFormat>Panorámica</PresentationFormat>
  <Paragraphs>45</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Garamond</vt:lpstr>
      <vt:lpstr>Orgánico</vt:lpstr>
      <vt:lpstr>Modalidades de presentación</vt:lpstr>
      <vt:lpstr>Texto dramático y representación teatral</vt:lpstr>
      <vt:lpstr>Elementos de las representaciones</vt:lpstr>
      <vt:lpstr>Elementos que articulan la comunicación dramática</vt:lpstr>
      <vt:lpstr>Elementos que articulan la comunicación dramática</vt:lpstr>
      <vt:lpstr>Proceso comunicativo en tres momentos </vt:lpstr>
      <vt:lpstr>Elementos que articulan la comunicación dramática</vt:lpstr>
      <vt:lpstr>Presentación de PowerPoint</vt:lpstr>
      <vt:lpstr>Subgéneros dramáticos</vt:lpstr>
      <vt:lpstr>Subgéneros dramáticos</vt:lpstr>
      <vt:lpstr>Consideraciones finales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Modalidades de presentación</dc:title>
  <dc:creator>Hector Castro Ahumada</dc:creator>
  <cp:lastModifiedBy>Hector Castro Ahumada</cp:lastModifiedBy>
  <cp:revision>11</cp:revision>
  <dcterms:created xsi:type="dcterms:W3CDTF">2024-03-06T01:48:38Z</dcterms:created>
  <dcterms:modified xsi:type="dcterms:W3CDTF">2024-03-06T02:29:45Z</dcterms:modified>
</cp:coreProperties>
</file>