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3" r:id="rId8"/>
    <p:sldId id="262" r:id="rId9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DE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7149BB-0D2E-7246-80BC-F46C16949775}" type="doc">
      <dgm:prSet loTypeId="urn:microsoft.com/office/officeart/2005/8/layout/default" loCatId="list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es-MX"/>
        </a:p>
      </dgm:t>
    </dgm:pt>
    <dgm:pt modelId="{BB27C7AD-243A-0046-808C-EE05DBC984CB}">
      <dgm:prSet phldrT="[Texto]" phldr="0"/>
      <dgm:spPr/>
      <dgm:t>
        <a:bodyPr/>
        <a:lstStyle/>
        <a:p>
          <a:r>
            <a:rPr lang="es-MX"/>
            <a:t>¿Qué son los productores </a:t>
          </a:r>
        </a:p>
      </dgm:t>
    </dgm:pt>
    <dgm:pt modelId="{5BE1D060-3BAA-B54D-A658-AC09C0D4AF48}" type="parTrans" cxnId="{BAEE80C4-DE39-104B-8BBF-F13BA15422DB}">
      <dgm:prSet/>
      <dgm:spPr/>
      <dgm:t>
        <a:bodyPr/>
        <a:lstStyle/>
        <a:p>
          <a:endParaRPr lang="es-MX"/>
        </a:p>
      </dgm:t>
    </dgm:pt>
    <dgm:pt modelId="{63D2DB04-13A2-3E43-B1E6-EAAC4EBAD47E}" type="sibTrans" cxnId="{BAEE80C4-DE39-104B-8BBF-F13BA15422DB}">
      <dgm:prSet/>
      <dgm:spPr/>
      <dgm:t>
        <a:bodyPr/>
        <a:lstStyle/>
        <a:p>
          <a:endParaRPr lang="es-MX"/>
        </a:p>
      </dgm:t>
    </dgm:pt>
    <dgm:pt modelId="{3521C6C2-06D0-A949-A08A-48B7B22ABC68}">
      <dgm:prSet phldrT="[Texto]" phldr="0"/>
      <dgm:spPr/>
      <dgm:t>
        <a:bodyPr/>
        <a:lstStyle/>
        <a:p>
          <a:r>
            <a:rPr lang="es-MX"/>
            <a:t>¿Qué son los consumidores primarios?</a:t>
          </a:r>
        </a:p>
      </dgm:t>
    </dgm:pt>
    <dgm:pt modelId="{D859AB66-EE45-FE4A-B264-1F2412509583}" type="parTrans" cxnId="{9CC8CB2F-C4A9-8A4B-A4F2-B5136D1F2DBE}">
      <dgm:prSet/>
      <dgm:spPr/>
      <dgm:t>
        <a:bodyPr/>
        <a:lstStyle/>
        <a:p>
          <a:endParaRPr lang="es-MX"/>
        </a:p>
      </dgm:t>
    </dgm:pt>
    <dgm:pt modelId="{6FB3D39E-21E0-804E-A36B-77FB57B0AF96}" type="sibTrans" cxnId="{9CC8CB2F-C4A9-8A4B-A4F2-B5136D1F2DBE}">
      <dgm:prSet/>
      <dgm:spPr/>
      <dgm:t>
        <a:bodyPr/>
        <a:lstStyle/>
        <a:p>
          <a:endParaRPr lang="es-MX"/>
        </a:p>
      </dgm:t>
    </dgm:pt>
    <dgm:pt modelId="{EE25A696-A407-3442-89EC-64BEA74D52BB}">
      <dgm:prSet phldrT="[Texto]" phldr="0"/>
      <dgm:spPr/>
      <dgm:t>
        <a:bodyPr/>
        <a:lstStyle/>
        <a:p>
          <a:r>
            <a:rPr lang="es-ES">
              <a:solidFill>
                <a:srgbClr val="474747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  <a:cs typeface="Arial" panose="020B0604020202020204" pitchFamily="34" charset="0"/>
            </a:rPr>
            <a:t>Productor: </a:t>
          </a:r>
          <a:r>
            <a:rPr lang="es-ES">
              <a:solidFill>
                <a:srgbClr val="040C28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  <a:cs typeface="Arial" panose="020B0604020202020204" pitchFamily="34" charset="0"/>
            </a:rPr>
            <a:t>un ser vivo, como una planta, que puede fabricar su propio alimento</a:t>
          </a:r>
          <a:r>
            <a:rPr lang="es-ES">
              <a:solidFill>
                <a:srgbClr val="474747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  <a:cs typeface="Arial" panose="020B0604020202020204" pitchFamily="34" charset="0"/>
            </a:rPr>
            <a:t>. Consumidor: un ser vivo que no puede fabricar su propio alimento y debe comer a otros seres vivos. </a:t>
          </a:r>
          <a:r>
            <a:rPr lang="es-ES" err="1">
              <a:solidFill>
                <a:srgbClr val="474747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  <a:cs typeface="Arial" panose="020B0604020202020204" pitchFamily="34" charset="0"/>
            </a:rPr>
            <a:t>Descomponedor</a:t>
          </a:r>
          <a:r>
            <a:rPr lang="es-ES">
              <a:solidFill>
                <a:srgbClr val="474747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  <a:cs typeface="Arial" panose="020B0604020202020204" pitchFamily="34" charset="0"/>
            </a:rPr>
            <a:t>: un ser vivo que se alimenta de desechos y restos de plantas.</a:t>
          </a:r>
          <a:endParaRPr lang="es-MX"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s-MX">
              <a:effectLst/>
              <a:latin typeface="Avenir Next LT Pro" panose="020B0504020202020204" pitchFamily="34" charset="77"/>
              <a:ea typeface="Times New Roman" panose="02020603050405020304" pitchFamily="18" charset="0"/>
              <a:cs typeface="Times New Roman" panose="02020603050405020304" pitchFamily="18" charset="0"/>
            </a:rPr>
            <a:t> </a:t>
          </a:r>
          <a:endParaRPr lang="es-MX"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es-MX"/>
        </a:p>
      </dgm:t>
    </dgm:pt>
    <dgm:pt modelId="{E03CE674-94B9-6649-A5F2-3A39047DD730}" type="parTrans" cxnId="{78DCFEE5-0F2A-CB45-8E30-BD588BB2D93C}">
      <dgm:prSet/>
      <dgm:spPr/>
      <dgm:t>
        <a:bodyPr/>
        <a:lstStyle/>
        <a:p>
          <a:endParaRPr lang="es-MX"/>
        </a:p>
      </dgm:t>
    </dgm:pt>
    <dgm:pt modelId="{DE8BACB9-EEC0-264C-A6C3-7DF371E56095}" type="sibTrans" cxnId="{78DCFEE5-0F2A-CB45-8E30-BD588BB2D93C}">
      <dgm:prSet/>
      <dgm:spPr/>
      <dgm:t>
        <a:bodyPr/>
        <a:lstStyle/>
        <a:p>
          <a:endParaRPr lang="es-MX"/>
        </a:p>
      </dgm:t>
    </dgm:pt>
    <dgm:pt modelId="{FBF0BD70-E22B-2449-BB03-44FDC0527E17}">
      <dgm:prSet phldrT="[Texto]" phldr="0"/>
      <dgm:spPr/>
      <dgm:t>
        <a:bodyPr/>
        <a:lstStyle/>
        <a:p>
          <a:r>
            <a:rPr lang="es-MX"/>
            <a:t>Que son los consumidores secundarios </a:t>
          </a:r>
        </a:p>
      </dgm:t>
    </dgm:pt>
    <dgm:pt modelId="{6BCCE8C8-3B8D-F641-88B7-9BAD68C3DF3F}" type="parTrans" cxnId="{C666CAC1-10FA-864C-BC02-D32B414653C0}">
      <dgm:prSet/>
      <dgm:spPr/>
      <dgm:t>
        <a:bodyPr/>
        <a:lstStyle/>
        <a:p>
          <a:endParaRPr lang="es-MX"/>
        </a:p>
      </dgm:t>
    </dgm:pt>
    <dgm:pt modelId="{6A3166A4-852A-8F4D-AF08-D4ED49C6786F}" type="sibTrans" cxnId="{C666CAC1-10FA-864C-BC02-D32B414653C0}">
      <dgm:prSet/>
      <dgm:spPr/>
      <dgm:t>
        <a:bodyPr/>
        <a:lstStyle/>
        <a:p>
          <a:endParaRPr lang="es-MX"/>
        </a:p>
      </dgm:t>
    </dgm:pt>
    <dgm:pt modelId="{5B280FB9-9865-ED46-9F2C-7D534CEAA51A}">
      <dgm:prSet phldrT="[Texto]" phldr="0"/>
      <dgm:spPr/>
      <dgm:t>
        <a:bodyPr/>
        <a:lstStyle/>
        <a:p>
          <a:r>
            <a:rPr lang="es-MX" sz="1800" kern="100">
              <a:solidFill>
                <a:srgbClr val="040C28"/>
              </a:solidFill>
              <a:effectLst/>
              <a:latin typeface="Roboto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rPr>
            <a:t>los animales que se alimentan de otros animales</a:t>
          </a:r>
          <a:r>
            <a:rPr lang="es-MX" sz="1800" kern="100">
              <a:solidFill>
                <a:srgbClr val="1F1F1F"/>
              </a:solidFill>
              <a:effectLst/>
              <a:latin typeface="Roboto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rPr>
            <a:t> son llamados consumidores secundarios o incluso consumidores terciarios.</a:t>
          </a:r>
          <a:endParaRPr lang="es-MX" sz="1800" kern="100"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s-MX" sz="1800" kern="100">
              <a:effectLst/>
              <a:latin typeface="Avenir Next LT Pro" panose="020B0504020202020204" pitchFamily="34" charset="77"/>
              <a:ea typeface="Times New Roman" panose="02020603050405020304" pitchFamily="18" charset="0"/>
              <a:cs typeface="Times New Roman" panose="02020603050405020304" pitchFamily="18" charset="0"/>
            </a:rPr>
            <a:t> </a:t>
          </a:r>
          <a:endParaRPr lang="es-MX" sz="1800" kern="100"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es-MX"/>
        </a:p>
      </dgm:t>
    </dgm:pt>
    <dgm:pt modelId="{84494BFB-9B72-B341-8C86-1F5DFBE998D8}" type="parTrans" cxnId="{A68EFCDE-A491-2345-A15E-467401540A5C}">
      <dgm:prSet/>
      <dgm:spPr/>
      <dgm:t>
        <a:bodyPr/>
        <a:lstStyle/>
        <a:p>
          <a:endParaRPr lang="es-MX"/>
        </a:p>
      </dgm:t>
    </dgm:pt>
    <dgm:pt modelId="{99409EDD-AC98-A54D-810D-3A42683582A4}" type="sibTrans" cxnId="{A68EFCDE-A491-2345-A15E-467401540A5C}">
      <dgm:prSet/>
      <dgm:spPr/>
      <dgm:t>
        <a:bodyPr/>
        <a:lstStyle/>
        <a:p>
          <a:endParaRPr lang="es-MX"/>
        </a:p>
      </dgm:t>
    </dgm:pt>
    <dgm:pt modelId="{30200EB5-619D-8945-A76B-65EF7A29F13B}">
      <dgm:prSet phldrT="[Texto]" phldr="0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1800" kern="100">
              <a:solidFill>
                <a:srgbClr val="1F1F1F"/>
              </a:solidFill>
              <a:effectLst/>
              <a:latin typeface="Roboto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rPr>
            <a:t>Los consumidores primarios </a:t>
          </a:r>
          <a:r>
            <a:rPr lang="es-MX" sz="1800" kern="100">
              <a:solidFill>
                <a:srgbClr val="040C28"/>
              </a:solidFill>
              <a:effectLst/>
              <a:latin typeface="Roboto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rPr>
            <a:t>usualmente son herbívoros (que comen plantas), aunque también pueden ser consumidores de algas o bacterias</a:t>
          </a:r>
          <a:r>
            <a:rPr lang="es-MX" sz="1800" kern="100">
              <a:solidFill>
                <a:srgbClr val="1F1F1F"/>
              </a:solidFill>
              <a:effectLst/>
              <a:latin typeface="Roboto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rPr>
            <a:t>. Los organismos que se comen a los consumidores primarios se llaman consumidores secundarios. Los consumidores secundarios por lo general comen carne (carnívoros).</a:t>
          </a:r>
          <a:endParaRPr lang="es-MX" sz="1800" kern="100"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es-MX"/>
        </a:p>
      </dgm:t>
    </dgm:pt>
    <dgm:pt modelId="{517774F8-29BE-C442-9615-3606282E6A5C}" type="parTrans" cxnId="{6C313F4F-A68B-1A41-B099-6C0A04CADC6B}">
      <dgm:prSet/>
      <dgm:spPr/>
      <dgm:t>
        <a:bodyPr/>
        <a:lstStyle/>
        <a:p>
          <a:endParaRPr lang="es-MX"/>
        </a:p>
      </dgm:t>
    </dgm:pt>
    <dgm:pt modelId="{EA6320DC-C1CE-9847-9909-BDE344CDD908}" type="sibTrans" cxnId="{6C313F4F-A68B-1A41-B099-6C0A04CADC6B}">
      <dgm:prSet/>
      <dgm:spPr/>
      <dgm:t>
        <a:bodyPr/>
        <a:lstStyle/>
        <a:p>
          <a:endParaRPr lang="es-MX"/>
        </a:p>
      </dgm:t>
    </dgm:pt>
    <dgm:pt modelId="{C5CE319F-E018-AF45-8298-D1C464F15C04}" type="pres">
      <dgm:prSet presAssocID="{8C7149BB-0D2E-7246-80BC-F46C16949775}" presName="diagram" presStyleCnt="0">
        <dgm:presLayoutVars>
          <dgm:dir/>
          <dgm:resizeHandles val="exact"/>
        </dgm:presLayoutVars>
      </dgm:prSet>
      <dgm:spPr/>
    </dgm:pt>
    <dgm:pt modelId="{D5556198-0E44-ED4A-9CDA-6BDCB94B059C}" type="pres">
      <dgm:prSet presAssocID="{BB27C7AD-243A-0046-808C-EE05DBC984CB}" presName="node" presStyleLbl="node1" presStyleIdx="0" presStyleCnt="6">
        <dgm:presLayoutVars>
          <dgm:bulletEnabled val="1"/>
        </dgm:presLayoutVars>
      </dgm:prSet>
      <dgm:spPr/>
    </dgm:pt>
    <dgm:pt modelId="{78D717EE-DC34-1141-BBED-059FC5532C63}" type="pres">
      <dgm:prSet presAssocID="{63D2DB04-13A2-3E43-B1E6-EAAC4EBAD47E}" presName="sibTrans" presStyleCnt="0"/>
      <dgm:spPr/>
    </dgm:pt>
    <dgm:pt modelId="{DA0C7B8A-B3A4-424C-AA78-F2488B30E453}" type="pres">
      <dgm:prSet presAssocID="{3521C6C2-06D0-A949-A08A-48B7B22ABC68}" presName="node" presStyleLbl="node1" presStyleIdx="1" presStyleCnt="6">
        <dgm:presLayoutVars>
          <dgm:bulletEnabled val="1"/>
        </dgm:presLayoutVars>
      </dgm:prSet>
      <dgm:spPr/>
    </dgm:pt>
    <dgm:pt modelId="{26F5F288-2796-174C-A930-C65B027CEDD4}" type="pres">
      <dgm:prSet presAssocID="{6FB3D39E-21E0-804E-A36B-77FB57B0AF96}" presName="sibTrans" presStyleCnt="0"/>
      <dgm:spPr/>
    </dgm:pt>
    <dgm:pt modelId="{0A74B713-67BF-C941-A472-D0037302DEDC}" type="pres">
      <dgm:prSet presAssocID="{EE25A696-A407-3442-89EC-64BEA74D52BB}" presName="node" presStyleLbl="node1" presStyleIdx="2" presStyleCnt="6">
        <dgm:presLayoutVars>
          <dgm:bulletEnabled val="1"/>
        </dgm:presLayoutVars>
      </dgm:prSet>
      <dgm:spPr/>
    </dgm:pt>
    <dgm:pt modelId="{39CFD370-6E94-0C42-9268-9B94BB9DC9A1}" type="pres">
      <dgm:prSet presAssocID="{DE8BACB9-EEC0-264C-A6C3-7DF371E56095}" presName="sibTrans" presStyleCnt="0"/>
      <dgm:spPr/>
    </dgm:pt>
    <dgm:pt modelId="{4A81DFBC-A70D-6D4B-8585-CD93B880BC67}" type="pres">
      <dgm:prSet presAssocID="{30200EB5-619D-8945-A76B-65EF7A29F13B}" presName="node" presStyleLbl="node1" presStyleIdx="3" presStyleCnt="6">
        <dgm:presLayoutVars>
          <dgm:bulletEnabled val="1"/>
        </dgm:presLayoutVars>
      </dgm:prSet>
      <dgm:spPr/>
    </dgm:pt>
    <dgm:pt modelId="{A538E8B6-8FFA-5F42-AF3B-A2D1EE6671C0}" type="pres">
      <dgm:prSet presAssocID="{EA6320DC-C1CE-9847-9909-BDE344CDD908}" presName="sibTrans" presStyleCnt="0"/>
      <dgm:spPr/>
    </dgm:pt>
    <dgm:pt modelId="{4A416393-3157-6A49-BD46-AF8DF766C847}" type="pres">
      <dgm:prSet presAssocID="{FBF0BD70-E22B-2449-BB03-44FDC0527E17}" presName="node" presStyleLbl="node1" presStyleIdx="4" presStyleCnt="6">
        <dgm:presLayoutVars>
          <dgm:bulletEnabled val="1"/>
        </dgm:presLayoutVars>
      </dgm:prSet>
      <dgm:spPr/>
    </dgm:pt>
    <dgm:pt modelId="{995D11A6-2EDF-4E4C-B231-10F98A9F4E69}" type="pres">
      <dgm:prSet presAssocID="{6A3166A4-852A-8F4D-AF08-D4ED49C6786F}" presName="sibTrans" presStyleCnt="0"/>
      <dgm:spPr/>
    </dgm:pt>
    <dgm:pt modelId="{94EF5558-162B-3B4C-9077-0918AB61FC8C}" type="pres">
      <dgm:prSet presAssocID="{5B280FB9-9865-ED46-9F2C-7D534CEAA51A}" presName="node" presStyleLbl="node1" presStyleIdx="5" presStyleCnt="6">
        <dgm:presLayoutVars>
          <dgm:bulletEnabled val="1"/>
        </dgm:presLayoutVars>
      </dgm:prSet>
      <dgm:spPr/>
    </dgm:pt>
  </dgm:ptLst>
  <dgm:cxnLst>
    <dgm:cxn modelId="{9CC8CB2F-C4A9-8A4B-A4F2-B5136D1F2DBE}" srcId="{8C7149BB-0D2E-7246-80BC-F46C16949775}" destId="{3521C6C2-06D0-A949-A08A-48B7B22ABC68}" srcOrd="1" destOrd="0" parTransId="{D859AB66-EE45-FE4A-B264-1F2412509583}" sibTransId="{6FB3D39E-21E0-804E-A36B-77FB57B0AF96}"/>
    <dgm:cxn modelId="{6C313F4F-A68B-1A41-B099-6C0A04CADC6B}" srcId="{8C7149BB-0D2E-7246-80BC-F46C16949775}" destId="{30200EB5-619D-8945-A76B-65EF7A29F13B}" srcOrd="3" destOrd="0" parTransId="{517774F8-29BE-C442-9615-3606282E6A5C}" sibTransId="{EA6320DC-C1CE-9847-9909-BDE344CDD908}"/>
    <dgm:cxn modelId="{ED10EF5A-FCD1-D34F-8B45-EA6C47B24ED8}" type="presOf" srcId="{FBF0BD70-E22B-2449-BB03-44FDC0527E17}" destId="{4A416393-3157-6A49-BD46-AF8DF766C847}" srcOrd="0" destOrd="0" presId="urn:microsoft.com/office/officeart/2005/8/layout/default"/>
    <dgm:cxn modelId="{493B9B5F-5014-5745-B9FE-46861EAF2497}" type="presOf" srcId="{BB27C7AD-243A-0046-808C-EE05DBC984CB}" destId="{D5556198-0E44-ED4A-9CDA-6BDCB94B059C}" srcOrd="0" destOrd="0" presId="urn:microsoft.com/office/officeart/2005/8/layout/default"/>
    <dgm:cxn modelId="{BBD84B8A-2BF2-C349-8051-8F943709E0F5}" type="presOf" srcId="{3521C6C2-06D0-A949-A08A-48B7B22ABC68}" destId="{DA0C7B8A-B3A4-424C-AA78-F2488B30E453}" srcOrd="0" destOrd="0" presId="urn:microsoft.com/office/officeart/2005/8/layout/default"/>
    <dgm:cxn modelId="{14A0F29C-4464-EF41-99A1-D230C99C03C5}" type="presOf" srcId="{8C7149BB-0D2E-7246-80BC-F46C16949775}" destId="{C5CE319F-E018-AF45-8298-D1C464F15C04}" srcOrd="0" destOrd="0" presId="urn:microsoft.com/office/officeart/2005/8/layout/default"/>
    <dgm:cxn modelId="{3AC72DC1-EEC3-374D-8345-B982A9E3C31F}" type="presOf" srcId="{30200EB5-619D-8945-A76B-65EF7A29F13B}" destId="{4A81DFBC-A70D-6D4B-8585-CD93B880BC67}" srcOrd="0" destOrd="0" presId="urn:microsoft.com/office/officeart/2005/8/layout/default"/>
    <dgm:cxn modelId="{C666CAC1-10FA-864C-BC02-D32B414653C0}" srcId="{8C7149BB-0D2E-7246-80BC-F46C16949775}" destId="{FBF0BD70-E22B-2449-BB03-44FDC0527E17}" srcOrd="4" destOrd="0" parTransId="{6BCCE8C8-3B8D-F641-88B7-9BAD68C3DF3F}" sibTransId="{6A3166A4-852A-8F4D-AF08-D4ED49C6786F}"/>
    <dgm:cxn modelId="{BAEE80C4-DE39-104B-8BBF-F13BA15422DB}" srcId="{8C7149BB-0D2E-7246-80BC-F46C16949775}" destId="{BB27C7AD-243A-0046-808C-EE05DBC984CB}" srcOrd="0" destOrd="0" parTransId="{5BE1D060-3BAA-B54D-A658-AC09C0D4AF48}" sibTransId="{63D2DB04-13A2-3E43-B1E6-EAAC4EBAD47E}"/>
    <dgm:cxn modelId="{B2185CC5-B547-7340-A54F-BFCEC22E87B8}" type="presOf" srcId="{EE25A696-A407-3442-89EC-64BEA74D52BB}" destId="{0A74B713-67BF-C941-A472-D0037302DEDC}" srcOrd="0" destOrd="0" presId="urn:microsoft.com/office/officeart/2005/8/layout/default"/>
    <dgm:cxn modelId="{A68EFCDE-A491-2345-A15E-467401540A5C}" srcId="{8C7149BB-0D2E-7246-80BC-F46C16949775}" destId="{5B280FB9-9865-ED46-9F2C-7D534CEAA51A}" srcOrd="5" destOrd="0" parTransId="{84494BFB-9B72-B341-8C86-1F5DFBE998D8}" sibTransId="{99409EDD-AC98-A54D-810D-3A42683582A4}"/>
    <dgm:cxn modelId="{78DCFEE5-0F2A-CB45-8E30-BD588BB2D93C}" srcId="{8C7149BB-0D2E-7246-80BC-F46C16949775}" destId="{EE25A696-A407-3442-89EC-64BEA74D52BB}" srcOrd="2" destOrd="0" parTransId="{E03CE674-94B9-6649-A5F2-3A39047DD730}" sibTransId="{DE8BACB9-EEC0-264C-A6C3-7DF371E56095}"/>
    <dgm:cxn modelId="{E3250AF8-BA70-1145-953A-FA80FF6AD1C7}" type="presOf" srcId="{5B280FB9-9865-ED46-9F2C-7D534CEAA51A}" destId="{94EF5558-162B-3B4C-9077-0918AB61FC8C}" srcOrd="0" destOrd="0" presId="urn:microsoft.com/office/officeart/2005/8/layout/default"/>
    <dgm:cxn modelId="{5D458BA2-1BBE-AD48-8E48-45B6FCC61235}" type="presParOf" srcId="{C5CE319F-E018-AF45-8298-D1C464F15C04}" destId="{D5556198-0E44-ED4A-9CDA-6BDCB94B059C}" srcOrd="0" destOrd="0" presId="urn:microsoft.com/office/officeart/2005/8/layout/default"/>
    <dgm:cxn modelId="{F5F02026-6FB4-8F42-8A13-657577673EB5}" type="presParOf" srcId="{C5CE319F-E018-AF45-8298-D1C464F15C04}" destId="{78D717EE-DC34-1141-BBED-059FC5532C63}" srcOrd="1" destOrd="0" presId="urn:microsoft.com/office/officeart/2005/8/layout/default"/>
    <dgm:cxn modelId="{4022C609-2A61-8947-922B-6BD284271A96}" type="presParOf" srcId="{C5CE319F-E018-AF45-8298-D1C464F15C04}" destId="{DA0C7B8A-B3A4-424C-AA78-F2488B30E453}" srcOrd="2" destOrd="0" presId="urn:microsoft.com/office/officeart/2005/8/layout/default"/>
    <dgm:cxn modelId="{315A1049-797A-1948-9A2D-049009F12BA5}" type="presParOf" srcId="{C5CE319F-E018-AF45-8298-D1C464F15C04}" destId="{26F5F288-2796-174C-A930-C65B027CEDD4}" srcOrd="3" destOrd="0" presId="urn:microsoft.com/office/officeart/2005/8/layout/default"/>
    <dgm:cxn modelId="{0ABF1EAC-A550-A44F-AA66-075781049100}" type="presParOf" srcId="{C5CE319F-E018-AF45-8298-D1C464F15C04}" destId="{0A74B713-67BF-C941-A472-D0037302DEDC}" srcOrd="4" destOrd="0" presId="urn:microsoft.com/office/officeart/2005/8/layout/default"/>
    <dgm:cxn modelId="{A32774DE-D2EA-D747-8A36-D1312063CC6C}" type="presParOf" srcId="{C5CE319F-E018-AF45-8298-D1C464F15C04}" destId="{39CFD370-6E94-0C42-9268-9B94BB9DC9A1}" srcOrd="5" destOrd="0" presId="urn:microsoft.com/office/officeart/2005/8/layout/default"/>
    <dgm:cxn modelId="{C58D371F-6551-7648-B591-484D87CBBCB8}" type="presParOf" srcId="{C5CE319F-E018-AF45-8298-D1C464F15C04}" destId="{4A81DFBC-A70D-6D4B-8585-CD93B880BC67}" srcOrd="6" destOrd="0" presId="urn:microsoft.com/office/officeart/2005/8/layout/default"/>
    <dgm:cxn modelId="{C760BFE4-E715-C147-A6C1-477E3105C447}" type="presParOf" srcId="{C5CE319F-E018-AF45-8298-D1C464F15C04}" destId="{A538E8B6-8FFA-5F42-AF3B-A2D1EE6671C0}" srcOrd="7" destOrd="0" presId="urn:microsoft.com/office/officeart/2005/8/layout/default"/>
    <dgm:cxn modelId="{708FA45C-9C80-9840-8957-86FEE75015AA}" type="presParOf" srcId="{C5CE319F-E018-AF45-8298-D1C464F15C04}" destId="{4A416393-3157-6A49-BD46-AF8DF766C847}" srcOrd="8" destOrd="0" presId="urn:microsoft.com/office/officeart/2005/8/layout/default"/>
    <dgm:cxn modelId="{1721F81C-2512-0D40-BCC9-A45EAE0CD098}" type="presParOf" srcId="{C5CE319F-E018-AF45-8298-D1C464F15C04}" destId="{995D11A6-2EDF-4E4C-B231-10F98A9F4E69}" srcOrd="9" destOrd="0" presId="urn:microsoft.com/office/officeart/2005/8/layout/default"/>
    <dgm:cxn modelId="{60E29014-2B7F-9347-A348-559086DAC984}" type="presParOf" srcId="{C5CE319F-E018-AF45-8298-D1C464F15C04}" destId="{94EF5558-162B-3B4C-9077-0918AB61FC8C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556198-0E44-ED4A-9CDA-6BDCB94B059C}">
      <dsp:nvSpPr>
        <dsp:cNvPr id="0" name=""/>
        <dsp:cNvSpPr/>
      </dsp:nvSpPr>
      <dsp:spPr>
        <a:xfrm>
          <a:off x="1221978" y="2646"/>
          <a:ext cx="2706687" cy="1624012"/>
        </a:xfrm>
        <a:prstGeom prst="rect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kern="1200"/>
            <a:t>¿Qué son los productores </a:t>
          </a:r>
        </a:p>
      </dsp:txBody>
      <dsp:txXfrm>
        <a:off x="1221978" y="2646"/>
        <a:ext cx="2706687" cy="1624012"/>
      </dsp:txXfrm>
    </dsp:sp>
    <dsp:sp modelId="{DA0C7B8A-B3A4-424C-AA78-F2488B30E453}">
      <dsp:nvSpPr>
        <dsp:cNvPr id="0" name=""/>
        <dsp:cNvSpPr/>
      </dsp:nvSpPr>
      <dsp:spPr>
        <a:xfrm>
          <a:off x="4199334" y="2646"/>
          <a:ext cx="2706687" cy="1624012"/>
        </a:xfrm>
        <a:prstGeom prst="rect">
          <a:avLst/>
        </a:prstGeom>
        <a:solidFill>
          <a:schemeClr val="accent6">
            <a:alpha val="90000"/>
            <a:hueOff val="0"/>
            <a:satOff val="0"/>
            <a:lumOff val="0"/>
            <a:alphaOff val="-8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kern="1200"/>
            <a:t>¿Qué son los consumidores primarios?</a:t>
          </a:r>
        </a:p>
      </dsp:txBody>
      <dsp:txXfrm>
        <a:off x="4199334" y="2646"/>
        <a:ext cx="2706687" cy="1624012"/>
      </dsp:txXfrm>
    </dsp:sp>
    <dsp:sp modelId="{0A74B713-67BF-C941-A472-D0037302DEDC}">
      <dsp:nvSpPr>
        <dsp:cNvPr id="0" name=""/>
        <dsp:cNvSpPr/>
      </dsp:nvSpPr>
      <dsp:spPr>
        <a:xfrm>
          <a:off x="1221978" y="1897327"/>
          <a:ext cx="2706687" cy="1624012"/>
        </a:xfrm>
        <a:prstGeom prst="rect">
          <a:avLst/>
        </a:prstGeom>
        <a:solidFill>
          <a:schemeClr val="accent6">
            <a:alpha val="90000"/>
            <a:hueOff val="0"/>
            <a:satOff val="0"/>
            <a:lumOff val="0"/>
            <a:alphaOff val="-16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>
              <a:solidFill>
                <a:srgbClr val="474747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  <a:cs typeface="Arial" panose="020B0604020202020204" pitchFamily="34" charset="0"/>
            </a:rPr>
            <a:t>Productor: </a:t>
          </a:r>
          <a:r>
            <a:rPr lang="es-ES" sz="1000" kern="1200">
              <a:solidFill>
                <a:srgbClr val="040C28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  <a:cs typeface="Arial" panose="020B0604020202020204" pitchFamily="34" charset="0"/>
            </a:rPr>
            <a:t>un ser vivo, como una planta, que puede fabricar su propio alimento</a:t>
          </a:r>
          <a:r>
            <a:rPr lang="es-ES" sz="1000" kern="1200">
              <a:solidFill>
                <a:srgbClr val="474747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  <a:cs typeface="Arial" panose="020B0604020202020204" pitchFamily="34" charset="0"/>
            </a:rPr>
            <a:t>. Consumidor: un ser vivo que no puede fabricar su propio alimento y debe comer a otros seres vivos. </a:t>
          </a:r>
          <a:r>
            <a:rPr lang="es-ES" sz="1000" kern="1200" err="1">
              <a:solidFill>
                <a:srgbClr val="474747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  <a:cs typeface="Arial" panose="020B0604020202020204" pitchFamily="34" charset="0"/>
            </a:rPr>
            <a:t>Descomponedor</a:t>
          </a:r>
          <a:r>
            <a:rPr lang="es-ES" sz="1000" kern="1200">
              <a:solidFill>
                <a:srgbClr val="474747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  <a:cs typeface="Arial" panose="020B0604020202020204" pitchFamily="34" charset="0"/>
            </a:rPr>
            <a:t>: un ser vivo que se alimenta de desechos y restos de plantas.</a:t>
          </a:r>
          <a:endParaRPr lang="es-MX" sz="1000" kern="1200"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kern="1200">
              <a:effectLst/>
              <a:latin typeface="Avenir Next LT Pro" panose="020B0504020202020204" pitchFamily="34" charset="77"/>
              <a:ea typeface="Times New Roman" panose="02020603050405020304" pitchFamily="18" charset="0"/>
              <a:cs typeface="Times New Roman" panose="02020603050405020304" pitchFamily="18" charset="0"/>
            </a:rPr>
            <a:t> </a:t>
          </a:r>
          <a:endParaRPr lang="es-MX" sz="1000" kern="1200"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000" kern="1200"/>
        </a:p>
      </dsp:txBody>
      <dsp:txXfrm>
        <a:off x="1221978" y="1897327"/>
        <a:ext cx="2706687" cy="1624012"/>
      </dsp:txXfrm>
    </dsp:sp>
    <dsp:sp modelId="{4A81DFBC-A70D-6D4B-8585-CD93B880BC67}">
      <dsp:nvSpPr>
        <dsp:cNvPr id="0" name=""/>
        <dsp:cNvSpPr/>
      </dsp:nvSpPr>
      <dsp:spPr>
        <a:xfrm>
          <a:off x="4199334" y="1897327"/>
          <a:ext cx="2706687" cy="1624012"/>
        </a:xfrm>
        <a:prstGeom prst="rect">
          <a:avLst/>
        </a:prstGeom>
        <a:solidFill>
          <a:schemeClr val="accent6">
            <a:alpha val="90000"/>
            <a:hueOff val="0"/>
            <a:satOff val="0"/>
            <a:lumOff val="0"/>
            <a:alphaOff val="-24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1000" kern="100">
              <a:solidFill>
                <a:srgbClr val="1F1F1F"/>
              </a:solidFill>
              <a:effectLst/>
              <a:latin typeface="Roboto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rPr>
            <a:t>Los consumidores primarios </a:t>
          </a:r>
          <a:r>
            <a:rPr lang="es-MX" sz="1000" kern="100">
              <a:solidFill>
                <a:srgbClr val="040C28"/>
              </a:solidFill>
              <a:effectLst/>
              <a:latin typeface="Roboto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rPr>
            <a:t>usualmente son herbívoros (que comen plantas), aunque también pueden ser consumidores de algas o bacterias</a:t>
          </a:r>
          <a:r>
            <a:rPr lang="es-MX" sz="1000" kern="100">
              <a:solidFill>
                <a:srgbClr val="1F1F1F"/>
              </a:solidFill>
              <a:effectLst/>
              <a:latin typeface="Roboto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rPr>
            <a:t>. Los organismos que se comen a los consumidores primarios se llaman consumidores secundarios. Los consumidores secundarios por lo general comen carne (carnívoros).</a:t>
          </a:r>
          <a:endParaRPr lang="es-MX" sz="1000" kern="100"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  <a:p>
          <a:pPr algn="ctr">
            <a:spcBef>
              <a:spcPct val="0"/>
            </a:spcBef>
            <a:buNone/>
          </a:pPr>
          <a:endParaRPr lang="es-MX" sz="1000"/>
        </a:p>
      </dsp:txBody>
      <dsp:txXfrm>
        <a:off x="4199334" y="1897327"/>
        <a:ext cx="2706687" cy="1624012"/>
      </dsp:txXfrm>
    </dsp:sp>
    <dsp:sp modelId="{4A416393-3157-6A49-BD46-AF8DF766C847}">
      <dsp:nvSpPr>
        <dsp:cNvPr id="0" name=""/>
        <dsp:cNvSpPr/>
      </dsp:nvSpPr>
      <dsp:spPr>
        <a:xfrm>
          <a:off x="1221978" y="3792008"/>
          <a:ext cx="2706687" cy="1624012"/>
        </a:xfrm>
        <a:prstGeom prst="rect">
          <a:avLst/>
        </a:prstGeom>
        <a:solidFill>
          <a:schemeClr val="accent6">
            <a:alpha val="90000"/>
            <a:hueOff val="0"/>
            <a:satOff val="0"/>
            <a:lumOff val="0"/>
            <a:alphaOff val="-32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kern="1200"/>
            <a:t>Que son los consumidores secundarios </a:t>
          </a:r>
        </a:p>
      </dsp:txBody>
      <dsp:txXfrm>
        <a:off x="1221978" y="3792008"/>
        <a:ext cx="2706687" cy="1624012"/>
      </dsp:txXfrm>
    </dsp:sp>
    <dsp:sp modelId="{94EF5558-162B-3B4C-9077-0918AB61FC8C}">
      <dsp:nvSpPr>
        <dsp:cNvPr id="0" name=""/>
        <dsp:cNvSpPr/>
      </dsp:nvSpPr>
      <dsp:spPr>
        <a:xfrm>
          <a:off x="4199334" y="3792008"/>
          <a:ext cx="2706687" cy="1624012"/>
        </a:xfrm>
        <a:prstGeom prst="rect">
          <a:avLst/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kern="100">
              <a:solidFill>
                <a:srgbClr val="040C28"/>
              </a:solidFill>
              <a:effectLst/>
              <a:latin typeface="Roboto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rPr>
            <a:t>los animales que se alimentan de otros animales</a:t>
          </a:r>
          <a:r>
            <a:rPr lang="es-MX" sz="1000" kern="100">
              <a:solidFill>
                <a:srgbClr val="1F1F1F"/>
              </a:solidFill>
              <a:effectLst/>
              <a:latin typeface="Roboto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rPr>
            <a:t> son llamados consumidores secundarios o incluso consumidores terciarios.</a:t>
          </a:r>
          <a:endParaRPr lang="es-MX" sz="1000" kern="100"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00" kern="100">
              <a:effectLst/>
              <a:latin typeface="Avenir Next LT Pro" panose="020B0504020202020204" pitchFamily="34" charset="77"/>
              <a:ea typeface="Times New Roman" panose="02020603050405020304" pitchFamily="18" charset="0"/>
              <a:cs typeface="Times New Roman" panose="02020603050405020304" pitchFamily="18" charset="0"/>
            </a:rPr>
            <a:t> </a:t>
          </a:r>
          <a:endParaRPr lang="es-MX" sz="1000" kern="100"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000"/>
        </a:p>
      </dsp:txBody>
      <dsp:txXfrm>
        <a:off x="4199334" y="3792008"/>
        <a:ext cx="2706687" cy="16240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EB74AA-A3A2-00D2-BE68-918AFF6471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779D4AA-8A61-C760-BF9B-3BBA109DD2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42CD92A-E9E6-EA53-FF6D-F44F6C9BA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4257-D50F-0E42-B30D-C88C92F6E0E5}" type="datetimeFigureOut">
              <a:rPr lang="es-MX" smtClean="0"/>
              <a:t>29/02/24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006C48-DA89-B16E-790F-399481076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1EC98C-7464-2606-953C-D96B78927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5009-011D-B246-9725-9A4D3D8BCA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72793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113941-6014-7A5C-6F3B-D72BDD8A6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F2AFFBA-0551-4958-2890-61E0DD49A2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DE1B93-DDA2-15D2-5C4B-A5DE865F1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4257-D50F-0E42-B30D-C88C92F6E0E5}" type="datetimeFigureOut">
              <a:rPr lang="es-MX" smtClean="0"/>
              <a:t>29/02/24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9575111-A76A-C6E7-4901-DE4785CF9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631ADB-6859-6CB3-3B5E-9D218D413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5009-011D-B246-9725-9A4D3D8BCA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11543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3534BD0-7D82-682A-5249-E1DF5020EF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F0A8BFF-A36B-424E-3E66-342C5E0C81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685FE8-9559-B63B-0E1B-A34ADA889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4257-D50F-0E42-B30D-C88C92F6E0E5}" type="datetimeFigureOut">
              <a:rPr lang="es-MX" smtClean="0"/>
              <a:t>29/02/24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D098184-D1D1-87EC-21D7-38338088D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99A65EF-E839-3E19-6514-BC2C2BB2C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5009-011D-B246-9725-9A4D3D8BCA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2734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A58FA6-83E6-0539-F4DF-93DD58C70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F9E019-05FA-6BAF-6F43-EE9AA678C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8761C53-E43E-EA24-ECD4-CBFAAA622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4257-D50F-0E42-B30D-C88C92F6E0E5}" type="datetimeFigureOut">
              <a:rPr lang="es-MX" smtClean="0"/>
              <a:t>29/02/24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4DCCAA2-B11C-BC31-2A23-AEA7692E6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0954CDF-687D-F9F5-0EAA-7C60AA007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5009-011D-B246-9725-9A4D3D8BCA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91288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05EAC9-7769-744E-D1BF-C6537612C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98888E1-7404-6D99-E4D7-D5660D9844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20EAA1-148A-37C9-6132-556F09E8E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4257-D50F-0E42-B30D-C88C92F6E0E5}" type="datetimeFigureOut">
              <a:rPr lang="es-MX" smtClean="0"/>
              <a:t>29/02/24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7516E31-F49B-6C29-E667-27E93B580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C3398DB-F8DD-2112-9C31-BC7EBA1D5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5009-011D-B246-9725-9A4D3D8BCA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68054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3D244C-2931-2660-E2C6-73E123A8B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91E25A8-EC17-F87B-6AE3-AE11C2D622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418F4C0-27D0-0C41-2BAF-125A5E194B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7C43BEE-6C89-43B5-10B9-D693413B1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4257-D50F-0E42-B30D-C88C92F6E0E5}" type="datetimeFigureOut">
              <a:rPr lang="es-MX" smtClean="0"/>
              <a:t>29/02/24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79C39EE-1765-BBDA-431A-9AF2F0EF0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6B0F8B2-454B-0AB2-F30B-5E50E1C07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5009-011D-B246-9725-9A4D3D8BCA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66367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3F4C6F-C24E-A314-0431-BEC1D5E4C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F8FF053-528D-47B5-495A-C44E1A0AE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95F19FC-75E0-9C72-8EA1-AF8FECAE26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9DEB391-585A-B053-76B9-52C73D47A1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D3E5773-C583-538D-EBF8-69BDC736A0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790FBCE-13EF-1537-235D-5297C3E30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4257-D50F-0E42-B30D-C88C92F6E0E5}" type="datetimeFigureOut">
              <a:rPr lang="es-MX" smtClean="0"/>
              <a:t>29/02/24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2F351A9-D281-E904-70F1-00C6F98DD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87C2F34-2629-EFF2-5E85-8C0CE1CCA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5009-011D-B246-9725-9A4D3D8BCA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00993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D8EAE3-FE77-E44C-A1E7-374E81F45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30D9A74-6764-DAC6-43E1-4147376B4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4257-D50F-0E42-B30D-C88C92F6E0E5}" type="datetimeFigureOut">
              <a:rPr lang="es-MX" smtClean="0"/>
              <a:t>29/02/24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B8726F1-DB22-5964-B986-DB1A4BCD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60D202B-465C-A26B-3D0C-6448B2C5E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5009-011D-B246-9725-9A4D3D8BCA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43878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9ABA406-73B3-23A8-F5F0-336F2E31C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4257-D50F-0E42-B30D-C88C92F6E0E5}" type="datetimeFigureOut">
              <a:rPr lang="es-MX" smtClean="0"/>
              <a:t>29/02/24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E51C6D7-BE0A-36C6-A54B-85E5666C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EC97B2A-5600-D09A-9DB3-A7F1123B4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5009-011D-B246-9725-9A4D3D8BCA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890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CA7018-51A6-4C94-5F35-9B1CBF82D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00D773D-92BA-2CA8-C693-3B639BB0A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A455E7B-B179-D0D0-910B-9DAD56A92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CCDA629-0ACD-6A8D-41FC-6F5027CE2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4257-D50F-0E42-B30D-C88C92F6E0E5}" type="datetimeFigureOut">
              <a:rPr lang="es-MX" smtClean="0"/>
              <a:t>29/02/24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E0B2BB4-90A7-1AD7-E803-3ED5806B4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1049997-34A6-3495-F155-C968160BC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5009-011D-B246-9725-9A4D3D8BCA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90300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FEC93D-3B78-DD8F-DA58-E417D512C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2145E6A-78E3-4FCE-1583-52AAFB1B48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7CC72FA-A0C4-E5F3-5585-48F362D773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3E13B90-2A2E-0345-CEF6-A76518170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4257-D50F-0E42-B30D-C88C92F6E0E5}" type="datetimeFigureOut">
              <a:rPr lang="es-MX" smtClean="0"/>
              <a:t>29/02/24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067DE8F-503F-6850-8656-3498F1285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6F5E9C-79FB-7D76-DEE0-5B434AE70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5009-011D-B246-9725-9A4D3D8BCA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68792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C03D319-1B2A-E08D-5761-339386C1E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579B36E-C987-63C5-D998-A03197EE6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F29F6A8-A84F-0841-DBCA-24465A310A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F4257-D50F-0E42-B30D-C88C92F6E0E5}" type="datetimeFigureOut">
              <a:rPr lang="es-MX" smtClean="0"/>
              <a:t>29/02/24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9BB8CB-AEB0-EB72-19FC-7F9B5460F5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1E3227-4E86-5AFA-4AEF-13CB1AE38D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65009-011D-B246-9725-9A4D3D8BCA9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92117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6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29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28.png"/><Relationship Id="rId4" Type="http://schemas.openxmlformats.org/officeDocument/2006/relationships/diagramData" Target="../diagrams/data1.xml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3D39EEB-DA68-6128-A14B-ACE0D7FBC7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2000" cy="686243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FE863D3-90D8-D570-E1BD-F42D98FA41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80238" y="287004"/>
            <a:ext cx="5915761" cy="139197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C13F09F-B4EC-4398-B5B8-AF660FCA8C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523" y="460032"/>
            <a:ext cx="4787662" cy="1045920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AB67B24D-731A-F761-3C41-F8C664CFAFFC}"/>
              </a:ext>
            </a:extLst>
          </p:cNvPr>
          <p:cNvSpPr txBox="1"/>
          <p:nvPr/>
        </p:nvSpPr>
        <p:spPr>
          <a:xfrm>
            <a:off x="-2" y="4112231"/>
            <a:ext cx="67991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4400">
                <a:solidFill>
                  <a:schemeClr val="bg1">
                    <a:lumMod val="10000"/>
                  </a:schemeClr>
                </a:solidFill>
                <a:latin typeface="Lucida Calligraphy" panose="020F0502020204030204" pitchFamily="34" charset="0"/>
              </a:rPr>
              <a:t>Nombre: Ximena Luque Rivera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4278586A-CE83-C023-1586-9640586C9D77}"/>
              </a:ext>
            </a:extLst>
          </p:cNvPr>
          <p:cNvSpPr txBox="1"/>
          <p:nvPr/>
        </p:nvSpPr>
        <p:spPr>
          <a:xfrm>
            <a:off x="366386" y="428994"/>
            <a:ext cx="58219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6600">
                <a:latin typeface="Lucida Calligraphy" panose="03010101010101010101" pitchFamily="66" charset="77"/>
              </a:rPr>
              <a:t>Red </a:t>
            </a:r>
            <a:r>
              <a:rPr lang="es-MX" sz="6600" err="1">
                <a:latin typeface="Lucida Calligraphy" panose="03010101010101010101" pitchFamily="66" charset="77"/>
              </a:rPr>
              <a:t>trofica</a:t>
            </a:r>
            <a:r>
              <a:rPr lang="es-MX" sz="6600">
                <a:latin typeface="Lucida Calligraphy" panose="03010101010101010101" pitchFamily="66" charset="77"/>
              </a:rPr>
              <a:t> 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48EDDE1A-2849-2F7C-E9A2-A3D60FCA24DF}"/>
              </a:ext>
            </a:extLst>
          </p:cNvPr>
          <p:cNvSpPr txBox="1"/>
          <p:nvPr/>
        </p:nvSpPr>
        <p:spPr>
          <a:xfrm>
            <a:off x="0" y="5589819"/>
            <a:ext cx="8100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5400">
                <a:latin typeface="Lucida Calligraphy" panose="03010101010101010101" pitchFamily="66" charset="77"/>
              </a:rPr>
              <a:t>Materia: tecnología </a:t>
            </a:r>
          </a:p>
        </p:txBody>
      </p:sp>
      <p:pic>
        <p:nvPicPr>
          <p:cNvPr id="3" name="item_P4dosa.m4a">
            <a:hlinkClick r:id="" action="ppaction://media"/>
            <a:extLst>
              <a:ext uri="{FF2B5EF4-FFF2-40B4-BE49-F238E27FC236}">
                <a16:creationId xmlns:a16="http://schemas.microsoft.com/office/drawing/2014/main" id="{BE032716-D764-7147-A531-F1E10BD897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11467724" y="0"/>
            <a:ext cx="746172" cy="101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03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/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EA112EB-1FAB-EB68-1A88-CC610210A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FE35BD6-BE3A-884F-67B5-7D7E53D08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" y="0"/>
            <a:ext cx="4994556" cy="2865729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D7E8B9B-108F-C9CC-17A9-20F059B309DC}"/>
              </a:ext>
            </a:extLst>
          </p:cNvPr>
          <p:cNvSpPr txBox="1"/>
          <p:nvPr/>
        </p:nvSpPr>
        <p:spPr>
          <a:xfrm>
            <a:off x="616895" y="269445"/>
            <a:ext cx="91344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6600">
                <a:latin typeface="Simplified Arabic Fixed" panose="020F0502020204030204" pitchFamily="34" charset="0"/>
              </a:rPr>
              <a:t>¿Qué es una red </a:t>
            </a:r>
            <a:r>
              <a:rPr lang="es-MX" sz="6600" err="1">
                <a:latin typeface="Simplified Arabic Fixed" panose="020F0502020204030204" pitchFamily="34" charset="0"/>
              </a:rPr>
              <a:t>trofica</a:t>
            </a:r>
            <a:r>
              <a:rPr lang="es-MX" sz="6600">
                <a:latin typeface="Simplified Arabic Fixed" panose="020F0502020204030204" pitchFamily="34" charset="0"/>
              </a:rPr>
              <a:t>?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3BEA179C-D022-2B79-DFC2-B702EA3DD1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911994" y="1987988"/>
            <a:ext cx="6858057" cy="4498977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A1A1A4EC-A003-6C24-DBD5-C2D5D07E546C}"/>
              </a:ext>
            </a:extLst>
          </p:cNvPr>
          <p:cNvSpPr txBox="1"/>
          <p:nvPr/>
        </p:nvSpPr>
        <p:spPr>
          <a:xfrm>
            <a:off x="5314686" y="2683204"/>
            <a:ext cx="666633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800" b="1" i="0" u="none" strike="noStrike">
                <a:solidFill>
                  <a:srgbClr val="4D5156"/>
                </a:solidFill>
                <a:effectLst/>
                <a:latin typeface="Colonna MT" pitchFamily="82" charset="77"/>
              </a:rPr>
              <a:t>Una red </a:t>
            </a:r>
            <a:r>
              <a:rPr lang="es-MX" sz="2800" b="1" i="0" u="none" strike="noStrike" err="1">
                <a:solidFill>
                  <a:srgbClr val="4D5156"/>
                </a:solidFill>
                <a:effectLst/>
                <a:latin typeface="Colonna MT" pitchFamily="82" charset="77"/>
              </a:rPr>
              <a:t>trófica</a:t>
            </a:r>
            <a:r>
              <a:rPr lang="es-MX" sz="2800" b="1" i="0" u="none" strike="noStrike">
                <a:solidFill>
                  <a:srgbClr val="4D5156"/>
                </a:solidFill>
                <a:effectLst/>
                <a:latin typeface="Colonna MT" pitchFamily="82" charset="77"/>
              </a:rPr>
              <a:t>, es la interconexión natural de las cadenas alimenticias y generalmente es una representación gráfica de quién se come a quién en una comunidad ecológica. Otro término para red alimenticia es un sistema de consumidor, recurso.</a:t>
            </a:r>
            <a:endParaRPr lang="es-MX" sz="2800" b="1">
              <a:latin typeface="Colonna MT" pitchFamily="82" charset="77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C1923555-47D0-A225-4461-47E4449AE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51" y="3429000"/>
            <a:ext cx="3175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15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AF95405-D066-5726-91DC-F115EE7A6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1530" cy="68580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465D9F3-D33F-E31B-BD0F-A25DC1CBC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15" y="213308"/>
            <a:ext cx="6275360" cy="1573551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E8FDCE8-4A43-E3D8-CA33-A0CD40120F8F}"/>
              </a:ext>
            </a:extLst>
          </p:cNvPr>
          <p:cNvSpPr txBox="1"/>
          <p:nvPr/>
        </p:nvSpPr>
        <p:spPr>
          <a:xfrm>
            <a:off x="1320753" y="446085"/>
            <a:ext cx="40784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6600">
                <a:latin typeface="Forte Forward" panose="020F0502020204030204" pitchFamily="34" charset="0"/>
              </a:rPr>
              <a:t>Definición</a:t>
            </a:r>
            <a:r>
              <a:rPr lang="es-MX"/>
              <a:t> 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8B32DADA-857A-FDFC-78CA-BE6055C98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985" y="-189606"/>
            <a:ext cx="5092700" cy="584200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902B58F3-449E-74EE-7248-90C976950C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1455">
            <a:off x="169239" y="1732392"/>
            <a:ext cx="2583396" cy="3203606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3D095066-AD07-4F82-7333-EB52553708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71224">
            <a:off x="7822934" y="2260065"/>
            <a:ext cx="3642556" cy="403768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E37896B9-7CEB-FEE0-2C8E-D63145E958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01559">
            <a:off x="2146675" y="1683820"/>
            <a:ext cx="4752946" cy="4893126"/>
          </a:xfrm>
          <a:prstGeom prst="rect">
            <a:avLst/>
          </a:prstGeom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D5D6FD42-BBEB-33B0-58CE-D6828557EDB5}"/>
              </a:ext>
            </a:extLst>
          </p:cNvPr>
          <p:cNvSpPr txBox="1"/>
          <p:nvPr/>
        </p:nvSpPr>
        <p:spPr>
          <a:xfrm rot="21331185">
            <a:off x="2953806" y="3543696"/>
            <a:ext cx="30268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i="0" u="none" strike="noStrike">
                <a:solidFill>
                  <a:srgbClr val="4D5156"/>
                </a:solidFill>
                <a:effectLst/>
                <a:latin typeface="Colonna MT" panose="020F0502020204030204" pitchFamily="34" charset="0"/>
              </a:rPr>
              <a:t>Conjunto de relaciones entre cadenas alimentarias, que existen en las especies de una comunidad biológica, y que representa el flujo de materia y energía que atraviesa el ecosistema.</a:t>
            </a:r>
          </a:p>
          <a:p>
            <a:pPr algn="l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4745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C145CF01-4D65-AE2C-B733-9FD240087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34532" cy="685800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08B3FDFB-63C3-4331-8303-3F218558CC65}"/>
              </a:ext>
            </a:extLst>
          </p:cNvPr>
          <p:cNvSpPr txBox="1"/>
          <p:nvPr/>
        </p:nvSpPr>
        <p:spPr>
          <a:xfrm>
            <a:off x="3100720" y="264184"/>
            <a:ext cx="89009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6600">
                <a:latin typeface="Lucida Handwriting" panose="020F0502020204030204" pitchFamily="34" charset="0"/>
              </a:rPr>
              <a:t>¿Para que sirve?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C9276E67-F230-37F1-0314-D12EABF04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43" y="1636364"/>
            <a:ext cx="5835050" cy="41656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85F01FB-9CA0-EC82-6B83-7B678188AD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3060">
            <a:off x="7435499" y="1721719"/>
            <a:ext cx="2756974" cy="3675967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CCAC9707-5683-A6C2-2083-7A647A0E1D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9464">
            <a:off x="9650142" y="4255828"/>
            <a:ext cx="1678305" cy="259939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6B93894A-DF62-0B36-1123-40DBE8E04F40}"/>
              </a:ext>
            </a:extLst>
          </p:cNvPr>
          <p:cNvSpPr txBox="1"/>
          <p:nvPr/>
        </p:nvSpPr>
        <p:spPr>
          <a:xfrm>
            <a:off x="709444" y="2712404"/>
            <a:ext cx="58350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000" b="0" i="0" u="none" strike="noStrike">
                <a:solidFill>
                  <a:srgbClr val="040C28"/>
                </a:solidFill>
                <a:effectLst/>
                <a:latin typeface="OCRB" panose="020F0502020204030204" pitchFamily="34" charset="0"/>
              </a:rPr>
              <a:t>Conjunto de cadenas alimentarias de un ecosistema, interconectadas entre sí mediante relaciones de alimentación</a:t>
            </a:r>
            <a:r>
              <a:rPr lang="es-MX" sz="2000" b="0" i="0" u="none" strike="noStrike">
                <a:solidFill>
                  <a:srgbClr val="474747"/>
                </a:solidFill>
                <a:effectLst/>
                <a:latin typeface="OCRB" panose="020F0502020204030204" pitchFamily="34" charset="0"/>
              </a:rPr>
              <a:t>. Tanto las plantas como los herbívoros y los carnívoros forman parte de la red </a:t>
            </a:r>
            <a:r>
              <a:rPr lang="es-MX" sz="2000" b="0" i="0" u="none" strike="noStrike" err="1">
                <a:solidFill>
                  <a:srgbClr val="474747"/>
                </a:solidFill>
                <a:effectLst/>
                <a:latin typeface="OCRB" panose="020F0502020204030204" pitchFamily="34" charset="0"/>
              </a:rPr>
              <a:t>trófica</a:t>
            </a:r>
            <a:r>
              <a:rPr lang="es-MX" sz="2000" b="0" i="0" u="none" strike="noStrike">
                <a:solidFill>
                  <a:srgbClr val="474747"/>
                </a:solidFill>
                <a:effectLst/>
                <a:latin typeface="OCRB" panose="020F0502020204030204" pitchFamily="34" charset="0"/>
              </a:rPr>
              <a:t>.</a:t>
            </a:r>
            <a:endParaRPr lang="es-MX" sz="2000">
              <a:latin typeface="OCRB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7914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CE3AB38-A01F-88EB-4C58-45C0CD923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1848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7BA887D-5897-A0D5-6B25-B6EBD4993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70" y="201942"/>
            <a:ext cx="6981102" cy="1495583"/>
          </a:xfrm>
          <a:prstGeom prst="rect">
            <a:avLst/>
          </a:prstGeom>
          <a:effectLst>
            <a:outerShdw blurRad="50800" dist="762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AB82F6C-CBA6-EED1-C77B-E5EC9AAA5270}"/>
              </a:ext>
            </a:extLst>
          </p:cNvPr>
          <p:cNvSpPr txBox="1"/>
          <p:nvPr/>
        </p:nvSpPr>
        <p:spPr>
          <a:xfrm>
            <a:off x="1208260" y="349568"/>
            <a:ext cx="6296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7200">
                <a:latin typeface="Colonna MT" pitchFamily="82" charset="77"/>
              </a:rPr>
              <a:t>Importancia</a:t>
            </a:r>
            <a:r>
              <a:rPr lang="es-MX"/>
              <a:t>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F0E247A-72CF-D373-4D29-6D32AEE186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7" r="49904" b="3418"/>
          <a:stretch/>
        </p:blipFill>
        <p:spPr>
          <a:xfrm>
            <a:off x="8694935" y="-1"/>
            <a:ext cx="3497065" cy="6818489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54BE7122-0500-B02C-9B38-11875ACC71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55002">
            <a:off x="6790825" y="2268871"/>
            <a:ext cx="1894271" cy="462941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B91040D4-14BA-3F96-276D-39BD020855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2966" y="4008040"/>
            <a:ext cx="2321102" cy="2648018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65544F28-F996-74B6-560F-4DF05C225830}"/>
              </a:ext>
            </a:extLst>
          </p:cNvPr>
          <p:cNvSpPr txBox="1"/>
          <p:nvPr/>
        </p:nvSpPr>
        <p:spPr>
          <a:xfrm>
            <a:off x="2024682" y="2291366"/>
            <a:ext cx="54797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400" b="0" i="0" u="none" strike="noStrike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El nivel </a:t>
            </a:r>
            <a:r>
              <a:rPr lang="es-MX" sz="2400" b="0" i="0" u="none" strike="noStrike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trófico</a:t>
            </a:r>
            <a:r>
              <a:rPr lang="es-MX" sz="2400" b="0" i="0" u="none" strike="noStrike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de las especies que componen una red es importante para determinar, entre otras cosas, la eficiencia de la transferencia de materia entre las mismas (</a:t>
            </a:r>
            <a:r>
              <a:rPr lang="es-MX" sz="2400" b="0" i="0" u="none" strike="noStrike" baseline="3000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Cohen</a:t>
            </a:r>
            <a:r>
              <a:rPr lang="es-MX" sz="2400" b="0" i="0" u="none" strike="noStrike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 </a:t>
            </a:r>
            <a:r>
              <a:rPr lang="es-MX" sz="2400" b="0" i="0" u="none" strike="noStrike" baseline="3000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et</a:t>
            </a:r>
            <a:r>
              <a:rPr lang="es-MX" sz="2400" b="0" i="0" u="none" strike="noStrike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 </a:t>
            </a:r>
            <a:r>
              <a:rPr lang="es-MX" sz="2400" b="0" i="0" u="none" strike="noStrike" baseline="3000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al.,</a:t>
            </a:r>
            <a:r>
              <a:rPr lang="es-MX" sz="2400" b="0" i="0" u="none" strike="noStrike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 </a:t>
            </a:r>
            <a:r>
              <a:rPr lang="es-MX" sz="2400" b="0" i="0" u="none" strike="noStrike" baseline="30000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2003</a:t>
            </a:r>
            <a:r>
              <a:rPr lang="es-MX" sz="2400" b="0" i="0" u="none" strike="noStrike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). El nivel </a:t>
            </a:r>
            <a:r>
              <a:rPr lang="es-MX" sz="2400" b="0" i="0" u="none" strike="noStrike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trófico</a:t>
            </a:r>
            <a:r>
              <a:rPr lang="es-MX" sz="2400" b="0" i="0" u="none" strike="noStrike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de una especie depende de la proporción de alimento que ingiere por cada nivel </a:t>
            </a:r>
            <a:r>
              <a:rPr lang="es-MX" sz="2400" b="0" i="0" u="none" strike="noStrike" err="1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trófico</a:t>
            </a:r>
            <a:r>
              <a:rPr lang="es-MX" sz="2400" b="0" i="0" u="none" strike="noStrike"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inferior al propio.</a:t>
            </a:r>
            <a:endParaRPr lang="es-MX" sz="240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0BF6F1C9-D269-21FA-4433-B86B6D519A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63864">
            <a:off x="7542822" y="5260478"/>
            <a:ext cx="2182539" cy="165898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9809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F66FB323-807C-2C76-F991-2B20959D2A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97" r="-2" b="10083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2498EF1-6B0A-9E0C-B773-D9BBE473E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62" y="127364"/>
            <a:ext cx="6070600" cy="605790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9" name="Diagrama 18">
            <a:extLst>
              <a:ext uri="{FF2B5EF4-FFF2-40B4-BE49-F238E27FC236}">
                <a16:creationId xmlns:a16="http://schemas.microsoft.com/office/drawing/2014/main" id="{902D9A0F-07ED-5731-BDBB-19C0AEB004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186397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6" name="Imagen 25">
            <a:extLst>
              <a:ext uri="{FF2B5EF4-FFF2-40B4-BE49-F238E27FC236}">
                <a16:creationId xmlns:a16="http://schemas.microsoft.com/office/drawing/2014/main" id="{12E9285F-8402-8580-817A-DA6C9F989F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94419">
            <a:off x="9045557" y="2229763"/>
            <a:ext cx="3146443" cy="450087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666BA06C-4E97-328B-38FF-16E8E14E99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2698">
            <a:off x="333670" y="814191"/>
            <a:ext cx="2409608" cy="2980449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C89A13D3-B304-8FDD-8918-19E1002D9C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7553">
            <a:off x="357765" y="4205411"/>
            <a:ext cx="2552700" cy="2540000"/>
          </a:xfrm>
          <a:prstGeom prst="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535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0539AB5-DB74-AB43-C018-554AA0758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4659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6DFD755-77F8-C35F-8957-E857C6D46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597" y="0"/>
            <a:ext cx="5588600" cy="2692689"/>
          </a:xfrm>
          <a:prstGeom prst="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2E8D703-0E6A-77F0-0702-42646CC88AE2}"/>
              </a:ext>
            </a:extLst>
          </p:cNvPr>
          <p:cNvSpPr txBox="1"/>
          <p:nvPr/>
        </p:nvSpPr>
        <p:spPr>
          <a:xfrm>
            <a:off x="944894" y="284515"/>
            <a:ext cx="90335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6600" dirty="0">
                <a:latin typeface="Forte Forward" pitchFamily="2" charset="77"/>
                <a:cs typeface="Forte Forward" pitchFamily="2" charset="77"/>
              </a:rPr>
              <a:t>¿Cuál fue el inicio de la red </a:t>
            </a:r>
            <a:r>
              <a:rPr lang="es-MX" sz="6600" dirty="0" err="1">
                <a:latin typeface="Forte Forward" pitchFamily="2" charset="77"/>
                <a:cs typeface="Forte Forward" pitchFamily="2" charset="77"/>
              </a:rPr>
              <a:t>trofica</a:t>
            </a:r>
            <a:r>
              <a:rPr lang="es-MX" sz="6600" dirty="0">
                <a:latin typeface="Forte Forward" pitchFamily="2" charset="77"/>
                <a:cs typeface="Forte Forward" pitchFamily="2" charset="77"/>
              </a:rPr>
              <a:t>?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72A4AD33-F14E-F9F6-7FD3-FEDD1E85E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8297" y="2832236"/>
            <a:ext cx="8559800" cy="3886200"/>
          </a:xfrm>
          <a:prstGeom prst="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6A83594-DC80-B250-6AD2-5D52598523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5801" y="2599894"/>
            <a:ext cx="8068858" cy="3699867"/>
          </a:xfrm>
          <a:prstGeom prst="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4E73B3BB-2815-4768-9C44-517162FFE03D}"/>
              </a:ext>
            </a:extLst>
          </p:cNvPr>
          <p:cNvSpPr txBox="1"/>
          <p:nvPr/>
        </p:nvSpPr>
        <p:spPr>
          <a:xfrm>
            <a:off x="5186580" y="2522070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s-MX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593FD62-D438-CBD1-4B14-167487E74C89}"/>
              </a:ext>
            </a:extLst>
          </p:cNvPr>
          <p:cNvSpPr txBox="1"/>
          <p:nvPr/>
        </p:nvSpPr>
        <p:spPr>
          <a:xfrm>
            <a:off x="4105801" y="3879730"/>
            <a:ext cx="70054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2000" b="0" i="0" u="none" strike="noStrike" dirty="0">
                <a:solidFill>
                  <a:srgbClr val="474747"/>
                </a:solidFill>
                <a:effectLst/>
                <a:latin typeface="Dreaming Outloud Pro" panose="03050502040302030504" pitchFamily="66" charset="77"/>
                <a:cs typeface="Dreaming Outloud Pro" panose="03050502040302030504" pitchFamily="66" charset="77"/>
              </a:rPr>
              <a:t>Veamos las partes de una cadena alimentaria típica, comenzando desde la base —</a:t>
            </a:r>
            <a:r>
              <a:rPr lang="es-MX" sz="2000" b="0" i="0" u="none" strike="noStrike" dirty="0">
                <a:solidFill>
                  <a:srgbClr val="040C28"/>
                </a:solidFill>
                <a:effectLst/>
                <a:latin typeface="Dreaming Outloud Pro" panose="03050502040302030504" pitchFamily="66" charset="77"/>
                <a:cs typeface="Dreaming Outloud Pro" panose="03050502040302030504" pitchFamily="66" charset="77"/>
              </a:rPr>
              <a:t>los productores</a:t>
            </a:r>
            <a:r>
              <a:rPr lang="es-MX" sz="2000" b="0" i="0" u="none" strike="noStrike" dirty="0">
                <a:solidFill>
                  <a:srgbClr val="474747"/>
                </a:solidFill>
                <a:effectLst/>
                <a:latin typeface="Dreaming Outloud Pro" panose="03050502040302030504" pitchFamily="66" charset="77"/>
                <a:cs typeface="Dreaming Outloud Pro" panose="03050502040302030504" pitchFamily="66" charset="77"/>
              </a:rPr>
              <a:t>— y moviéndonos hacia arriba. En la base de la cadena alimentaria se encuentran los productores primarios. Los productores primarios son autótrofos y por lo general son plantas, algas o </a:t>
            </a:r>
            <a:r>
              <a:rPr lang="es-MX" sz="2000" b="0" i="0" u="none" strike="noStrike" dirty="0" err="1">
                <a:solidFill>
                  <a:srgbClr val="474747"/>
                </a:solidFill>
                <a:effectLst/>
                <a:latin typeface="Dreaming Outloud Pro" panose="03050502040302030504" pitchFamily="66" charset="77"/>
                <a:cs typeface="Dreaming Outloud Pro" panose="03050502040302030504" pitchFamily="66" charset="77"/>
              </a:rPr>
              <a:t>cianobacterias</a:t>
            </a:r>
            <a:r>
              <a:rPr lang="es-MX" sz="2000" b="0" i="0" u="none" strike="noStrike" dirty="0">
                <a:solidFill>
                  <a:srgbClr val="474747"/>
                </a:solidFill>
                <a:effectLst/>
                <a:latin typeface="Dreaming Outloud Pro" panose="03050502040302030504" pitchFamily="66" charset="77"/>
                <a:cs typeface="Dreaming Outloud Pro" panose="03050502040302030504" pitchFamily="66" charset="77"/>
              </a:rPr>
              <a:t>.</a:t>
            </a:r>
            <a:endParaRPr lang="es-MX" sz="2000" dirty="0">
              <a:latin typeface="Dreaming Outloud Pro" panose="03050502040302030504" pitchFamily="66" charset="77"/>
              <a:cs typeface="Dreaming Outloud Pro" panose="03050502040302030504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4219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96DA885C-0FB5-7F06-C213-9D0867D83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873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7D23DA3-0A6A-BD97-8756-75E05C73A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177" y="1167213"/>
            <a:ext cx="8204200" cy="307340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2512122F-28C9-A4D4-39E2-B76E466003F5}"/>
              </a:ext>
            </a:extLst>
          </p:cNvPr>
          <p:cNvSpPr txBox="1"/>
          <p:nvPr/>
        </p:nvSpPr>
        <p:spPr>
          <a:xfrm>
            <a:off x="1774177" y="1843125"/>
            <a:ext cx="95824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MX" sz="6600" dirty="0">
                <a:latin typeface="Modern Love Caps" panose="020F0502020204030204" pitchFamily="34" charset="0"/>
              </a:rPr>
              <a:t>¡Muchas gracias por su atención!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93031DB4-D0CE-11C3-DA87-394C178977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9293">
            <a:off x="7717930" y="3216613"/>
            <a:ext cx="3112467" cy="339982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5A9BC64-E0C3-0AFA-9BAC-60CDC50A15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4780">
            <a:off x="71635" y="-140265"/>
            <a:ext cx="2123658" cy="212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559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Panorámica</PresentationFormat>
  <Slides>8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9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Yuliana LR</dc:creator>
  <cp:lastModifiedBy>Yuliana LR</cp:lastModifiedBy>
  <cp:revision>3</cp:revision>
  <dcterms:created xsi:type="dcterms:W3CDTF">2024-02-26T01:45:06Z</dcterms:created>
  <dcterms:modified xsi:type="dcterms:W3CDTF">2024-02-29T15:56:51Z</dcterms:modified>
</cp:coreProperties>
</file>